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7" r:id="rId11"/>
    <p:sldId id="265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59892-C661-4693-ADCD-E785230E6EC8}" type="datetimeFigureOut">
              <a:rPr lang="en-US" smtClean="0"/>
              <a:pPr/>
              <a:t>08-May-16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DDBD7-88E4-45DB-AF18-1DF09DBE19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1565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DBD7-88E4-45DB-AF18-1DF09DBE19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662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024D-B6D1-460E-9769-15FC51A30B5B}" type="datetimeFigureOut">
              <a:rPr lang="en-US" smtClean="0"/>
              <a:pPr/>
              <a:t>08-May-16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0220-ABAB-4B63-83DC-BCA9419A6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024D-B6D1-460E-9769-15FC51A30B5B}" type="datetimeFigureOut">
              <a:rPr lang="en-US" smtClean="0"/>
              <a:pPr/>
              <a:t>08-May-16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0220-ABAB-4B63-83DC-BCA9419A6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024D-B6D1-460E-9769-15FC51A30B5B}" type="datetimeFigureOut">
              <a:rPr lang="en-US" smtClean="0"/>
              <a:pPr/>
              <a:t>08-May-16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0220-ABAB-4B63-83DC-BCA9419A6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024D-B6D1-460E-9769-15FC51A30B5B}" type="datetimeFigureOut">
              <a:rPr lang="en-US" smtClean="0"/>
              <a:pPr/>
              <a:t>08-May-16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0220-ABAB-4B63-83DC-BCA9419A6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024D-B6D1-460E-9769-15FC51A30B5B}" type="datetimeFigureOut">
              <a:rPr lang="en-US" smtClean="0"/>
              <a:pPr/>
              <a:t>08-May-16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0220-ABAB-4B63-83DC-BCA9419A6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024D-B6D1-460E-9769-15FC51A30B5B}" type="datetimeFigureOut">
              <a:rPr lang="en-US" smtClean="0"/>
              <a:pPr/>
              <a:t>08-May-16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0220-ABAB-4B63-83DC-BCA9419A6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024D-B6D1-460E-9769-15FC51A30B5B}" type="datetimeFigureOut">
              <a:rPr lang="en-US" smtClean="0"/>
              <a:pPr/>
              <a:t>08-May-16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0220-ABAB-4B63-83DC-BCA9419A6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024D-B6D1-460E-9769-15FC51A30B5B}" type="datetimeFigureOut">
              <a:rPr lang="en-US" smtClean="0"/>
              <a:pPr/>
              <a:t>08-May-16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0220-ABAB-4B63-83DC-BCA9419A6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024D-B6D1-460E-9769-15FC51A30B5B}" type="datetimeFigureOut">
              <a:rPr lang="en-US" smtClean="0"/>
              <a:pPr/>
              <a:t>08-May-16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0220-ABAB-4B63-83DC-BCA9419A6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024D-B6D1-460E-9769-15FC51A30B5B}" type="datetimeFigureOut">
              <a:rPr lang="en-US" smtClean="0"/>
              <a:pPr/>
              <a:t>08-May-16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0220-ABAB-4B63-83DC-BCA9419A6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024D-B6D1-460E-9769-15FC51A30B5B}" type="datetimeFigureOut">
              <a:rPr lang="en-US" smtClean="0"/>
              <a:pPr/>
              <a:t>08-May-16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FEE0220-ABAB-4B63-83DC-BCA9419A61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15024D-B6D1-460E-9769-15FC51A30B5B}" type="datetimeFigureOut">
              <a:rPr lang="en-US" smtClean="0"/>
              <a:pPr/>
              <a:t>08-May-16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EE0220-ABAB-4B63-83DC-BCA9419A614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00200"/>
            <a:ext cx="80772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Recognition of Handwritten Digits and Mathematical Expressions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4419600"/>
            <a:ext cx="3505200" cy="20574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 smtClean="0"/>
              <a:t>Made By :</a:t>
            </a:r>
            <a:br>
              <a:rPr lang="en-IN" dirty="0" smtClean="0"/>
            </a:br>
            <a:r>
              <a:rPr lang="en-IN" dirty="0" smtClean="0"/>
              <a:t>1) </a:t>
            </a:r>
            <a:r>
              <a:rPr lang="en-IN" dirty="0" err="1" smtClean="0"/>
              <a:t>Nihal</a:t>
            </a:r>
            <a:r>
              <a:rPr lang="en-IN" dirty="0" smtClean="0"/>
              <a:t> Gandhi</a:t>
            </a:r>
          </a:p>
          <a:p>
            <a:pPr algn="l"/>
            <a:r>
              <a:rPr lang="en-IN" dirty="0" smtClean="0"/>
              <a:t>2) </a:t>
            </a:r>
            <a:r>
              <a:rPr lang="en-IN" dirty="0" err="1" smtClean="0"/>
              <a:t>Sanskar</a:t>
            </a:r>
            <a:r>
              <a:rPr lang="en-IN" dirty="0" smtClean="0"/>
              <a:t> </a:t>
            </a:r>
            <a:r>
              <a:rPr lang="en-IN" dirty="0" err="1" smtClean="0"/>
              <a:t>Jhanwar</a:t>
            </a:r>
            <a:endParaRPr lang="en-IN" dirty="0" smtClean="0"/>
          </a:p>
          <a:p>
            <a:pPr algn="l"/>
            <a:r>
              <a:rPr lang="en-IN" dirty="0" smtClean="0"/>
              <a:t>3) </a:t>
            </a:r>
            <a:r>
              <a:rPr lang="en-IN" dirty="0" err="1" smtClean="0"/>
              <a:t>Juhily</a:t>
            </a:r>
            <a:r>
              <a:rPr lang="en-IN" dirty="0" smtClean="0"/>
              <a:t> </a:t>
            </a:r>
            <a:r>
              <a:rPr lang="en-IN" dirty="0" err="1" smtClean="0"/>
              <a:t>Ashtikar</a:t>
            </a:r>
            <a:r>
              <a:rPr lang="en-IN" dirty="0" smtClean="0"/>
              <a:t> </a:t>
            </a:r>
          </a:p>
          <a:p>
            <a:pPr algn="l"/>
            <a:r>
              <a:rPr lang="en-IN" dirty="0" smtClean="0"/>
              <a:t>4) </a:t>
            </a:r>
            <a:r>
              <a:rPr lang="en-IN" dirty="0" err="1" smtClean="0"/>
              <a:t>Soujanya</a:t>
            </a:r>
            <a:r>
              <a:rPr lang="en-IN" dirty="0" smtClean="0"/>
              <a:t> </a:t>
            </a:r>
            <a:r>
              <a:rPr lang="en-IN" dirty="0" err="1" smtClean="0"/>
              <a:t>Priya</a:t>
            </a:r>
            <a:r>
              <a:rPr lang="en-IN" dirty="0" smtClean="0"/>
              <a:t> </a:t>
            </a:r>
          </a:p>
          <a:p>
            <a:pPr algn="r"/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19200" y="3084493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Under the Guidance of :</a:t>
            </a:r>
            <a:br>
              <a:rPr lang="en-IN" sz="2800" dirty="0" smtClean="0"/>
            </a:br>
            <a:r>
              <a:rPr lang="en-IN" sz="2800" dirty="0" smtClean="0"/>
              <a:t>Prof. </a:t>
            </a:r>
            <a:r>
              <a:rPr lang="en-IN" sz="2800" dirty="0" err="1" smtClean="0"/>
              <a:t>Joydeep</a:t>
            </a:r>
            <a:r>
              <a:rPr lang="en-IN" sz="2800" dirty="0" smtClean="0"/>
              <a:t> </a:t>
            </a:r>
            <a:r>
              <a:rPr lang="en-IN" sz="2800" dirty="0" err="1" smtClean="0"/>
              <a:t>Sengupta</a:t>
            </a:r>
            <a:r>
              <a:rPr lang="en-IN" sz="2800" dirty="0" smtClean="0"/>
              <a:t> 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The digits should be sufficiently apart from each other</a:t>
            </a:r>
            <a:endParaRPr lang="en-US" dirty="0" smtClean="0"/>
          </a:p>
          <a:p>
            <a:pPr lvl="0"/>
            <a:r>
              <a:rPr lang="en-IN" dirty="0" smtClean="0"/>
              <a:t>For the images which we used in testing, fixed thresholding worked pretty well. In most real world images, we need to use adaptive thresholding</a:t>
            </a:r>
            <a:endParaRPr lang="en-US" dirty="0" smtClean="0"/>
          </a:p>
          <a:p>
            <a:pPr lvl="0"/>
            <a:r>
              <a:rPr lang="en-IN" dirty="0" smtClean="0"/>
              <a:t>In the pre-processing step, we only did Gaussian blurring. In most situations, we will need to open and close the image to remove small noise pixels and fill small holes.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9200"/>
            <a:ext cx="8229600" cy="1143000"/>
          </a:xfrm>
        </p:spPr>
        <p:txBody>
          <a:bodyPr/>
          <a:lstStyle/>
          <a:p>
            <a:r>
              <a:rPr lang="en-US" dirty="0" smtClean="0"/>
              <a:t>Problems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743200"/>
            <a:ext cx="8229600" cy="1905000"/>
          </a:xfrm>
        </p:spPr>
        <p:txBody>
          <a:bodyPr/>
          <a:lstStyle/>
          <a:p>
            <a:r>
              <a:rPr lang="en-US" sz="2800" dirty="0" smtClean="0"/>
              <a:t>Contour detection problem</a:t>
            </a:r>
          </a:p>
          <a:p>
            <a:r>
              <a:rPr lang="en-US" sz="2800" dirty="0" smtClean="0"/>
              <a:t>Division symbol detection</a:t>
            </a:r>
          </a:p>
          <a:p>
            <a:r>
              <a:rPr lang="en-US" sz="2800" dirty="0" smtClean="0"/>
              <a:t>Differentiation between the symbols</a:t>
            </a:r>
            <a:endParaRPr lang="en-US" sz="2800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system has already performed well in a practical setting, as it was used to efficiently typeset many of the basic mathematical expressions</a:t>
            </a:r>
          </a:p>
          <a:p>
            <a:r>
              <a:rPr lang="en-IN" dirty="0" smtClean="0"/>
              <a:t>Furthermore, recognition accuracy rates within its domain have been very promising</a:t>
            </a:r>
          </a:p>
          <a:p>
            <a:r>
              <a:rPr lang="en-IN" dirty="0" smtClean="0"/>
              <a:t>Improve accuracy using stroke-partitioning and text segmentation algorithms</a:t>
            </a:r>
          </a:p>
          <a:p>
            <a:r>
              <a:rPr lang="en-IN" dirty="0" smtClean="0"/>
              <a:t>Create a hardware based full functioned equation editor enabling real-time calculations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What is Handwritten Recognition?</a:t>
            </a:r>
            <a:endParaRPr lang="en-US" dirty="0"/>
          </a:p>
        </p:txBody>
      </p:sp>
      <p:pic>
        <p:nvPicPr>
          <p:cNvPr id="6146" name="Picture 2" descr="C:\Users\Nilesh Gandhi\Pictures\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7726" y="2819400"/>
            <a:ext cx="5611274" cy="25971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Pre-processing </a:t>
            </a:r>
          </a:p>
          <a:p>
            <a:r>
              <a:rPr lang="en-IN" dirty="0" smtClean="0"/>
              <a:t>HOG features extraction </a:t>
            </a:r>
          </a:p>
          <a:p>
            <a:r>
              <a:rPr lang="en-IN" dirty="0" smtClean="0"/>
              <a:t>Support vector machines classification.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:\Users\SANSKAR JHANWAR\Desktop\Cap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5159" y="3581400"/>
            <a:ext cx="4256641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0"/>
            <a:ext cx="8229600" cy="4389120"/>
          </a:xfrm>
        </p:spPr>
        <p:txBody>
          <a:bodyPr/>
          <a:lstStyle/>
          <a:p>
            <a:r>
              <a:rPr lang="en-US" dirty="0" smtClean="0"/>
              <a:t>Grayscale conversion</a:t>
            </a:r>
          </a:p>
          <a:p>
            <a:r>
              <a:rPr lang="en-US" dirty="0" smtClean="0"/>
              <a:t>Gaussian Blurring</a:t>
            </a:r>
          </a:p>
          <a:p>
            <a:r>
              <a:rPr lang="en-US" dirty="0" smtClean="0"/>
              <a:t>Thresholding</a:t>
            </a:r>
          </a:p>
          <a:p>
            <a:r>
              <a:rPr lang="en-US" dirty="0" smtClean="0"/>
              <a:t>Contour Detection</a:t>
            </a:r>
          </a:p>
          <a:p>
            <a:r>
              <a:rPr lang="en-US" dirty="0" smtClean="0"/>
              <a:t>Contour Sorting</a:t>
            </a:r>
          </a:p>
          <a:p>
            <a:r>
              <a:rPr lang="en-US" dirty="0" smtClean="0"/>
              <a:t>Resizing Contour</a:t>
            </a:r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HOG</a:t>
            </a:r>
            <a:endParaRPr lang="en-US" dirty="0"/>
          </a:p>
        </p:txBody>
      </p:sp>
      <p:pic>
        <p:nvPicPr>
          <p:cNvPr id="4098" name="Picture 2" descr="C:\Users\Nilesh Gandhi\Pictures\3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133600"/>
            <a:ext cx="2743200" cy="826523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59200" y="2971800"/>
            <a:ext cx="523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 descr="C:\Users\Nilesh Gandhi\Pictures\dxdyexamp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781" y="1524000"/>
            <a:ext cx="3365419" cy="5257800"/>
          </a:xfrm>
          <a:prstGeom prst="rect">
            <a:avLst/>
          </a:prstGeom>
          <a:noFill/>
        </p:spPr>
      </p:pic>
      <p:pic>
        <p:nvPicPr>
          <p:cNvPr id="9" name="Picture 4" descr="C:\Users\Nilesh Gandhi\Pictures\vectorarrow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191000"/>
            <a:ext cx="2781755" cy="240456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HOG</a:t>
            </a:r>
            <a:endParaRPr lang="en-US" dirty="0"/>
          </a:p>
        </p:txBody>
      </p:sp>
      <p:pic>
        <p:nvPicPr>
          <p:cNvPr id="6" name="Content Placeholder 5" descr="Page-2-Image-1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905000"/>
            <a:ext cx="4267200" cy="2352675"/>
          </a:xfrm>
          <a:prstGeom prst="rect">
            <a:avLst/>
          </a:prstGeom>
        </p:spPr>
      </p:pic>
      <p:pic>
        <p:nvPicPr>
          <p:cNvPr id="7" name="Picture 6" descr="Page-3-Image-4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4568952" y="1905000"/>
            <a:ext cx="4270248" cy="2350008"/>
          </a:xfrm>
          <a:prstGeom prst="rect">
            <a:avLst/>
          </a:prstGeom>
        </p:spPr>
      </p:pic>
      <p:pic>
        <p:nvPicPr>
          <p:cNvPr id="8" name="Picture 7" descr="Page-3-Image-5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149352" y="4419600"/>
            <a:ext cx="4270248" cy="2350008"/>
          </a:xfrm>
          <a:prstGeom prst="rect">
            <a:avLst/>
          </a:prstGeom>
        </p:spPr>
      </p:pic>
      <p:pic>
        <p:nvPicPr>
          <p:cNvPr id="9" name="Picture 8" descr="Page-3-Image-6.jpg"/>
          <p:cNvPicPr/>
          <p:nvPr/>
        </p:nvPicPr>
        <p:blipFill>
          <a:blip r:embed="rId5"/>
          <a:stretch>
            <a:fillRect/>
          </a:stretch>
        </p:blipFill>
        <p:spPr>
          <a:xfrm>
            <a:off x="4572000" y="4419600"/>
            <a:ext cx="4270248" cy="2350008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HOG </a:t>
            </a:r>
            <a:endParaRPr lang="en-US" dirty="0"/>
          </a:p>
        </p:txBody>
      </p:sp>
      <p:pic>
        <p:nvPicPr>
          <p:cNvPr id="5122" name="Picture 2" descr="C:\Users\Nilesh Gandhi\Pictures\5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62400" y="990600"/>
            <a:ext cx="4267200" cy="27813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1000" y="1905000"/>
            <a:ext cx="3048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We </a:t>
            </a:r>
            <a:r>
              <a:rPr lang="en-US" dirty="0"/>
              <a:t>take the </a:t>
            </a:r>
            <a:r>
              <a:rPr lang="en-US" dirty="0" smtClean="0"/>
              <a:t>64 </a:t>
            </a:r>
            <a:r>
              <a:rPr lang="en-US" dirty="0"/>
              <a:t>gradient vectors (in our 8x8 pixel cell) and put them into a 9-bin histogram. The Histogram ranges from 0 to 180 degrees, so there are 20 degrees per </a:t>
            </a:r>
            <a:r>
              <a:rPr lang="en-US" dirty="0" smtClean="0"/>
              <a:t>bin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Each block contains 4 cells with a 9-bin histogram for each cell, for a total of 36 values per block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Final Descriptor size = </a:t>
            </a:r>
            <a:r>
              <a:rPr lang="en-US" dirty="0"/>
              <a:t>7 blocks across x 15 blocks vertically x 4 cells per block x 9-bins per histogram = 3,780 </a:t>
            </a:r>
            <a:r>
              <a:rPr lang="en-US" dirty="0" smtClean="0"/>
              <a:t>values</a:t>
            </a:r>
            <a:endParaRPr lang="en-US" dirty="0"/>
          </a:p>
        </p:txBody>
      </p:sp>
      <p:pic>
        <p:nvPicPr>
          <p:cNvPr id="5123" name="Picture 3" descr="C:\Users\Nilesh Gandhi\Pictures\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4257908"/>
            <a:ext cx="5999018" cy="160949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8229600" cy="1143000"/>
          </a:xfrm>
        </p:spPr>
        <p:txBody>
          <a:bodyPr/>
          <a:lstStyle/>
          <a:p>
            <a:r>
              <a:rPr lang="en-US" dirty="0" smtClean="0"/>
              <a:t>SVM	</a:t>
            </a:r>
            <a:endParaRPr lang="en-US" dirty="0"/>
          </a:p>
        </p:txBody>
      </p:sp>
      <p:pic>
        <p:nvPicPr>
          <p:cNvPr id="4" name="Content Placeholder 3" descr="C:\Users\Souju\Desktop\thesis\svm\Capture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8690" y="2514600"/>
            <a:ext cx="3296110" cy="3296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Souju\Desktop\thesis\svm\Capture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90800"/>
            <a:ext cx="3227283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Nilesh Gandhi\Downloads\ECEFinalYearProj\tes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341843"/>
            <a:ext cx="5293893" cy="2266950"/>
          </a:xfrm>
          <a:prstGeom prst="rect">
            <a:avLst/>
          </a:prstGeom>
          <a:noFill/>
        </p:spPr>
      </p:pic>
      <p:pic>
        <p:nvPicPr>
          <p:cNvPr id="7172" name="Picture 4" descr="C:\Users\Nilesh Gandhi\Pictures\Screenshots\Screenshot (9)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769535"/>
            <a:ext cx="5529023" cy="232432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993111" y="2895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Image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05200" y="5410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Image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54711" y="428034"/>
            <a:ext cx="8229600" cy="1143000"/>
          </a:xfrm>
        </p:spPr>
        <p:txBody>
          <a:bodyPr/>
          <a:lstStyle/>
          <a:p>
            <a:r>
              <a:rPr lang="en-US" dirty="0" smtClean="0"/>
              <a:t>Implementation </a:t>
            </a:r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279</TotalTime>
  <Words>261</Words>
  <Application>Microsoft Office PowerPoint</Application>
  <PresentationFormat>On-screen Show (4:3)</PresentationFormat>
  <Paragraphs>51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Recognition of Handwritten Digits and Mathematical Expressions</vt:lpstr>
      <vt:lpstr>Introduction</vt:lpstr>
      <vt:lpstr>Steps</vt:lpstr>
      <vt:lpstr>Preprocessing</vt:lpstr>
      <vt:lpstr>HOG</vt:lpstr>
      <vt:lpstr>HOG</vt:lpstr>
      <vt:lpstr>HOG </vt:lpstr>
      <vt:lpstr>SVM </vt:lpstr>
      <vt:lpstr>Implementation </vt:lpstr>
      <vt:lpstr>Assumptions of Testing</vt:lpstr>
      <vt:lpstr>Problems Faced</vt:lpstr>
      <vt:lpstr>Conclusion and Future Aspects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Recognition</dc:title>
  <dc:creator>Nilesh Gandhi</dc:creator>
  <cp:lastModifiedBy>Nilesh Gandhi</cp:lastModifiedBy>
  <cp:revision>33</cp:revision>
  <dcterms:created xsi:type="dcterms:W3CDTF">2016-05-08T10:05:16Z</dcterms:created>
  <dcterms:modified xsi:type="dcterms:W3CDTF">2016-05-08T17:52:01Z</dcterms:modified>
</cp:coreProperties>
</file>