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embeddedFontLst>
    <p:embeddedFont>
      <p:font typeface="Play" pitchFamily="2" charset="0"/>
      <p:regular r:id="rId29"/>
      <p:bold r:id="rId30"/>
    </p:embeddedFont>
    <p:embeddedFont>
      <p:font typeface="Verdana" panose="020B060403050404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goC8FX4KOQezVQzQmOJMI+bfwys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5"/>
  </p:normalViewPr>
  <p:slideViewPr>
    <p:cSldViewPr snapToGrid="0">
      <p:cViewPr varScale="1">
        <p:scale>
          <a:sx n="111" d="100"/>
          <a:sy n="111" d="100"/>
        </p:scale>
        <p:origin x="6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7fd14797c6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1000"/>
              </a:spcAft>
              <a:buClr>
                <a:schemeClr val="dk1"/>
              </a:buClr>
              <a:buSzPts val="1100"/>
              <a:buFont typeface="Arial"/>
              <a:buNone/>
            </a:pPr>
            <a:endParaRPr/>
          </a:p>
        </p:txBody>
      </p:sp>
      <p:sp>
        <p:nvSpPr>
          <p:cNvPr id="184" name="Google Shape;184;g27fd14797c6_1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US" sz="1200">
                <a:solidFill>
                  <a:schemeClr val="dk1"/>
                </a:solidFill>
                <a:latin typeface="Verdana"/>
                <a:ea typeface="Verdana"/>
                <a:cs typeface="Verdana"/>
                <a:sym typeface="Verdana"/>
              </a:rPr>
              <a:t>There is a weak correlation between the length of stay and the average daily rate, indicating that staying longer does not necessarily result in a lower rate. </a:t>
            </a:r>
            <a:endParaRPr sz="1200">
              <a:solidFill>
                <a:schemeClr val="dk1"/>
              </a:solidFill>
              <a:latin typeface="Verdana"/>
              <a:ea typeface="Verdana"/>
              <a:cs typeface="Verdana"/>
              <a:sym typeface="Verdana"/>
            </a:endParaRPr>
          </a:p>
          <a:p>
            <a:pPr marL="0" lvl="0" indent="0" algn="l" rtl="0">
              <a:spcBef>
                <a:spcPts val="1200"/>
              </a:spcBef>
              <a:spcAft>
                <a:spcPts val="0"/>
              </a:spcAft>
              <a:buNone/>
            </a:pPr>
            <a:r>
              <a:rPr lang="en-US" sz="1200">
                <a:solidFill>
                  <a:schemeClr val="dk1"/>
                </a:solidFill>
                <a:latin typeface="Verdana"/>
                <a:ea typeface="Verdana"/>
                <a:cs typeface="Verdana"/>
                <a:sym typeface="Verdana"/>
              </a:rPr>
              <a:t>The third quarter (Q3) exhibits the widest range of average daily rates, with rates in other quarters generally being lower. </a:t>
            </a:r>
            <a:endParaRPr sz="1200">
              <a:solidFill>
                <a:schemeClr val="dk1"/>
              </a:solidFill>
              <a:latin typeface="Verdana"/>
              <a:ea typeface="Verdana"/>
              <a:cs typeface="Verdana"/>
              <a:sym typeface="Verdana"/>
            </a:endParaRPr>
          </a:p>
          <a:p>
            <a:pPr marL="0" lvl="0" indent="0" algn="l" rtl="0">
              <a:spcBef>
                <a:spcPts val="1200"/>
              </a:spcBef>
              <a:spcAft>
                <a:spcPts val="1000"/>
              </a:spcAft>
              <a:buClr>
                <a:schemeClr val="dk1"/>
              </a:buClr>
              <a:buSzPts val="1100"/>
              <a:buFont typeface="Arial"/>
              <a:buNone/>
            </a:pPr>
            <a:r>
              <a:rPr lang="en-US" sz="1200">
                <a:solidFill>
                  <a:schemeClr val="dk1"/>
                </a:solidFill>
                <a:latin typeface="Verdana"/>
                <a:ea typeface="Verdana"/>
                <a:cs typeface="Verdana"/>
                <a:sym typeface="Verdana"/>
              </a:rPr>
              <a:t>This trend aligns with the highest number of bookings occurring in July and August, allowing hotels to increase room prices according to demand.  And despite the weak correlation, most bookings in the first (Q1) and second quarters (Q2) generally have lower rates compared to Q3, especially for the resort hotel.</a:t>
            </a:r>
            <a:endParaRPr/>
          </a:p>
        </p:txBody>
      </p:sp>
      <p:sp>
        <p:nvSpPr>
          <p:cNvPr id="205" name="Google Shape;20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US" sz="1200">
                <a:solidFill>
                  <a:schemeClr val="dk1"/>
                </a:solidFill>
                <a:latin typeface="Verdana"/>
                <a:ea typeface="Verdana"/>
                <a:cs typeface="Verdana"/>
                <a:sym typeface="Verdana"/>
              </a:rPr>
              <a:t>The city hotel experiences its highest cancellation rates between April and June, reaching up to 44.7%. </a:t>
            </a:r>
            <a:endParaRPr sz="1200">
              <a:solidFill>
                <a:schemeClr val="dk1"/>
              </a:solidFill>
              <a:latin typeface="Verdana"/>
              <a:ea typeface="Verdana"/>
              <a:cs typeface="Verdana"/>
              <a:sym typeface="Verdana"/>
            </a:endParaRPr>
          </a:p>
          <a:p>
            <a:pPr marL="0" lvl="0" indent="0" algn="l" rtl="0">
              <a:spcBef>
                <a:spcPts val="1200"/>
              </a:spcBef>
              <a:spcAft>
                <a:spcPts val="0"/>
              </a:spcAft>
              <a:buClr>
                <a:schemeClr val="dk1"/>
              </a:buClr>
              <a:buSzPts val="1100"/>
              <a:buFont typeface="Arial"/>
              <a:buNone/>
            </a:pPr>
            <a:endParaRPr sz="1200">
              <a:solidFill>
                <a:schemeClr val="dk1"/>
              </a:solidFill>
              <a:latin typeface="Verdana"/>
              <a:ea typeface="Verdana"/>
              <a:cs typeface="Verdana"/>
              <a:sym typeface="Verdana"/>
            </a:endParaRPr>
          </a:p>
          <a:p>
            <a:pPr marL="0" lvl="0" indent="0" algn="l" rtl="0">
              <a:spcBef>
                <a:spcPts val="1200"/>
              </a:spcBef>
              <a:spcAft>
                <a:spcPts val="1200"/>
              </a:spcAft>
              <a:buClr>
                <a:schemeClr val="dk1"/>
              </a:buClr>
              <a:buSzPts val="1100"/>
              <a:buFont typeface="Arial"/>
              <a:buNone/>
            </a:pPr>
            <a:r>
              <a:rPr lang="en-US" sz="1200">
                <a:solidFill>
                  <a:schemeClr val="dk1"/>
                </a:solidFill>
                <a:latin typeface="Verdana"/>
                <a:ea typeface="Verdana"/>
                <a:cs typeface="Verdana"/>
                <a:sym typeface="Verdana"/>
              </a:rPr>
              <a:t>The resort hotel generally has lower cancellation rates. Its peak cancellation period occurs between June and September, with rates ranging from 31% to 33%.</a:t>
            </a:r>
            <a:endParaRPr/>
          </a:p>
        </p:txBody>
      </p:sp>
      <p:sp>
        <p:nvSpPr>
          <p:cNvPr id="217" name="Google Shape;21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eee1f9a7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endParaRPr sz="1200">
              <a:solidFill>
                <a:schemeClr val="dk1"/>
              </a:solidFill>
              <a:latin typeface="Verdana"/>
              <a:ea typeface="Verdana"/>
              <a:cs typeface="Verdana"/>
              <a:sym typeface="Verdana"/>
            </a:endParaRPr>
          </a:p>
          <a:p>
            <a:pPr marL="0" lvl="0" indent="0" algn="l" rtl="0">
              <a:spcBef>
                <a:spcPts val="1200"/>
              </a:spcBef>
              <a:spcAft>
                <a:spcPts val="0"/>
              </a:spcAft>
              <a:buNone/>
            </a:pPr>
            <a:endParaRPr/>
          </a:p>
        </p:txBody>
      </p:sp>
      <p:sp>
        <p:nvSpPr>
          <p:cNvPr id="229" name="Google Shape;229;g2eee1f9a77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f00d8a52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sz="1200">
              <a:solidFill>
                <a:schemeClr val="dk1"/>
              </a:solidFill>
              <a:latin typeface="Verdana"/>
              <a:ea typeface="Verdana"/>
              <a:cs typeface="Verdana"/>
              <a:sym typeface="Verdana"/>
            </a:endParaRPr>
          </a:p>
          <a:p>
            <a:pPr marL="0" lvl="0" indent="0" algn="l" rtl="0">
              <a:spcBef>
                <a:spcPts val="1200"/>
              </a:spcBef>
              <a:spcAft>
                <a:spcPts val="0"/>
              </a:spcAft>
              <a:buNone/>
            </a:pPr>
            <a:endParaRPr/>
          </a:p>
        </p:txBody>
      </p:sp>
      <p:sp>
        <p:nvSpPr>
          <p:cNvPr id="241" name="Google Shape;241;g2f00d8a52b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f1209ef173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f1209ef17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f1209ef17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g2f1209ef173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ef0c5ce3d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g2ef0c5ce3d6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f1209ef173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2f1209ef173_2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7fd14797c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Nihal</a:t>
            </a:r>
            <a:endParaRPr/>
          </a:p>
        </p:txBody>
      </p:sp>
      <p:sp>
        <p:nvSpPr>
          <p:cNvPr id="319" name="Google Shape;319;g27fd14797c6_1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Nihal</a:t>
            </a:r>
            <a:endParaRPr/>
          </a:p>
        </p:txBody>
      </p:sp>
      <p:sp>
        <p:nvSpPr>
          <p:cNvPr id="332" name="Google Shape;33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7fd1475b07_0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7fd1475b0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Nihal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Harsha</a:t>
            </a:r>
            <a:endParaRPr/>
          </a:p>
        </p:txBody>
      </p:sp>
      <p:sp>
        <p:nvSpPr>
          <p:cNvPr id="349" name="Google Shape;34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7fd14797c6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g27fd14797c6_1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f1625472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g2f16254729a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f00d8a2ff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2f00d8a2ff7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7fae809a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1000"/>
              </a:spcAft>
              <a:buClr>
                <a:schemeClr val="dk1"/>
              </a:buClr>
              <a:buSzPts val="1100"/>
              <a:buFont typeface="Arial"/>
              <a:buNone/>
            </a:pPr>
            <a:endParaRPr/>
          </a:p>
        </p:txBody>
      </p:sp>
      <p:sp>
        <p:nvSpPr>
          <p:cNvPr id="148" name="Google Shape;148;g27fae809ad1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f16254729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1000"/>
              </a:spcAft>
              <a:buClr>
                <a:schemeClr val="dk1"/>
              </a:buClr>
              <a:buSzPts val="1100"/>
              <a:buFont typeface="Arial"/>
              <a:buNone/>
            </a:pPr>
            <a:r>
              <a:rPr lang="en-US"/>
              <a:t>There are some interesting inferences, especially when we look between the hotel types. The Resort hotel has a steeper drop off in ADR especially going into the Fall/Winter months. For city, although the ADR is higher in the summer months and drops off, this drop off is less steep and the overall price is lower in the summer than the resort hotel</a:t>
            </a:r>
            <a:endParaRPr/>
          </a:p>
        </p:txBody>
      </p:sp>
      <p:sp>
        <p:nvSpPr>
          <p:cNvPr id="160" name="Google Shape;160;g2f16254729a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7fd14797c6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1000"/>
              </a:spcAft>
              <a:buClr>
                <a:schemeClr val="dk1"/>
              </a:buClr>
              <a:buSzPts val="1100"/>
              <a:buFont typeface="Arial"/>
              <a:buNone/>
            </a:pPr>
            <a:endParaRPr/>
          </a:p>
        </p:txBody>
      </p:sp>
      <p:sp>
        <p:nvSpPr>
          <p:cNvPr id="172" name="Google Shape;172;g27fd14797c6_1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20" name="Google Shape;2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2"/>
          <p:cNvSpPr>
            <a:spLocks noGrp="1"/>
          </p:cNvSpPr>
          <p:nvPr>
            <p:ph type="pic" idx="2"/>
          </p:nvPr>
        </p:nvSpPr>
        <p:spPr>
          <a:xfrm>
            <a:off x="5183188" y="987425"/>
            <a:ext cx="6172200" cy="4873625"/>
          </a:xfrm>
          <a:prstGeom prst="rect">
            <a:avLst/>
          </a:prstGeom>
          <a:noFill/>
          <a:ln>
            <a:noFill/>
          </a:ln>
        </p:spPr>
      </p:sp>
      <p:sp>
        <p:nvSpPr>
          <p:cNvPr id="64" name="Google Shape;64;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
          <p:cNvSpPr/>
          <p:nvPr/>
        </p:nvSpPr>
        <p:spPr>
          <a:xfrm>
            <a:off x="3049"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85" name="Google Shape;85;p1" descr="A bed with a lamp in the background&#10;&#10;Description automatically generated"/>
          <p:cNvPicPr preferRelativeResize="0"/>
          <p:nvPr/>
        </p:nvPicPr>
        <p:blipFill rotWithShape="1">
          <a:blip r:embed="rId3">
            <a:alphaModFix/>
          </a:blip>
          <a:srcRect l="2942" r="2940" b="-1"/>
          <a:stretch/>
        </p:blipFill>
        <p:spPr>
          <a:xfrm>
            <a:off x="2522356" y="10"/>
            <a:ext cx="9669642" cy="6857990"/>
          </a:xfrm>
          <a:prstGeom prst="rect">
            <a:avLst/>
          </a:prstGeom>
          <a:noFill/>
          <a:ln>
            <a:noFill/>
          </a:ln>
        </p:spPr>
      </p:pic>
      <p:sp>
        <p:nvSpPr>
          <p:cNvPr id="86" name="Google Shape;86;p1"/>
          <p:cNvSpPr/>
          <p:nvPr/>
        </p:nvSpPr>
        <p:spPr>
          <a:xfrm>
            <a:off x="-1" y="0"/>
            <a:ext cx="7390263"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7" name="Google Shape;87;p1"/>
          <p:cNvSpPr txBox="1">
            <a:spLocks noGrp="1"/>
          </p:cNvSpPr>
          <p:nvPr>
            <p:ph type="ctrTitle"/>
          </p:nvPr>
        </p:nvSpPr>
        <p:spPr>
          <a:xfrm>
            <a:off x="838200" y="873125"/>
            <a:ext cx="4403700" cy="1899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Play"/>
              <a:buNone/>
            </a:pPr>
            <a:r>
              <a:rPr lang="en-US" sz="4000">
                <a:latin typeface="Verdana"/>
                <a:ea typeface="Verdana"/>
                <a:cs typeface="Verdana"/>
                <a:sym typeface="Verdana"/>
              </a:rPr>
              <a:t>Hotel Bookings &amp; Cancellations</a:t>
            </a:r>
            <a:endParaRPr>
              <a:latin typeface="Verdana"/>
              <a:ea typeface="Verdana"/>
              <a:cs typeface="Verdana"/>
              <a:sym typeface="Verdana"/>
            </a:endParaRPr>
          </a:p>
        </p:txBody>
      </p:sp>
      <p:sp>
        <p:nvSpPr>
          <p:cNvPr id="88" name="Google Shape;88;p1"/>
          <p:cNvSpPr txBox="1">
            <a:spLocks noGrp="1"/>
          </p:cNvSpPr>
          <p:nvPr>
            <p:ph type="subTitle" idx="1"/>
          </p:nvPr>
        </p:nvSpPr>
        <p:spPr>
          <a:xfrm>
            <a:off x="838200" y="3630117"/>
            <a:ext cx="3822189" cy="254684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sz="2000">
                <a:latin typeface="Verdana"/>
                <a:ea typeface="Verdana"/>
                <a:cs typeface="Verdana"/>
                <a:sym typeface="Verdana"/>
              </a:rPr>
              <a:t>Group 3:</a:t>
            </a:r>
            <a:endParaRPr>
              <a:latin typeface="Verdana"/>
              <a:ea typeface="Verdana"/>
              <a:cs typeface="Verdana"/>
              <a:sym typeface="Verdana"/>
            </a:endParaRPr>
          </a:p>
          <a:p>
            <a:pPr marL="457200" lvl="1" indent="0" algn="l" rtl="0">
              <a:spcBef>
                <a:spcPts val="1000"/>
              </a:spcBef>
              <a:spcAft>
                <a:spcPts val="0"/>
              </a:spcAft>
              <a:buSzPts val="2000"/>
              <a:buFont typeface="Verdana"/>
              <a:buNone/>
            </a:pPr>
            <a:r>
              <a:rPr lang="en-US">
                <a:latin typeface="Verdana"/>
                <a:ea typeface="Verdana"/>
                <a:cs typeface="Verdana"/>
                <a:sym typeface="Verdana"/>
              </a:rPr>
              <a:t>Estelle Wong</a:t>
            </a:r>
            <a:endParaRPr>
              <a:latin typeface="Verdana"/>
              <a:ea typeface="Verdana"/>
              <a:cs typeface="Verdana"/>
              <a:sym typeface="Verdana"/>
            </a:endParaRPr>
          </a:p>
          <a:p>
            <a:pPr marL="457200" lvl="1" indent="0" algn="l" rtl="0">
              <a:lnSpc>
                <a:spcPct val="90000"/>
              </a:lnSpc>
              <a:spcBef>
                <a:spcPts val="1000"/>
              </a:spcBef>
              <a:spcAft>
                <a:spcPts val="0"/>
              </a:spcAft>
              <a:buClr>
                <a:schemeClr val="dk1"/>
              </a:buClr>
              <a:buSzPts val="2000"/>
              <a:buFont typeface="Verdana"/>
              <a:buNone/>
            </a:pPr>
            <a:r>
              <a:rPr lang="en-US" sz="2000">
                <a:latin typeface="Verdana"/>
                <a:ea typeface="Verdana"/>
                <a:cs typeface="Verdana"/>
                <a:sym typeface="Verdana"/>
              </a:rPr>
              <a:t>Nihal Kala</a:t>
            </a:r>
            <a:endParaRPr>
              <a:latin typeface="Verdana"/>
              <a:ea typeface="Verdana"/>
              <a:cs typeface="Verdana"/>
              <a:sym typeface="Verdana"/>
            </a:endParaRPr>
          </a:p>
          <a:p>
            <a:pPr marL="457200" lvl="1" indent="0" algn="l" rtl="0">
              <a:lnSpc>
                <a:spcPct val="90000"/>
              </a:lnSpc>
              <a:spcBef>
                <a:spcPts val="1000"/>
              </a:spcBef>
              <a:spcAft>
                <a:spcPts val="0"/>
              </a:spcAft>
              <a:buClr>
                <a:schemeClr val="dk1"/>
              </a:buClr>
              <a:buSzPts val="2000"/>
              <a:buFont typeface="Verdana"/>
              <a:buNone/>
            </a:pPr>
            <a:r>
              <a:rPr lang="en-US" sz="2000">
                <a:latin typeface="Verdana"/>
                <a:ea typeface="Verdana"/>
                <a:cs typeface="Verdana"/>
                <a:sym typeface="Verdana"/>
              </a:rPr>
              <a:t>Pavan Manoj</a:t>
            </a:r>
            <a:endParaRPr>
              <a:latin typeface="Verdana"/>
              <a:ea typeface="Verdana"/>
              <a:cs typeface="Verdana"/>
              <a:sym typeface="Verdana"/>
            </a:endParaRPr>
          </a:p>
          <a:p>
            <a:pPr marL="457200" lvl="1" indent="0" algn="l" rtl="0">
              <a:lnSpc>
                <a:spcPct val="90000"/>
              </a:lnSpc>
              <a:spcBef>
                <a:spcPts val="1000"/>
              </a:spcBef>
              <a:spcAft>
                <a:spcPts val="0"/>
              </a:spcAft>
              <a:buClr>
                <a:schemeClr val="dk1"/>
              </a:buClr>
              <a:buSzPts val="2000"/>
              <a:buFont typeface="Verdana"/>
              <a:buNone/>
            </a:pPr>
            <a:r>
              <a:rPr lang="en-US" sz="2000">
                <a:latin typeface="Verdana"/>
                <a:ea typeface="Verdana"/>
                <a:cs typeface="Verdana"/>
                <a:sym typeface="Verdana"/>
              </a:rPr>
              <a:t>Harsha Pavuluri</a:t>
            </a:r>
            <a:endParaRPr>
              <a:latin typeface="Verdana"/>
              <a:ea typeface="Verdana"/>
              <a:cs typeface="Verdana"/>
              <a:sym typeface="Verdana"/>
            </a:endParaRPr>
          </a:p>
          <a:p>
            <a:pPr marL="457200" lvl="1" indent="0" algn="l" rtl="0">
              <a:lnSpc>
                <a:spcPct val="90000"/>
              </a:lnSpc>
              <a:spcBef>
                <a:spcPts val="1000"/>
              </a:spcBef>
              <a:spcAft>
                <a:spcPts val="0"/>
              </a:spcAft>
              <a:buClr>
                <a:schemeClr val="dk1"/>
              </a:buClr>
              <a:buSzPts val="2000"/>
              <a:buFont typeface="Verdana"/>
              <a:buNone/>
            </a:pPr>
            <a:endParaRPr>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5"/>
        <p:cNvGrpSpPr/>
        <p:nvPr/>
      </p:nvGrpSpPr>
      <p:grpSpPr>
        <a:xfrm>
          <a:off x="0" y="0"/>
          <a:ext cx="0" cy="0"/>
          <a:chOff x="0" y="0"/>
          <a:chExt cx="0" cy="0"/>
        </a:xfrm>
      </p:grpSpPr>
      <p:sp>
        <p:nvSpPr>
          <p:cNvPr id="186" name="Google Shape;186;g27fd14797c6_1_22"/>
          <p:cNvSpPr/>
          <p:nvPr/>
        </p:nvSpPr>
        <p:spPr>
          <a:xfrm>
            <a:off x="0" y="0"/>
            <a:ext cx="12192000" cy="6857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7" name="Google Shape;187;g27fd14797c6_1_22"/>
          <p:cNvSpPr/>
          <p:nvPr/>
        </p:nvSpPr>
        <p:spPr>
          <a:xfrm>
            <a:off x="0" y="0"/>
            <a:ext cx="12192000" cy="865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8" name="Google Shape;188;g27fd14797c6_1_22"/>
          <p:cNvSpPr/>
          <p:nvPr/>
        </p:nvSpPr>
        <p:spPr>
          <a:xfrm>
            <a:off x="517889" y="-1"/>
            <a:ext cx="11231700" cy="4131300"/>
          </a:xfrm>
          <a:prstGeom prst="rect">
            <a:avLst/>
          </a:prstGeom>
          <a:solidFill>
            <a:schemeClr val="lt1"/>
          </a:solidFill>
          <a:ln>
            <a:noFill/>
          </a:ln>
          <a:effectLst>
            <a:outerShdw blurRad="139700" dist="127000" dir="5400000" algn="t"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9" name="Google Shape;189;g27fd14797c6_1_22"/>
          <p:cNvSpPr/>
          <p:nvPr/>
        </p:nvSpPr>
        <p:spPr>
          <a:xfrm rot="5400000" flipH="1">
            <a:off x="3837486" y="5460251"/>
            <a:ext cx="1790400" cy="45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0" name="Google Shape;190;g27fd14797c6_1_22"/>
          <p:cNvSpPr txBox="1"/>
          <p:nvPr/>
        </p:nvSpPr>
        <p:spPr>
          <a:xfrm>
            <a:off x="5162719" y="4495568"/>
            <a:ext cx="6586800" cy="1905300"/>
          </a:xfrm>
          <a:prstGeom prst="rect">
            <a:avLst/>
          </a:prstGeom>
          <a:noFill/>
          <a:ln>
            <a:noFill/>
          </a:ln>
        </p:spPr>
        <p:txBody>
          <a:bodyPr spcFirstLastPara="1" wrap="square" lIns="91425" tIns="45700" rIns="91425" bIns="45700" anchor="ctr" anchorCtr="0">
            <a:normAutofit/>
          </a:bodyPr>
          <a:lstStyle/>
          <a:p>
            <a:pPr marL="457200" lvl="0" indent="-330200" algn="l" rtl="0">
              <a:lnSpc>
                <a:spcPct val="115000"/>
              </a:lnSpc>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Dataset was mainly based in Europe</a:t>
            </a:r>
            <a:endParaRPr sz="1600">
              <a:solidFill>
                <a:schemeClr val="dk1"/>
              </a:solidFill>
              <a:latin typeface="Verdana"/>
              <a:ea typeface="Verdana"/>
              <a:cs typeface="Verdana"/>
              <a:sym typeface="Verdana"/>
            </a:endParaRPr>
          </a:p>
          <a:p>
            <a:pPr marL="457200" lvl="0" indent="-330200" algn="l" rtl="0">
              <a:lnSpc>
                <a:spcPct val="115000"/>
              </a:lnSpc>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Majority Customer Type: Transient</a:t>
            </a:r>
            <a:endParaRPr sz="1600">
              <a:solidFill>
                <a:schemeClr val="dk1"/>
              </a:solidFill>
              <a:latin typeface="Verdana"/>
              <a:ea typeface="Verdana"/>
              <a:cs typeface="Verdana"/>
              <a:sym typeface="Verdana"/>
            </a:endParaRPr>
          </a:p>
          <a:p>
            <a:pPr marL="457200" lvl="0" indent="-330200" algn="l" rtl="0">
              <a:lnSpc>
                <a:spcPct val="115000"/>
              </a:lnSpc>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Most customers have 0 previous cancellations</a:t>
            </a:r>
            <a:endParaRPr sz="1600">
              <a:solidFill>
                <a:schemeClr val="dk1"/>
              </a:solidFill>
              <a:latin typeface="Verdana"/>
              <a:ea typeface="Verdana"/>
              <a:cs typeface="Verdana"/>
              <a:sym typeface="Verdana"/>
            </a:endParaRPr>
          </a:p>
        </p:txBody>
      </p:sp>
      <p:sp>
        <p:nvSpPr>
          <p:cNvPr id="191" name="Google Shape;191;g27fd14797c6_1_22"/>
          <p:cNvSpPr txBox="1"/>
          <p:nvPr/>
        </p:nvSpPr>
        <p:spPr>
          <a:xfrm>
            <a:off x="517900" y="4677825"/>
            <a:ext cx="4192200" cy="9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Verdana"/>
                <a:ea typeface="Verdana"/>
                <a:cs typeface="Verdana"/>
                <a:sym typeface="Verdana"/>
              </a:rPr>
              <a:t>Customer Type and Previous Cancellations</a:t>
            </a:r>
            <a:endParaRPr sz="1800">
              <a:solidFill>
                <a:schemeClr val="dk1"/>
              </a:solidFill>
              <a:latin typeface="Verdana"/>
              <a:ea typeface="Verdana"/>
              <a:cs typeface="Verdana"/>
              <a:sym typeface="Verdana"/>
            </a:endParaRPr>
          </a:p>
        </p:txBody>
      </p:sp>
      <p:pic>
        <p:nvPicPr>
          <p:cNvPr id="192" name="Google Shape;192;g27fd14797c6_1_22"/>
          <p:cNvPicPr preferRelativeResize="0"/>
          <p:nvPr/>
        </p:nvPicPr>
        <p:blipFill>
          <a:blip r:embed="rId3">
            <a:alphaModFix/>
          </a:blip>
          <a:stretch>
            <a:fillRect/>
          </a:stretch>
        </p:blipFill>
        <p:spPr>
          <a:xfrm>
            <a:off x="838200" y="464415"/>
            <a:ext cx="5250900" cy="3251360"/>
          </a:xfrm>
          <a:prstGeom prst="rect">
            <a:avLst/>
          </a:prstGeom>
          <a:noFill/>
          <a:ln>
            <a:noFill/>
          </a:ln>
        </p:spPr>
      </p:pic>
      <p:pic>
        <p:nvPicPr>
          <p:cNvPr id="193" name="Google Shape;193;g27fd14797c6_1_22"/>
          <p:cNvPicPr preferRelativeResize="0"/>
          <p:nvPr/>
        </p:nvPicPr>
        <p:blipFill>
          <a:blip r:embed="rId4">
            <a:alphaModFix/>
          </a:blip>
          <a:stretch>
            <a:fillRect/>
          </a:stretch>
        </p:blipFill>
        <p:spPr>
          <a:xfrm>
            <a:off x="6360750" y="531825"/>
            <a:ext cx="5191374" cy="3183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7"/>
        <p:cNvGrpSpPr/>
        <p:nvPr/>
      </p:nvGrpSpPr>
      <p:grpSpPr>
        <a:xfrm>
          <a:off x="0" y="0"/>
          <a:ext cx="0" cy="0"/>
          <a:chOff x="0" y="0"/>
          <a:chExt cx="0" cy="0"/>
        </a:xfrm>
      </p:grpSpPr>
      <p:sp>
        <p:nvSpPr>
          <p:cNvPr id="198" name="Google Shape;198;p6"/>
          <p:cNvSpPr/>
          <p:nvPr/>
        </p:nvSpPr>
        <p:spPr>
          <a:xfrm>
            <a:off x="0" y="0"/>
            <a:ext cx="7576457" cy="6858000"/>
          </a:xfrm>
          <a:prstGeom prst="rect">
            <a:avLst/>
          </a:prstGeom>
          <a:solidFill>
            <a:srgbClr val="F2F2F2">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99" name="Google Shape;199;p6" descr="No description has been provided for this image"/>
          <p:cNvPicPr preferRelativeResize="0">
            <a:picLocks noGrp="1"/>
          </p:cNvPicPr>
          <p:nvPr>
            <p:ph type="body" idx="1"/>
          </p:nvPr>
        </p:nvPicPr>
        <p:blipFill rotWithShape="1">
          <a:blip r:embed="rId3">
            <a:alphaModFix/>
          </a:blip>
          <a:srcRect/>
          <a:stretch/>
        </p:blipFill>
        <p:spPr>
          <a:xfrm>
            <a:off x="309402" y="924399"/>
            <a:ext cx="7005061" cy="4878240"/>
          </a:xfrm>
          <a:prstGeom prst="rect">
            <a:avLst/>
          </a:prstGeom>
          <a:noFill/>
          <a:ln>
            <a:noFill/>
          </a:ln>
        </p:spPr>
      </p:pic>
      <p:cxnSp>
        <p:nvCxnSpPr>
          <p:cNvPr id="200" name="Google Shape;200;p6"/>
          <p:cNvCxnSpPr/>
          <p:nvPr/>
        </p:nvCxnSpPr>
        <p:spPr>
          <a:xfrm>
            <a:off x="8199390" y="871146"/>
            <a:ext cx="736939" cy="0"/>
          </a:xfrm>
          <a:prstGeom prst="straightConnector1">
            <a:avLst/>
          </a:prstGeom>
          <a:noFill/>
          <a:ln w="57150" cap="flat" cmpd="sng">
            <a:solidFill>
              <a:schemeClr val="accent4"/>
            </a:solidFill>
            <a:prstDash val="solid"/>
            <a:miter lim="800000"/>
            <a:headEnd type="none" w="sm" len="sm"/>
            <a:tailEnd type="none" w="sm" len="sm"/>
          </a:ln>
        </p:spPr>
      </p:cxnSp>
      <p:sp>
        <p:nvSpPr>
          <p:cNvPr id="201" name="Google Shape;201;p6"/>
          <p:cNvSpPr txBox="1"/>
          <p:nvPr/>
        </p:nvSpPr>
        <p:spPr>
          <a:xfrm>
            <a:off x="8153400" y="2348925"/>
            <a:ext cx="3434100" cy="3793500"/>
          </a:xfrm>
          <a:prstGeom prst="rect">
            <a:avLst/>
          </a:prstGeom>
          <a:noFill/>
          <a:ln>
            <a:noFill/>
          </a:ln>
        </p:spPr>
        <p:txBody>
          <a:bodyPr spcFirstLastPara="1" wrap="square" lIns="91425" tIns="45700" rIns="91425" bIns="45700" anchor="t" anchorCtr="0">
            <a:normAutofit/>
          </a:bodyPr>
          <a:lstStyle/>
          <a:p>
            <a:pPr marL="342900" marR="0" lvl="0" indent="-228600" algn="l" rtl="0">
              <a:lnSpc>
                <a:spcPct val="150000"/>
              </a:lnSpc>
              <a:spcBef>
                <a:spcPts val="0"/>
              </a:spcBef>
              <a:spcAft>
                <a:spcPts val="0"/>
              </a:spcAft>
              <a:buClr>
                <a:schemeClr val="dk1"/>
              </a:buClr>
              <a:buSzPts val="2000"/>
              <a:buFont typeface="Verdana"/>
              <a:buChar char="•"/>
            </a:pPr>
            <a:r>
              <a:rPr lang="en-US" sz="2000" i="0" u="none" strike="noStrike" cap="none">
                <a:solidFill>
                  <a:schemeClr val="dk1"/>
                </a:solidFill>
                <a:latin typeface="Verdana"/>
                <a:ea typeface="Verdana"/>
                <a:cs typeface="Verdana"/>
                <a:sym typeface="Verdana"/>
              </a:rPr>
              <a:t>Average duration of stay: Resort hotel &gt; City hotel</a:t>
            </a:r>
            <a:endParaRPr>
              <a:latin typeface="Verdana"/>
              <a:ea typeface="Verdana"/>
              <a:cs typeface="Verdana"/>
              <a:sym typeface="Verdana"/>
            </a:endParaRPr>
          </a:p>
          <a:p>
            <a:pPr marL="342900" marR="0" lvl="0" indent="-228600" algn="l" rtl="0">
              <a:lnSpc>
                <a:spcPct val="150000"/>
              </a:lnSpc>
              <a:spcBef>
                <a:spcPts val="600"/>
              </a:spcBef>
              <a:spcAft>
                <a:spcPts val="0"/>
              </a:spcAft>
              <a:buClr>
                <a:schemeClr val="dk1"/>
              </a:buClr>
              <a:buSzPts val="2000"/>
              <a:buFont typeface="Verdana"/>
              <a:buChar char="•"/>
            </a:pPr>
            <a:r>
              <a:rPr lang="en-US" sz="2000" i="0" u="none" strike="noStrike" cap="none">
                <a:solidFill>
                  <a:schemeClr val="dk1"/>
                </a:solidFill>
                <a:latin typeface="Verdana"/>
                <a:ea typeface="Verdana"/>
                <a:cs typeface="Verdana"/>
                <a:sym typeface="Verdana"/>
              </a:rPr>
              <a:t>Resort Hotel: June through September </a:t>
            </a:r>
            <a:endParaRPr>
              <a:latin typeface="Verdana"/>
              <a:ea typeface="Verdana"/>
              <a:cs typeface="Verdana"/>
              <a:sym typeface="Verdana"/>
            </a:endParaRPr>
          </a:p>
          <a:p>
            <a:pPr marL="342900" marR="0" lvl="0" indent="-228600" algn="l" rtl="0">
              <a:lnSpc>
                <a:spcPct val="150000"/>
              </a:lnSpc>
              <a:spcBef>
                <a:spcPts val="600"/>
              </a:spcBef>
              <a:spcAft>
                <a:spcPts val="0"/>
              </a:spcAft>
              <a:buClr>
                <a:schemeClr val="dk1"/>
              </a:buClr>
              <a:buSzPts val="2000"/>
              <a:buFont typeface="Verdana"/>
              <a:buChar char="•"/>
            </a:pPr>
            <a:r>
              <a:rPr lang="en-US" sz="2000" i="0" u="none" strike="noStrike" cap="none">
                <a:solidFill>
                  <a:schemeClr val="dk1"/>
                </a:solidFill>
                <a:latin typeface="Verdana"/>
                <a:ea typeface="Verdana"/>
                <a:cs typeface="Verdana"/>
                <a:sym typeface="Verdana"/>
              </a:rPr>
              <a:t>City Hotel: ~ 3 nights</a:t>
            </a:r>
            <a:endParaRPr>
              <a:latin typeface="Verdana"/>
              <a:ea typeface="Verdana"/>
              <a:cs typeface="Verdana"/>
              <a:sym typeface="Verdana"/>
            </a:endParaRPr>
          </a:p>
        </p:txBody>
      </p:sp>
      <p:sp>
        <p:nvSpPr>
          <p:cNvPr id="202" name="Google Shape;202;p6"/>
          <p:cNvSpPr txBox="1"/>
          <p:nvPr/>
        </p:nvSpPr>
        <p:spPr>
          <a:xfrm>
            <a:off x="8149166" y="920750"/>
            <a:ext cx="3579300" cy="9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i="0" u="none" strike="noStrike" cap="none">
                <a:solidFill>
                  <a:schemeClr val="dk1"/>
                </a:solidFill>
                <a:latin typeface="Verdana"/>
                <a:ea typeface="Verdana"/>
                <a:cs typeface="Verdana"/>
                <a:sym typeface="Verdana"/>
              </a:rPr>
              <a:t>Length of Stay &amp; </a:t>
            </a:r>
            <a:endParaRPr sz="1800">
              <a:solidFill>
                <a:schemeClr val="dk1"/>
              </a:solidFill>
              <a:latin typeface="Verdana"/>
              <a:ea typeface="Verdana"/>
              <a:cs typeface="Verdana"/>
              <a:sym typeface="Verdana"/>
            </a:endParaRPr>
          </a:p>
          <a:p>
            <a:pPr marL="0" marR="0" lvl="0" indent="0" algn="l" rtl="0">
              <a:spcBef>
                <a:spcPts val="0"/>
              </a:spcBef>
              <a:spcAft>
                <a:spcPts val="0"/>
              </a:spcAft>
              <a:buNone/>
            </a:pPr>
            <a:r>
              <a:rPr lang="en-US" sz="2800">
                <a:solidFill>
                  <a:schemeClr val="dk1"/>
                </a:solidFill>
                <a:latin typeface="Verdana"/>
                <a:ea typeface="Verdana"/>
                <a:cs typeface="Verdana"/>
                <a:sym typeface="Verdana"/>
              </a:rPr>
              <a:t>Time of Year</a:t>
            </a:r>
            <a:endParaRPr sz="1800">
              <a:solidFill>
                <a:schemeClr val="dk1"/>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6"/>
        <p:cNvGrpSpPr/>
        <p:nvPr/>
      </p:nvGrpSpPr>
      <p:grpSpPr>
        <a:xfrm>
          <a:off x="0" y="0"/>
          <a:ext cx="0" cy="0"/>
          <a:chOff x="0" y="0"/>
          <a:chExt cx="0" cy="0"/>
        </a:xfrm>
      </p:grpSpPr>
      <p:sp>
        <p:nvSpPr>
          <p:cNvPr id="207" name="Google Shape;207;p7"/>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8" name="Google Shape;208;p7"/>
          <p:cNvSpPr/>
          <p:nvPr/>
        </p:nvSpPr>
        <p:spPr>
          <a:xfrm>
            <a:off x="0" y="0"/>
            <a:ext cx="12192000" cy="86584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9" name="Google Shape;209;p7"/>
          <p:cNvSpPr/>
          <p:nvPr/>
        </p:nvSpPr>
        <p:spPr>
          <a:xfrm>
            <a:off x="517889" y="-1"/>
            <a:ext cx="11231745" cy="4131425"/>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10" name="Google Shape;210;p7" descr="No description has been provided for this image"/>
          <p:cNvPicPr preferRelativeResize="0">
            <a:picLocks noGrp="1"/>
          </p:cNvPicPr>
          <p:nvPr>
            <p:ph type="body" idx="1"/>
          </p:nvPr>
        </p:nvPicPr>
        <p:blipFill rotWithShape="1">
          <a:blip r:embed="rId3">
            <a:alphaModFix/>
          </a:blip>
          <a:srcRect/>
          <a:stretch/>
        </p:blipFill>
        <p:spPr>
          <a:xfrm>
            <a:off x="838200" y="433599"/>
            <a:ext cx="5136795" cy="3287549"/>
          </a:xfrm>
          <a:prstGeom prst="rect">
            <a:avLst/>
          </a:prstGeom>
          <a:noFill/>
          <a:ln>
            <a:noFill/>
          </a:ln>
        </p:spPr>
      </p:pic>
      <p:pic>
        <p:nvPicPr>
          <p:cNvPr id="211" name="Google Shape;211;p7" descr="No description has been provided for this image"/>
          <p:cNvPicPr preferRelativeResize="0"/>
          <p:nvPr/>
        </p:nvPicPr>
        <p:blipFill rotWithShape="1">
          <a:blip r:embed="rId4">
            <a:alphaModFix/>
          </a:blip>
          <a:srcRect/>
          <a:stretch/>
        </p:blipFill>
        <p:spPr>
          <a:xfrm>
            <a:off x="6297264" y="433598"/>
            <a:ext cx="5136795" cy="3287549"/>
          </a:xfrm>
          <a:prstGeom prst="rect">
            <a:avLst/>
          </a:prstGeom>
          <a:noFill/>
          <a:ln>
            <a:noFill/>
          </a:ln>
        </p:spPr>
      </p:pic>
      <p:sp>
        <p:nvSpPr>
          <p:cNvPr id="212" name="Google Shape;212;p7"/>
          <p:cNvSpPr/>
          <p:nvPr/>
        </p:nvSpPr>
        <p:spPr>
          <a:xfrm rot="5400000" flipH="1">
            <a:off x="3837444" y="5460209"/>
            <a:ext cx="1790365" cy="4571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3" name="Google Shape;213;p7"/>
          <p:cNvSpPr txBox="1"/>
          <p:nvPr/>
        </p:nvSpPr>
        <p:spPr>
          <a:xfrm>
            <a:off x="5162725" y="4495575"/>
            <a:ext cx="6675000" cy="1905300"/>
          </a:xfrm>
          <a:prstGeom prst="rect">
            <a:avLst/>
          </a:prstGeom>
          <a:noFill/>
          <a:ln>
            <a:noFill/>
          </a:ln>
        </p:spPr>
        <p:txBody>
          <a:bodyPr spcFirstLastPara="1" wrap="square" lIns="91425" tIns="45700" rIns="91425" bIns="45700" anchor="ctr" anchorCtr="0">
            <a:normAutofit/>
          </a:bodyPr>
          <a:lstStyle/>
          <a:p>
            <a:pPr marL="342900" marR="0" lvl="0" indent="-228600" algn="l" rtl="0">
              <a:lnSpc>
                <a:spcPct val="150000"/>
              </a:lnSpc>
              <a:spcBef>
                <a:spcPts val="0"/>
              </a:spcBef>
              <a:spcAft>
                <a:spcPts val="0"/>
              </a:spcAft>
              <a:buClr>
                <a:schemeClr val="dk1"/>
              </a:buClr>
              <a:buSzPts val="1800"/>
              <a:buFont typeface="Verdana"/>
              <a:buChar char="•"/>
            </a:pPr>
            <a:r>
              <a:rPr lang="en-US" sz="1800">
                <a:solidFill>
                  <a:schemeClr val="dk1"/>
                </a:solidFill>
                <a:latin typeface="Verdana"/>
                <a:ea typeface="Verdana"/>
                <a:cs typeface="Verdana"/>
                <a:sym typeface="Verdana"/>
              </a:rPr>
              <a:t>Low correlation between ADR and Length of stay</a:t>
            </a:r>
            <a:endParaRPr>
              <a:latin typeface="Verdana"/>
              <a:ea typeface="Verdana"/>
              <a:cs typeface="Verdana"/>
              <a:sym typeface="Verdana"/>
            </a:endParaRPr>
          </a:p>
          <a:p>
            <a:pPr marL="342900" marR="0" lvl="0" indent="-228600" algn="l" rtl="0">
              <a:lnSpc>
                <a:spcPct val="150000"/>
              </a:lnSpc>
              <a:spcBef>
                <a:spcPts val="600"/>
              </a:spcBef>
              <a:spcAft>
                <a:spcPts val="0"/>
              </a:spcAft>
              <a:buClr>
                <a:schemeClr val="dk1"/>
              </a:buClr>
              <a:buSzPts val="1800"/>
              <a:buFont typeface="Verdana"/>
              <a:buChar char="•"/>
            </a:pPr>
            <a:r>
              <a:rPr lang="en-US" sz="1800">
                <a:solidFill>
                  <a:schemeClr val="dk1"/>
                </a:solidFill>
                <a:latin typeface="Verdana"/>
                <a:ea typeface="Verdana"/>
                <a:cs typeface="Verdana"/>
                <a:sym typeface="Verdana"/>
              </a:rPr>
              <a:t>Q1 and Q2 show lower range of ADR</a:t>
            </a:r>
            <a:endParaRPr>
              <a:latin typeface="Verdana"/>
              <a:ea typeface="Verdana"/>
              <a:cs typeface="Verdana"/>
              <a:sym typeface="Verdana"/>
            </a:endParaRPr>
          </a:p>
          <a:p>
            <a:pPr marL="342900" marR="0" lvl="0" indent="-228600" algn="l" rtl="0">
              <a:lnSpc>
                <a:spcPct val="150000"/>
              </a:lnSpc>
              <a:spcBef>
                <a:spcPts val="600"/>
              </a:spcBef>
              <a:spcAft>
                <a:spcPts val="0"/>
              </a:spcAft>
              <a:buClr>
                <a:schemeClr val="dk1"/>
              </a:buClr>
              <a:buSzPts val="1800"/>
              <a:buFont typeface="Verdana"/>
              <a:buChar char="•"/>
            </a:pPr>
            <a:r>
              <a:rPr lang="en-US" sz="1800">
                <a:solidFill>
                  <a:schemeClr val="dk1"/>
                </a:solidFill>
                <a:latin typeface="Verdana"/>
                <a:ea typeface="Verdana"/>
                <a:cs typeface="Verdana"/>
                <a:sym typeface="Verdana"/>
              </a:rPr>
              <a:t>Q3 has wider range but mostly higher than other quarters</a:t>
            </a:r>
            <a:endParaRPr>
              <a:latin typeface="Verdana"/>
              <a:ea typeface="Verdana"/>
              <a:cs typeface="Verdana"/>
              <a:sym typeface="Verdana"/>
            </a:endParaRPr>
          </a:p>
        </p:txBody>
      </p:sp>
      <p:sp>
        <p:nvSpPr>
          <p:cNvPr id="214" name="Google Shape;214;p7"/>
          <p:cNvSpPr txBox="1"/>
          <p:nvPr/>
        </p:nvSpPr>
        <p:spPr>
          <a:xfrm>
            <a:off x="613833" y="4677833"/>
            <a:ext cx="3854400" cy="9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Verdana"/>
                <a:ea typeface="Verdana"/>
                <a:cs typeface="Verdana"/>
                <a:sym typeface="Verdana"/>
              </a:rPr>
              <a:t>Average Daily Rate </a:t>
            </a:r>
            <a:endParaRPr sz="1800">
              <a:solidFill>
                <a:schemeClr val="dk1"/>
              </a:solidFill>
              <a:latin typeface="Verdana"/>
              <a:ea typeface="Verdana"/>
              <a:cs typeface="Verdana"/>
              <a:sym typeface="Verdana"/>
            </a:endParaRPr>
          </a:p>
          <a:p>
            <a:pPr marL="0" marR="0" lvl="0" indent="0" algn="l" rtl="0">
              <a:spcBef>
                <a:spcPts val="0"/>
              </a:spcBef>
              <a:spcAft>
                <a:spcPts val="0"/>
              </a:spcAft>
              <a:buNone/>
            </a:pPr>
            <a:r>
              <a:rPr lang="en-US" sz="2800">
                <a:solidFill>
                  <a:schemeClr val="dk1"/>
                </a:solidFill>
                <a:latin typeface="Verdana"/>
                <a:ea typeface="Verdana"/>
                <a:cs typeface="Verdana"/>
                <a:sym typeface="Verdana"/>
              </a:rPr>
              <a:t>&amp; Length of Stay</a:t>
            </a:r>
            <a:endParaRPr sz="1800">
              <a:solidFill>
                <a:schemeClr val="dk1"/>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8"/>
        <p:cNvGrpSpPr/>
        <p:nvPr/>
      </p:nvGrpSpPr>
      <p:grpSpPr>
        <a:xfrm>
          <a:off x="0" y="0"/>
          <a:ext cx="0" cy="0"/>
          <a:chOff x="0" y="0"/>
          <a:chExt cx="0" cy="0"/>
        </a:xfrm>
      </p:grpSpPr>
      <p:sp>
        <p:nvSpPr>
          <p:cNvPr id="219" name="Google Shape;219;p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0" name="Google Shape;220;p8"/>
          <p:cNvSpPr/>
          <p:nvPr/>
        </p:nvSpPr>
        <p:spPr>
          <a:xfrm>
            <a:off x="-1" y="0"/>
            <a:ext cx="4455673" cy="6858000"/>
          </a:xfrm>
          <a:custGeom>
            <a:avLst/>
            <a:gdLst/>
            <a:ahLst/>
            <a:cxnLst/>
            <a:rect l="l" t="t" r="r" b="b"/>
            <a:pathLst>
              <a:path w="4455673" h="6858000" extrusionOk="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solidFill>
            <a:schemeClr val="lt1"/>
          </a:solidFill>
          <a:ln w="9525" cap="flat" cmpd="sng">
            <a:solidFill>
              <a:srgbClr val="EFEFEF"/>
            </a:solidFill>
            <a:prstDash val="solid"/>
            <a:miter lim="800000"/>
            <a:headEnd type="none" w="sm" len="sm"/>
            <a:tailEnd type="none" w="sm" len="sm"/>
          </a:ln>
          <a:effectLst>
            <a:outerShdw blurRad="88900" dist="38100" algn="l" rotWithShape="0">
              <a:srgbClr val="D8D8D8">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21" name="Google Shape;221;p8"/>
          <p:cNvSpPr/>
          <p:nvPr/>
        </p:nvSpPr>
        <p:spPr>
          <a:xfrm>
            <a:off x="0" y="0"/>
            <a:ext cx="4446529" cy="6858000"/>
          </a:xfrm>
          <a:custGeom>
            <a:avLst/>
            <a:gdLst/>
            <a:ahLst/>
            <a:cxnLst/>
            <a:rect l="l" t="t" r="r" b="b"/>
            <a:pathLst>
              <a:path w="4446529" h="6858000" extrusionOk="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22" name="Google Shape;222;p8"/>
          <p:cNvSpPr/>
          <p:nvPr/>
        </p:nvSpPr>
        <p:spPr>
          <a:xfrm>
            <a:off x="0" y="1426546"/>
            <a:ext cx="128016" cy="65390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3" name="Google Shape;223;p8"/>
          <p:cNvSpPr/>
          <p:nvPr/>
        </p:nvSpPr>
        <p:spPr>
          <a:xfrm>
            <a:off x="395893" y="2443480"/>
            <a:ext cx="3383280"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24" name="Google Shape;224;p8"/>
          <p:cNvSpPr txBox="1">
            <a:spLocks noGrp="1"/>
          </p:cNvSpPr>
          <p:nvPr>
            <p:ph type="body" idx="1"/>
          </p:nvPr>
        </p:nvSpPr>
        <p:spPr>
          <a:xfrm>
            <a:off x="371101" y="2718050"/>
            <a:ext cx="3949200" cy="3207300"/>
          </a:xfrm>
          <a:prstGeom prst="rect">
            <a:avLst/>
          </a:prstGeom>
          <a:noFill/>
          <a:ln>
            <a:noFill/>
          </a:ln>
        </p:spPr>
        <p:txBody>
          <a:bodyPr spcFirstLastPara="1" wrap="square" lIns="91425" tIns="45700" rIns="91425" bIns="45700" anchor="t" anchorCtr="0">
            <a:normAutofit fontScale="92500"/>
          </a:bodyPr>
          <a:lstStyle/>
          <a:p>
            <a:pPr marL="228600" lvl="0" indent="-220503" algn="l" rtl="0">
              <a:lnSpc>
                <a:spcPct val="150000"/>
              </a:lnSpc>
              <a:spcBef>
                <a:spcPts val="0"/>
              </a:spcBef>
              <a:spcAft>
                <a:spcPts val="0"/>
              </a:spcAft>
              <a:buClr>
                <a:schemeClr val="dk1"/>
              </a:buClr>
              <a:buSzPct val="100000"/>
              <a:buFont typeface="Verdana"/>
              <a:buChar char="•"/>
            </a:pPr>
            <a:r>
              <a:rPr lang="en-US" sz="1700">
                <a:latin typeface="Verdana"/>
                <a:ea typeface="Verdana"/>
                <a:cs typeface="Verdana"/>
                <a:sym typeface="Verdana"/>
              </a:rPr>
              <a:t>City hotel → highest cancellation rates between April and June, as high as 44.7%</a:t>
            </a:r>
            <a:endParaRPr>
              <a:latin typeface="Verdana"/>
              <a:ea typeface="Verdana"/>
              <a:cs typeface="Verdana"/>
              <a:sym typeface="Verdana"/>
            </a:endParaRPr>
          </a:p>
          <a:p>
            <a:pPr marL="228600" lvl="0" indent="-220503" algn="l" rtl="0">
              <a:lnSpc>
                <a:spcPct val="150000"/>
              </a:lnSpc>
              <a:spcBef>
                <a:spcPts val="1000"/>
              </a:spcBef>
              <a:spcAft>
                <a:spcPts val="0"/>
              </a:spcAft>
              <a:buClr>
                <a:schemeClr val="dk1"/>
              </a:buClr>
              <a:buSzPct val="100000"/>
              <a:buFont typeface="Verdana"/>
              <a:buChar char="•"/>
            </a:pPr>
            <a:r>
              <a:rPr lang="en-US" sz="1700">
                <a:latin typeface="Verdana"/>
                <a:ea typeface="Verdana"/>
                <a:cs typeface="Verdana"/>
                <a:sym typeface="Verdana"/>
              </a:rPr>
              <a:t>Resort hotel → highest cancellation rate between June and September, ranging 31%-33%</a:t>
            </a:r>
            <a:endParaRPr>
              <a:latin typeface="Verdana"/>
              <a:ea typeface="Verdana"/>
              <a:cs typeface="Verdana"/>
              <a:sym typeface="Verdana"/>
            </a:endParaRPr>
          </a:p>
        </p:txBody>
      </p:sp>
      <p:pic>
        <p:nvPicPr>
          <p:cNvPr id="225" name="Google Shape;225;p8" descr="No description has been provided for this image"/>
          <p:cNvPicPr preferRelativeResize="0"/>
          <p:nvPr/>
        </p:nvPicPr>
        <p:blipFill rotWithShape="1">
          <a:blip r:embed="rId3">
            <a:alphaModFix/>
          </a:blip>
          <a:srcRect/>
          <a:stretch/>
        </p:blipFill>
        <p:spPr>
          <a:xfrm>
            <a:off x="4901184" y="1065242"/>
            <a:ext cx="6922008" cy="4828100"/>
          </a:xfrm>
          <a:prstGeom prst="rect">
            <a:avLst/>
          </a:prstGeom>
          <a:noFill/>
          <a:ln>
            <a:noFill/>
          </a:ln>
        </p:spPr>
      </p:pic>
      <p:sp>
        <p:nvSpPr>
          <p:cNvPr id="226" name="Google Shape;226;p8"/>
          <p:cNvSpPr txBox="1"/>
          <p:nvPr/>
        </p:nvSpPr>
        <p:spPr>
          <a:xfrm>
            <a:off x="391573" y="1428750"/>
            <a:ext cx="3383400" cy="9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Verdana"/>
                <a:ea typeface="Verdana"/>
                <a:cs typeface="Verdana"/>
                <a:sym typeface="Verdana"/>
              </a:rPr>
              <a:t>Cancellation Rate by Month</a:t>
            </a:r>
            <a:endParaRPr>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g2eee1f9a771_0_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2" name="Google Shape;232;g2eee1f9a771_0_0"/>
          <p:cNvSpPr/>
          <p:nvPr/>
        </p:nvSpPr>
        <p:spPr>
          <a:xfrm>
            <a:off x="-1" y="0"/>
            <a:ext cx="4455673" cy="6858000"/>
          </a:xfrm>
          <a:custGeom>
            <a:avLst/>
            <a:gdLst/>
            <a:ahLst/>
            <a:cxnLst/>
            <a:rect l="l" t="t" r="r" b="b"/>
            <a:pathLst>
              <a:path w="4455673" h="6858000" extrusionOk="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solidFill>
            <a:schemeClr val="lt1"/>
          </a:solidFill>
          <a:ln w="9525" cap="flat" cmpd="sng">
            <a:solidFill>
              <a:srgbClr val="EFEFEF"/>
            </a:solidFill>
            <a:prstDash val="solid"/>
            <a:miter lim="800000"/>
            <a:headEnd type="none" w="sm" len="sm"/>
            <a:tailEnd type="none" w="sm" len="sm"/>
          </a:ln>
          <a:effectLst>
            <a:outerShdw blurRad="88900" dist="38100" algn="l" rotWithShape="0">
              <a:srgbClr val="D8D8D8">
                <a:alpha val="498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33" name="Google Shape;233;g2eee1f9a771_0_0"/>
          <p:cNvSpPr/>
          <p:nvPr/>
        </p:nvSpPr>
        <p:spPr>
          <a:xfrm>
            <a:off x="0" y="0"/>
            <a:ext cx="4446529" cy="6858000"/>
          </a:xfrm>
          <a:custGeom>
            <a:avLst/>
            <a:gdLst/>
            <a:ahLst/>
            <a:cxnLst/>
            <a:rect l="l" t="t" r="r" b="b"/>
            <a:pathLst>
              <a:path w="4446529" h="6858000" extrusionOk="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34" name="Google Shape;234;g2eee1f9a771_0_0"/>
          <p:cNvSpPr/>
          <p:nvPr/>
        </p:nvSpPr>
        <p:spPr>
          <a:xfrm>
            <a:off x="0" y="1426546"/>
            <a:ext cx="128100" cy="654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5" name="Google Shape;235;g2eee1f9a771_0_0"/>
          <p:cNvSpPr/>
          <p:nvPr/>
        </p:nvSpPr>
        <p:spPr>
          <a:xfrm>
            <a:off x="395893" y="2443480"/>
            <a:ext cx="3383400" cy="18300"/>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36" name="Google Shape;236;g2eee1f9a771_0_0"/>
          <p:cNvSpPr txBox="1">
            <a:spLocks noGrp="1"/>
          </p:cNvSpPr>
          <p:nvPr>
            <p:ph type="body" idx="1"/>
          </p:nvPr>
        </p:nvSpPr>
        <p:spPr>
          <a:xfrm>
            <a:off x="371094" y="2718054"/>
            <a:ext cx="3438900" cy="3207300"/>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1700"/>
              <a:buFont typeface="Verdana"/>
              <a:buChar char="•"/>
            </a:pPr>
            <a:r>
              <a:rPr lang="en-US" sz="1700">
                <a:latin typeface="Verdana"/>
                <a:ea typeface="Verdana"/>
                <a:cs typeface="Verdana"/>
                <a:sym typeface="Verdana"/>
              </a:rPr>
              <a:t>City Hotel and Resort Hotel share similar trend</a:t>
            </a:r>
            <a:endParaRPr>
              <a:latin typeface="Verdana"/>
              <a:ea typeface="Verdana"/>
              <a:cs typeface="Verdana"/>
              <a:sym typeface="Verdana"/>
            </a:endParaRPr>
          </a:p>
          <a:p>
            <a:pPr marL="228600" lvl="0" indent="-228600" algn="l" rtl="0">
              <a:lnSpc>
                <a:spcPct val="150000"/>
              </a:lnSpc>
              <a:spcBef>
                <a:spcPts val="1000"/>
              </a:spcBef>
              <a:spcAft>
                <a:spcPts val="0"/>
              </a:spcAft>
              <a:buClr>
                <a:schemeClr val="dk1"/>
              </a:buClr>
              <a:buSzPts val="1700"/>
              <a:buFont typeface="Verdana"/>
              <a:buChar char="•"/>
            </a:pPr>
            <a:r>
              <a:rPr lang="en-US" sz="1700">
                <a:latin typeface="Verdana"/>
                <a:ea typeface="Verdana"/>
                <a:cs typeface="Verdana"/>
                <a:sym typeface="Verdana"/>
              </a:rPr>
              <a:t>Longer lead time → higher cancellation rate</a:t>
            </a:r>
            <a:endParaRPr>
              <a:latin typeface="Verdana"/>
              <a:ea typeface="Verdana"/>
              <a:cs typeface="Verdana"/>
              <a:sym typeface="Verdana"/>
            </a:endParaRPr>
          </a:p>
        </p:txBody>
      </p:sp>
      <p:sp>
        <p:nvSpPr>
          <p:cNvPr id="237" name="Google Shape;237;g2eee1f9a771_0_0"/>
          <p:cNvSpPr txBox="1"/>
          <p:nvPr/>
        </p:nvSpPr>
        <p:spPr>
          <a:xfrm>
            <a:off x="391575" y="1428750"/>
            <a:ext cx="3315600" cy="9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Verdana"/>
                <a:ea typeface="Verdana"/>
                <a:cs typeface="Verdana"/>
                <a:sym typeface="Verdana"/>
              </a:rPr>
              <a:t>Cancellation Rate by Lead Time</a:t>
            </a:r>
            <a:endParaRPr>
              <a:latin typeface="Verdana"/>
              <a:ea typeface="Verdana"/>
              <a:cs typeface="Verdana"/>
              <a:sym typeface="Verdana"/>
            </a:endParaRPr>
          </a:p>
        </p:txBody>
      </p:sp>
      <p:pic>
        <p:nvPicPr>
          <p:cNvPr id="238" name="Google Shape;238;g2eee1f9a771_0_0"/>
          <p:cNvPicPr preferRelativeResize="0"/>
          <p:nvPr/>
        </p:nvPicPr>
        <p:blipFill>
          <a:blip r:embed="rId3">
            <a:alphaModFix/>
          </a:blip>
          <a:stretch>
            <a:fillRect/>
          </a:stretch>
        </p:blipFill>
        <p:spPr>
          <a:xfrm>
            <a:off x="4729300" y="1068475"/>
            <a:ext cx="7207974" cy="4856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g2f00d8a52b6_0_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4" name="Google Shape;244;g2f00d8a52b6_0_0"/>
          <p:cNvSpPr/>
          <p:nvPr/>
        </p:nvSpPr>
        <p:spPr>
          <a:xfrm>
            <a:off x="0" y="347146"/>
            <a:ext cx="128100" cy="654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5" name="Google Shape;245;g2f00d8a52b6_0_0"/>
          <p:cNvSpPr/>
          <p:nvPr/>
        </p:nvSpPr>
        <p:spPr>
          <a:xfrm>
            <a:off x="395893" y="2443480"/>
            <a:ext cx="3383400" cy="18300"/>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46" name="Google Shape;246;g2f00d8a52b6_0_0"/>
          <p:cNvSpPr txBox="1">
            <a:spLocks noGrp="1"/>
          </p:cNvSpPr>
          <p:nvPr>
            <p:ph type="body" idx="1"/>
          </p:nvPr>
        </p:nvSpPr>
        <p:spPr>
          <a:xfrm>
            <a:off x="2649300" y="5844025"/>
            <a:ext cx="6893400" cy="560100"/>
          </a:xfrm>
          <a:prstGeom prst="rect">
            <a:avLst/>
          </a:prstGeom>
          <a:noFill/>
          <a:ln>
            <a:noFill/>
          </a:ln>
        </p:spPr>
        <p:txBody>
          <a:bodyPr spcFirstLastPara="1" wrap="square" lIns="91425" tIns="45700" rIns="91425" bIns="45700" anchor="t" anchorCtr="0">
            <a:normAutofit/>
          </a:bodyPr>
          <a:lstStyle/>
          <a:p>
            <a:pPr marL="228600" lvl="0" indent="0" algn="l" rtl="0">
              <a:lnSpc>
                <a:spcPct val="150000"/>
              </a:lnSpc>
              <a:spcBef>
                <a:spcPts val="0"/>
              </a:spcBef>
              <a:spcAft>
                <a:spcPts val="0"/>
              </a:spcAft>
              <a:buNone/>
            </a:pPr>
            <a:r>
              <a:rPr lang="en-US" sz="1700">
                <a:latin typeface="Verdana"/>
                <a:ea typeface="Verdana"/>
                <a:cs typeface="Verdana"/>
                <a:sym typeface="Verdana"/>
              </a:rPr>
              <a:t>Groups, online travel agencies → high cancellation rates</a:t>
            </a:r>
            <a:endParaRPr>
              <a:latin typeface="Verdana"/>
              <a:ea typeface="Verdana"/>
              <a:cs typeface="Verdana"/>
              <a:sym typeface="Verdana"/>
            </a:endParaRPr>
          </a:p>
        </p:txBody>
      </p:sp>
      <p:sp>
        <p:nvSpPr>
          <p:cNvPr id="247" name="Google Shape;247;g2f00d8a52b6_0_0"/>
          <p:cNvSpPr txBox="1"/>
          <p:nvPr/>
        </p:nvSpPr>
        <p:spPr>
          <a:xfrm>
            <a:off x="395900" y="412550"/>
            <a:ext cx="109761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rial"/>
                <a:ea typeface="Arial"/>
                <a:cs typeface="Arial"/>
                <a:sym typeface="Arial"/>
              </a:rPr>
              <a:t>Cancellation Rate by </a:t>
            </a:r>
            <a:r>
              <a:rPr lang="en-US" sz="2800">
                <a:solidFill>
                  <a:schemeClr val="dk1"/>
                </a:solidFill>
              </a:rPr>
              <a:t>Market Segment &amp; Distribution Channel</a:t>
            </a:r>
            <a:endParaRPr/>
          </a:p>
        </p:txBody>
      </p:sp>
      <p:pic>
        <p:nvPicPr>
          <p:cNvPr id="248" name="Google Shape;248;g2f00d8a52b6_0_0"/>
          <p:cNvPicPr preferRelativeResize="0"/>
          <p:nvPr/>
        </p:nvPicPr>
        <p:blipFill>
          <a:blip r:embed="rId3">
            <a:alphaModFix/>
          </a:blip>
          <a:stretch>
            <a:fillRect/>
          </a:stretch>
        </p:blipFill>
        <p:spPr>
          <a:xfrm>
            <a:off x="6155900" y="1443350"/>
            <a:ext cx="5714975" cy="3977499"/>
          </a:xfrm>
          <a:prstGeom prst="rect">
            <a:avLst/>
          </a:prstGeom>
          <a:noFill/>
          <a:ln>
            <a:noFill/>
          </a:ln>
        </p:spPr>
      </p:pic>
      <p:pic>
        <p:nvPicPr>
          <p:cNvPr id="249" name="Google Shape;249;g2f00d8a52b6_0_0"/>
          <p:cNvPicPr preferRelativeResize="0"/>
          <p:nvPr/>
        </p:nvPicPr>
        <p:blipFill>
          <a:blip r:embed="rId4">
            <a:alphaModFix/>
          </a:blip>
          <a:stretch>
            <a:fillRect/>
          </a:stretch>
        </p:blipFill>
        <p:spPr>
          <a:xfrm>
            <a:off x="316200" y="1443350"/>
            <a:ext cx="5839700" cy="406430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3"/>
        <p:cNvGrpSpPr/>
        <p:nvPr/>
      </p:nvGrpSpPr>
      <p:grpSpPr>
        <a:xfrm>
          <a:off x="0" y="0"/>
          <a:ext cx="0" cy="0"/>
          <a:chOff x="0" y="0"/>
          <a:chExt cx="0" cy="0"/>
        </a:xfrm>
      </p:grpSpPr>
      <p:sp>
        <p:nvSpPr>
          <p:cNvPr id="254" name="Google Shape;254;p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5" name="Google Shape;255;p9"/>
          <p:cNvSpPr/>
          <p:nvPr/>
        </p:nvSpPr>
        <p:spPr>
          <a:xfrm rot="10800000">
            <a:off x="-2" y="-22693"/>
            <a:ext cx="12191999" cy="4374129"/>
          </a:xfrm>
          <a:prstGeom prst="rect">
            <a:avLst/>
          </a:prstGeom>
          <a:gradFill>
            <a:gsLst>
              <a:gs pos="0">
                <a:srgbClr val="0F4861"/>
              </a:gs>
              <a:gs pos="100000">
                <a:srgbClr val="000000"/>
              </a:gs>
            </a:gsLst>
            <a:lin ang="15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6" name="Google Shape;256;p9"/>
          <p:cNvSpPr/>
          <p:nvPr/>
        </p:nvSpPr>
        <p:spPr>
          <a:xfrm rot="5400000">
            <a:off x="3908719" y="-3931841"/>
            <a:ext cx="4374557" cy="12192000"/>
          </a:xfrm>
          <a:prstGeom prst="rect">
            <a:avLst/>
          </a:prstGeom>
          <a:gradFill>
            <a:gsLst>
              <a:gs pos="0">
                <a:srgbClr val="156082">
                  <a:alpha val="0"/>
                </a:srgbClr>
              </a:gs>
              <a:gs pos="40000">
                <a:srgbClr val="156082">
                  <a:alpha val="0"/>
                </a:srgbClr>
              </a:gs>
              <a:gs pos="100000">
                <a:srgbClr val="0F4861">
                  <a:alpha val="51764"/>
                </a:srgbClr>
              </a:gs>
            </a:gsLst>
            <a:lin ang="2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7" name="Google Shape;257;p9"/>
          <p:cNvSpPr/>
          <p:nvPr/>
        </p:nvSpPr>
        <p:spPr>
          <a:xfrm rot="5400000">
            <a:off x="4136699" y="-3703993"/>
            <a:ext cx="4374000" cy="11736600"/>
          </a:xfrm>
          <a:prstGeom prst="rect">
            <a:avLst/>
          </a:prstGeom>
          <a:gradFill>
            <a:gsLst>
              <a:gs pos="0">
                <a:srgbClr val="156082">
                  <a:alpha val="0"/>
                </a:srgbClr>
              </a:gs>
              <a:gs pos="17000">
                <a:srgbClr val="156082">
                  <a:alpha val="0"/>
                </a:srgbClr>
              </a:gs>
              <a:gs pos="100000">
                <a:srgbClr val="000000">
                  <a:alpha val="36862"/>
                </a:srgbClr>
              </a:gs>
            </a:gsLst>
            <a:lin ang="7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8" name="Google Shape;258;p9"/>
          <p:cNvSpPr/>
          <p:nvPr/>
        </p:nvSpPr>
        <p:spPr>
          <a:xfrm>
            <a:off x="-5" y="-22690"/>
            <a:ext cx="8542500" cy="4374000"/>
          </a:xfrm>
          <a:prstGeom prst="rect">
            <a:avLst/>
          </a:prstGeom>
          <a:gradFill>
            <a:gsLst>
              <a:gs pos="0">
                <a:srgbClr val="0A3041">
                  <a:alpha val="0"/>
                </a:srgbClr>
              </a:gs>
              <a:gs pos="100000">
                <a:srgbClr val="000000">
                  <a:alpha val="24705"/>
                </a:srgbClr>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9" name="Google Shape;259;p9"/>
          <p:cNvSpPr/>
          <p:nvPr/>
        </p:nvSpPr>
        <p:spPr>
          <a:xfrm rot="-9091028">
            <a:off x="5945431" y="-1032053"/>
            <a:ext cx="4990147" cy="4439131"/>
          </a:xfrm>
          <a:custGeom>
            <a:avLst/>
            <a:gdLst/>
            <a:ahLst/>
            <a:cxnLst/>
            <a:rect l="l" t="t" r="r" b="b"/>
            <a:pathLst>
              <a:path w="4990147" h="4439131" extrusionOk="0">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rgbClr val="156082">
                  <a:alpha val="21960"/>
                </a:srgbClr>
              </a:gs>
              <a:gs pos="87000">
                <a:srgbClr val="43AFE2">
                  <a:alpha val="1960"/>
                </a:srgbClr>
              </a:gs>
              <a:gs pos="100000">
                <a:srgbClr val="43AFE2">
                  <a:alpha val="1960"/>
                </a:srgbClr>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0" name="Google Shape;260;p9"/>
          <p:cNvSpPr txBox="1">
            <a:spLocks noGrp="1"/>
          </p:cNvSpPr>
          <p:nvPr>
            <p:ph type="title"/>
          </p:nvPr>
        </p:nvSpPr>
        <p:spPr>
          <a:xfrm>
            <a:off x="1314824" y="735106"/>
            <a:ext cx="10053763" cy="292847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800"/>
              <a:buFont typeface="Play"/>
              <a:buNone/>
            </a:pPr>
            <a:r>
              <a:rPr lang="en-US" sz="4800">
                <a:solidFill>
                  <a:srgbClr val="FFFFFF"/>
                </a:solidFill>
              </a:rPr>
              <a:t>Features</a:t>
            </a:r>
            <a:endParaRPr/>
          </a:p>
        </p:txBody>
      </p:sp>
      <p:sp>
        <p:nvSpPr>
          <p:cNvPr id="261" name="Google Shape;261;p9"/>
          <p:cNvSpPr txBox="1"/>
          <p:nvPr/>
        </p:nvSpPr>
        <p:spPr>
          <a:xfrm>
            <a:off x="644900" y="4489450"/>
            <a:ext cx="6915600" cy="1877700"/>
          </a:xfrm>
          <a:prstGeom prst="rect">
            <a:avLst/>
          </a:prstGeom>
          <a:noFill/>
          <a:ln>
            <a:noFill/>
          </a:ln>
        </p:spPr>
        <p:txBody>
          <a:bodyPr spcFirstLastPara="1" wrap="square" lIns="91425" tIns="91425" rIns="91425" bIns="91425" anchor="t" anchorCtr="0">
            <a:spAutoFit/>
          </a:bodyPr>
          <a:lstStyle/>
          <a:p>
            <a:pPr marL="457200" lvl="0" indent="-355600" algn="l" rtl="0">
              <a:lnSpc>
                <a:spcPct val="150000"/>
              </a:lnSpc>
              <a:spcBef>
                <a:spcPts val="0"/>
              </a:spcBef>
              <a:spcAft>
                <a:spcPts val="0"/>
              </a:spcAft>
              <a:buClr>
                <a:schemeClr val="dk1"/>
              </a:buClr>
              <a:buSzPts val="2000"/>
              <a:buFont typeface="Verdana"/>
              <a:buAutoNum type="arabicPeriod"/>
            </a:pPr>
            <a:r>
              <a:rPr lang="en-US" sz="2000">
                <a:solidFill>
                  <a:schemeClr val="dk1"/>
                </a:solidFill>
                <a:latin typeface="Verdana"/>
                <a:ea typeface="Verdana"/>
                <a:cs typeface="Verdana"/>
                <a:sym typeface="Verdana"/>
              </a:rPr>
              <a:t>Deposit type</a:t>
            </a:r>
            <a:endParaRPr sz="2000">
              <a:solidFill>
                <a:schemeClr val="dk1"/>
              </a:solidFill>
              <a:latin typeface="Verdana"/>
              <a:ea typeface="Verdana"/>
              <a:cs typeface="Verdana"/>
              <a:sym typeface="Verdana"/>
            </a:endParaRPr>
          </a:p>
          <a:p>
            <a:pPr marL="457200" lvl="0" indent="-355600" algn="l" rtl="0">
              <a:lnSpc>
                <a:spcPct val="150000"/>
              </a:lnSpc>
              <a:spcBef>
                <a:spcPts val="0"/>
              </a:spcBef>
              <a:spcAft>
                <a:spcPts val="0"/>
              </a:spcAft>
              <a:buClr>
                <a:schemeClr val="dk1"/>
              </a:buClr>
              <a:buSzPts val="2000"/>
              <a:buFont typeface="Verdana"/>
              <a:buAutoNum type="arabicPeriod"/>
            </a:pPr>
            <a:r>
              <a:rPr lang="en-US" sz="2000">
                <a:solidFill>
                  <a:schemeClr val="dk1"/>
                </a:solidFill>
                <a:latin typeface="Verdana"/>
                <a:ea typeface="Verdana"/>
                <a:cs typeface="Verdana"/>
                <a:sym typeface="Verdana"/>
              </a:rPr>
              <a:t>Lead time</a:t>
            </a:r>
            <a:endParaRPr sz="2000">
              <a:solidFill>
                <a:schemeClr val="dk1"/>
              </a:solidFill>
              <a:latin typeface="Verdana"/>
              <a:ea typeface="Verdana"/>
              <a:cs typeface="Verdana"/>
              <a:sym typeface="Verdana"/>
            </a:endParaRPr>
          </a:p>
          <a:p>
            <a:pPr marL="457200" lvl="0" indent="-355600" algn="l" rtl="0">
              <a:lnSpc>
                <a:spcPct val="150000"/>
              </a:lnSpc>
              <a:spcBef>
                <a:spcPts val="0"/>
              </a:spcBef>
              <a:spcAft>
                <a:spcPts val="0"/>
              </a:spcAft>
              <a:buClr>
                <a:schemeClr val="dk1"/>
              </a:buClr>
              <a:buSzPts val="2000"/>
              <a:buFont typeface="Verdana"/>
              <a:buAutoNum type="arabicPeriod"/>
            </a:pPr>
            <a:r>
              <a:rPr lang="en-US" sz="2000">
                <a:solidFill>
                  <a:schemeClr val="dk1"/>
                </a:solidFill>
                <a:latin typeface="Verdana"/>
                <a:ea typeface="Verdana"/>
                <a:cs typeface="Verdana"/>
                <a:sym typeface="Verdana"/>
              </a:rPr>
              <a:t>Country</a:t>
            </a:r>
            <a:endParaRPr sz="2000">
              <a:solidFill>
                <a:schemeClr val="dk1"/>
              </a:solidFill>
              <a:latin typeface="Verdana"/>
              <a:ea typeface="Verdana"/>
              <a:cs typeface="Verdana"/>
              <a:sym typeface="Verdana"/>
            </a:endParaRPr>
          </a:p>
          <a:p>
            <a:pPr marL="457200" lvl="0" indent="-355600" algn="l" rtl="0">
              <a:lnSpc>
                <a:spcPct val="150000"/>
              </a:lnSpc>
              <a:spcBef>
                <a:spcPts val="0"/>
              </a:spcBef>
              <a:spcAft>
                <a:spcPts val="0"/>
              </a:spcAft>
              <a:buClr>
                <a:schemeClr val="dk1"/>
              </a:buClr>
              <a:buSzPts val="2000"/>
              <a:buFont typeface="Verdana"/>
              <a:buAutoNum type="arabicPeriod"/>
            </a:pPr>
            <a:r>
              <a:rPr lang="en-US" sz="2000">
                <a:solidFill>
                  <a:schemeClr val="dk1"/>
                </a:solidFill>
                <a:latin typeface="Verdana"/>
                <a:ea typeface="Verdana"/>
                <a:cs typeface="Verdana"/>
                <a:sym typeface="Verdana"/>
              </a:rPr>
              <a:t>Days in waiting list</a:t>
            </a:r>
            <a:endParaRPr sz="2000">
              <a:solidFill>
                <a:schemeClr val="dk1"/>
              </a:solidFill>
              <a:highlight>
                <a:srgbClr val="FFFFFF"/>
              </a:highlight>
              <a:latin typeface="Verdana"/>
              <a:ea typeface="Verdana"/>
              <a:cs typeface="Verdana"/>
              <a:sym typeface="Verdana"/>
            </a:endParaRPr>
          </a:p>
        </p:txBody>
      </p:sp>
      <p:sp>
        <p:nvSpPr>
          <p:cNvPr id="262" name="Google Shape;262;p9"/>
          <p:cNvSpPr txBox="1"/>
          <p:nvPr/>
        </p:nvSpPr>
        <p:spPr>
          <a:xfrm>
            <a:off x="5889875" y="4489450"/>
            <a:ext cx="6214800" cy="1416000"/>
          </a:xfrm>
          <a:prstGeom prst="rect">
            <a:avLst/>
          </a:prstGeom>
          <a:noFill/>
          <a:ln>
            <a:noFill/>
          </a:ln>
        </p:spPr>
        <p:txBody>
          <a:bodyPr spcFirstLastPara="1" wrap="square" lIns="91425" tIns="91425" rIns="91425" bIns="91425" anchor="t" anchorCtr="0">
            <a:spAutoFit/>
          </a:bodyPr>
          <a:lstStyle/>
          <a:p>
            <a:pPr marL="457200" lvl="0" indent="-355600" algn="l" rtl="0">
              <a:lnSpc>
                <a:spcPct val="150000"/>
              </a:lnSpc>
              <a:spcBef>
                <a:spcPts val="0"/>
              </a:spcBef>
              <a:spcAft>
                <a:spcPts val="0"/>
              </a:spcAft>
              <a:buClr>
                <a:schemeClr val="dk1"/>
              </a:buClr>
              <a:buSzPts val="2000"/>
              <a:buFont typeface="Verdana"/>
              <a:buAutoNum type="arabicPeriod" startAt="5"/>
            </a:pPr>
            <a:r>
              <a:rPr lang="en-US" sz="2000">
                <a:solidFill>
                  <a:schemeClr val="dk1"/>
                </a:solidFill>
                <a:latin typeface="Verdana"/>
                <a:ea typeface="Verdana"/>
                <a:cs typeface="Verdana"/>
                <a:sym typeface="Verdana"/>
              </a:rPr>
              <a:t>Customer type</a:t>
            </a:r>
            <a:endParaRPr sz="2000">
              <a:solidFill>
                <a:schemeClr val="dk1"/>
              </a:solidFill>
              <a:latin typeface="Verdana"/>
              <a:ea typeface="Verdana"/>
              <a:cs typeface="Verdana"/>
              <a:sym typeface="Verdana"/>
            </a:endParaRPr>
          </a:p>
          <a:p>
            <a:pPr marL="457200" lvl="0" indent="-355600" algn="l" rtl="0">
              <a:lnSpc>
                <a:spcPct val="150000"/>
              </a:lnSpc>
              <a:spcBef>
                <a:spcPts val="0"/>
              </a:spcBef>
              <a:spcAft>
                <a:spcPts val="0"/>
              </a:spcAft>
              <a:buClr>
                <a:schemeClr val="dk1"/>
              </a:buClr>
              <a:buSzPts val="2000"/>
              <a:buFont typeface="Verdana"/>
              <a:buAutoNum type="arabicPeriod" startAt="5"/>
            </a:pPr>
            <a:r>
              <a:rPr lang="en-US" sz="2000">
                <a:solidFill>
                  <a:schemeClr val="dk1"/>
                </a:solidFill>
                <a:latin typeface="Verdana"/>
                <a:ea typeface="Verdana"/>
                <a:cs typeface="Verdana"/>
                <a:sym typeface="Verdana"/>
              </a:rPr>
              <a:t>Distribution channel</a:t>
            </a:r>
            <a:endParaRPr sz="2000">
              <a:solidFill>
                <a:schemeClr val="dk1"/>
              </a:solidFill>
              <a:latin typeface="Verdana"/>
              <a:ea typeface="Verdana"/>
              <a:cs typeface="Verdana"/>
              <a:sym typeface="Verdana"/>
            </a:endParaRPr>
          </a:p>
          <a:p>
            <a:pPr marL="457200" lvl="0" indent="-355600" algn="l" rtl="0">
              <a:lnSpc>
                <a:spcPct val="150000"/>
              </a:lnSpc>
              <a:spcBef>
                <a:spcPts val="0"/>
              </a:spcBef>
              <a:spcAft>
                <a:spcPts val="0"/>
              </a:spcAft>
              <a:buClr>
                <a:schemeClr val="dk1"/>
              </a:buClr>
              <a:buSzPts val="2000"/>
              <a:buFont typeface="Verdana"/>
              <a:buAutoNum type="arabicPeriod" startAt="5"/>
            </a:pPr>
            <a:r>
              <a:rPr lang="en-US" sz="2000">
                <a:solidFill>
                  <a:schemeClr val="dk1"/>
                </a:solidFill>
                <a:latin typeface="Verdana"/>
                <a:ea typeface="Verdana"/>
                <a:cs typeface="Verdana"/>
                <a:sym typeface="Verdana"/>
              </a:rPr>
              <a:t>Previous cancellations</a:t>
            </a:r>
            <a:endParaRPr sz="20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g2f1209ef173_0_10"/>
          <p:cNvPicPr preferRelativeResize="0"/>
          <p:nvPr/>
        </p:nvPicPr>
        <p:blipFill>
          <a:blip r:embed="rId3">
            <a:alphaModFix/>
          </a:blip>
          <a:stretch>
            <a:fillRect/>
          </a:stretch>
        </p:blipFill>
        <p:spPr>
          <a:xfrm>
            <a:off x="681050" y="183625"/>
            <a:ext cx="10923824" cy="6312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1"/>
        <p:cNvGrpSpPr/>
        <p:nvPr/>
      </p:nvGrpSpPr>
      <p:grpSpPr>
        <a:xfrm>
          <a:off x="0" y="0"/>
          <a:ext cx="0" cy="0"/>
          <a:chOff x="0" y="0"/>
          <a:chExt cx="0" cy="0"/>
        </a:xfrm>
      </p:grpSpPr>
      <p:sp>
        <p:nvSpPr>
          <p:cNvPr id="272" name="Google Shape;272;p1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3" name="Google Shape;273;p10"/>
          <p:cNvSpPr/>
          <p:nvPr/>
        </p:nvSpPr>
        <p:spPr>
          <a:xfrm rot="10800000">
            <a:off x="-2" y="-22693"/>
            <a:ext cx="12191999" cy="4374129"/>
          </a:xfrm>
          <a:prstGeom prst="rect">
            <a:avLst/>
          </a:prstGeom>
          <a:gradFill>
            <a:gsLst>
              <a:gs pos="0">
                <a:srgbClr val="0F4861"/>
              </a:gs>
              <a:gs pos="100000">
                <a:srgbClr val="000000"/>
              </a:gs>
            </a:gsLst>
            <a:lin ang="15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4" name="Google Shape;274;p10"/>
          <p:cNvSpPr/>
          <p:nvPr/>
        </p:nvSpPr>
        <p:spPr>
          <a:xfrm rot="5400000">
            <a:off x="3908719" y="-3931841"/>
            <a:ext cx="4374557" cy="12192000"/>
          </a:xfrm>
          <a:prstGeom prst="rect">
            <a:avLst/>
          </a:prstGeom>
          <a:gradFill>
            <a:gsLst>
              <a:gs pos="0">
                <a:srgbClr val="156082">
                  <a:alpha val="0"/>
                </a:srgbClr>
              </a:gs>
              <a:gs pos="40000">
                <a:srgbClr val="156082">
                  <a:alpha val="0"/>
                </a:srgbClr>
              </a:gs>
              <a:gs pos="100000">
                <a:srgbClr val="0F4861">
                  <a:alpha val="51764"/>
                </a:srgbClr>
              </a:gs>
            </a:gsLst>
            <a:lin ang="2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5" name="Google Shape;275;p10"/>
          <p:cNvSpPr/>
          <p:nvPr/>
        </p:nvSpPr>
        <p:spPr>
          <a:xfrm rot="5400000">
            <a:off x="4136696" y="-3703868"/>
            <a:ext cx="4374128" cy="11736479"/>
          </a:xfrm>
          <a:prstGeom prst="rect">
            <a:avLst/>
          </a:prstGeom>
          <a:gradFill>
            <a:gsLst>
              <a:gs pos="0">
                <a:srgbClr val="156082">
                  <a:alpha val="0"/>
                </a:srgbClr>
              </a:gs>
              <a:gs pos="17000">
                <a:srgbClr val="156082">
                  <a:alpha val="0"/>
                </a:srgbClr>
              </a:gs>
              <a:gs pos="100000">
                <a:srgbClr val="000000">
                  <a:alpha val="36862"/>
                </a:srgbClr>
              </a:gs>
            </a:gsLst>
            <a:lin ang="7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6" name="Google Shape;276;p10"/>
          <p:cNvSpPr/>
          <p:nvPr/>
        </p:nvSpPr>
        <p:spPr>
          <a:xfrm>
            <a:off x="-5" y="-22690"/>
            <a:ext cx="8542485" cy="4374126"/>
          </a:xfrm>
          <a:prstGeom prst="rect">
            <a:avLst/>
          </a:prstGeom>
          <a:gradFill>
            <a:gsLst>
              <a:gs pos="0">
                <a:srgbClr val="0A3041">
                  <a:alpha val="0"/>
                </a:srgbClr>
              </a:gs>
              <a:gs pos="100000">
                <a:srgbClr val="000000">
                  <a:alpha val="24705"/>
                </a:srgbClr>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7" name="Google Shape;277;p10"/>
          <p:cNvSpPr/>
          <p:nvPr/>
        </p:nvSpPr>
        <p:spPr>
          <a:xfrm rot="-9091028">
            <a:off x="5945431" y="-1032053"/>
            <a:ext cx="4990147" cy="4439131"/>
          </a:xfrm>
          <a:custGeom>
            <a:avLst/>
            <a:gdLst/>
            <a:ahLst/>
            <a:cxnLst/>
            <a:rect l="l" t="t" r="r" b="b"/>
            <a:pathLst>
              <a:path w="4990147" h="4439131" extrusionOk="0">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rgbClr val="156082">
                  <a:alpha val="21960"/>
                </a:srgbClr>
              </a:gs>
              <a:gs pos="87000">
                <a:srgbClr val="43AFE2">
                  <a:alpha val="1960"/>
                </a:srgbClr>
              </a:gs>
              <a:gs pos="100000">
                <a:srgbClr val="43AFE2">
                  <a:alpha val="1960"/>
                </a:srgbClr>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8" name="Google Shape;278;p10"/>
          <p:cNvSpPr txBox="1">
            <a:spLocks noGrp="1"/>
          </p:cNvSpPr>
          <p:nvPr>
            <p:ph type="title"/>
          </p:nvPr>
        </p:nvSpPr>
        <p:spPr>
          <a:xfrm>
            <a:off x="1314824" y="735106"/>
            <a:ext cx="10053763" cy="292847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800"/>
              <a:buFont typeface="Play"/>
              <a:buNone/>
            </a:pPr>
            <a:r>
              <a:rPr lang="en-US" sz="4800">
                <a:solidFill>
                  <a:srgbClr val="FFFFFF"/>
                </a:solidFill>
              </a:rPr>
              <a:t>Model Building</a:t>
            </a:r>
            <a:endParaRPr/>
          </a:p>
        </p:txBody>
      </p:sp>
      <p:sp>
        <p:nvSpPr>
          <p:cNvPr id="279" name="Google Shape;279;p10"/>
          <p:cNvSpPr txBox="1">
            <a:spLocks noGrp="1"/>
          </p:cNvSpPr>
          <p:nvPr>
            <p:ph type="body" idx="1"/>
          </p:nvPr>
        </p:nvSpPr>
        <p:spPr>
          <a:xfrm>
            <a:off x="1311269" y="4870824"/>
            <a:ext cx="5039813" cy="1458258"/>
          </a:xfrm>
          <a:prstGeom prst="rect">
            <a:avLst/>
          </a:prstGeom>
          <a:noFill/>
          <a:ln>
            <a:noFill/>
          </a:ln>
        </p:spPr>
        <p:txBody>
          <a:bodyPr spcFirstLastPara="1" wrap="square" lIns="91425" tIns="45700" rIns="91425" bIns="45700" anchor="ctr" anchorCtr="0">
            <a:normAutofit lnSpcReduction="20000"/>
          </a:bodyPr>
          <a:lstStyle/>
          <a:p>
            <a:pPr marL="457200" lvl="0" indent="-381000" algn="l" rtl="0">
              <a:lnSpc>
                <a:spcPct val="150000"/>
              </a:lnSpc>
              <a:spcBef>
                <a:spcPts val="0"/>
              </a:spcBef>
              <a:spcAft>
                <a:spcPts val="0"/>
              </a:spcAft>
              <a:buClr>
                <a:schemeClr val="dk1"/>
              </a:buClr>
              <a:buSzPts val="2400"/>
              <a:buFont typeface="Verdana"/>
              <a:buChar char="●"/>
            </a:pPr>
            <a:r>
              <a:rPr lang="en-US">
                <a:solidFill>
                  <a:schemeClr val="dk1"/>
                </a:solidFill>
                <a:latin typeface="Verdana"/>
                <a:ea typeface="Verdana"/>
                <a:cs typeface="Verdana"/>
                <a:sym typeface="Verdana"/>
              </a:rPr>
              <a:t>Logistics Regression</a:t>
            </a:r>
            <a:endParaRPr>
              <a:solidFill>
                <a:schemeClr val="dk1"/>
              </a:solidFill>
              <a:latin typeface="Verdana"/>
              <a:ea typeface="Verdana"/>
              <a:cs typeface="Verdana"/>
              <a:sym typeface="Verdana"/>
            </a:endParaRPr>
          </a:p>
          <a:p>
            <a:pPr marL="457200" lvl="0" indent="-381000" algn="l" rtl="0">
              <a:lnSpc>
                <a:spcPct val="150000"/>
              </a:lnSpc>
              <a:spcBef>
                <a:spcPts val="0"/>
              </a:spcBef>
              <a:spcAft>
                <a:spcPts val="0"/>
              </a:spcAft>
              <a:buClr>
                <a:schemeClr val="dk1"/>
              </a:buClr>
              <a:buSzPts val="2400"/>
              <a:buFont typeface="Verdana"/>
              <a:buChar char="●"/>
            </a:pPr>
            <a:r>
              <a:rPr lang="en-US">
                <a:solidFill>
                  <a:schemeClr val="dk1"/>
                </a:solidFill>
                <a:latin typeface="Verdana"/>
                <a:ea typeface="Verdana"/>
                <a:cs typeface="Verdana"/>
                <a:sym typeface="Verdana"/>
              </a:rPr>
              <a:t>Bagging Classifier </a:t>
            </a:r>
            <a:endParaRPr>
              <a:solidFill>
                <a:schemeClr val="dk1"/>
              </a:solidFill>
              <a:latin typeface="Verdana"/>
              <a:ea typeface="Verdana"/>
              <a:cs typeface="Verdana"/>
              <a:sym typeface="Verdana"/>
            </a:endParaRPr>
          </a:p>
          <a:p>
            <a:pPr marL="457200" lvl="0" indent="-381000" algn="l" rtl="0">
              <a:lnSpc>
                <a:spcPct val="150000"/>
              </a:lnSpc>
              <a:spcBef>
                <a:spcPts val="0"/>
              </a:spcBef>
              <a:spcAft>
                <a:spcPts val="0"/>
              </a:spcAft>
              <a:buClr>
                <a:schemeClr val="dk1"/>
              </a:buClr>
              <a:buSzPts val="2400"/>
              <a:buFont typeface="Verdana"/>
              <a:buChar char="●"/>
            </a:pPr>
            <a:r>
              <a:rPr lang="en-US">
                <a:solidFill>
                  <a:schemeClr val="dk1"/>
                </a:solidFill>
                <a:latin typeface="Verdana"/>
                <a:ea typeface="Verdana"/>
                <a:cs typeface="Verdana"/>
                <a:sym typeface="Verdana"/>
              </a:rPr>
              <a:t>Gradient Boosting Classifier</a:t>
            </a:r>
            <a:endParaRPr>
              <a:solidFill>
                <a:schemeClr val="dk1"/>
              </a:solidFill>
              <a:latin typeface="Verdana"/>
              <a:ea typeface="Verdana"/>
              <a:cs typeface="Verdana"/>
              <a:sym typeface="Verdana"/>
            </a:endParaRPr>
          </a:p>
        </p:txBody>
      </p:sp>
      <p:sp>
        <p:nvSpPr>
          <p:cNvPr id="280" name="Google Shape;280;p10"/>
          <p:cNvSpPr txBox="1"/>
          <p:nvPr/>
        </p:nvSpPr>
        <p:spPr>
          <a:xfrm>
            <a:off x="6652272" y="4870819"/>
            <a:ext cx="5039700" cy="1458300"/>
          </a:xfrm>
          <a:prstGeom prst="rect">
            <a:avLst/>
          </a:prstGeom>
          <a:noFill/>
          <a:ln>
            <a:noFill/>
          </a:ln>
        </p:spPr>
        <p:txBody>
          <a:bodyPr spcFirstLastPara="1" wrap="square" lIns="91425" tIns="45700" rIns="91425" bIns="45700" anchor="ctr" anchorCtr="0">
            <a:normAutofit/>
          </a:bodyPr>
          <a:lstStyle/>
          <a:p>
            <a:pPr marL="342900" marR="0" lvl="0" indent="-342900" algn="l" rtl="0">
              <a:lnSpc>
                <a:spcPct val="90000"/>
              </a:lnSpc>
              <a:spcBef>
                <a:spcPts val="0"/>
              </a:spcBef>
              <a:spcAft>
                <a:spcPts val="0"/>
              </a:spcAft>
              <a:buClr>
                <a:schemeClr val="dk1"/>
              </a:buClr>
              <a:buSzPts val="2400"/>
              <a:buFont typeface="Verdana"/>
              <a:buChar char="•"/>
            </a:pPr>
            <a:r>
              <a:rPr lang="en-US" sz="2400">
                <a:solidFill>
                  <a:schemeClr val="dk1"/>
                </a:solidFill>
                <a:latin typeface="Verdana"/>
                <a:ea typeface="Verdana"/>
                <a:cs typeface="Verdana"/>
                <a:sym typeface="Verdana"/>
              </a:rPr>
              <a:t>Decision Tree Classifier</a:t>
            </a:r>
            <a:endParaRPr>
              <a:latin typeface="Verdana"/>
              <a:ea typeface="Verdana"/>
              <a:cs typeface="Verdana"/>
              <a:sym typeface="Verdana"/>
            </a:endParaRPr>
          </a:p>
          <a:p>
            <a:pPr marL="342900" marR="0" lvl="0" indent="-342900" algn="l" rtl="0">
              <a:lnSpc>
                <a:spcPct val="90000"/>
              </a:lnSpc>
              <a:spcBef>
                <a:spcPts val="1000"/>
              </a:spcBef>
              <a:spcAft>
                <a:spcPts val="0"/>
              </a:spcAft>
              <a:buClr>
                <a:schemeClr val="dk1"/>
              </a:buClr>
              <a:buSzPts val="2400"/>
              <a:buFont typeface="Verdana"/>
              <a:buChar char="•"/>
            </a:pPr>
            <a:r>
              <a:rPr lang="en-US" sz="2400">
                <a:solidFill>
                  <a:schemeClr val="dk1"/>
                </a:solidFill>
                <a:latin typeface="Verdana"/>
                <a:ea typeface="Verdana"/>
                <a:cs typeface="Verdana"/>
                <a:sym typeface="Verdana"/>
              </a:rPr>
              <a:t>Random Forest Classifier</a:t>
            </a:r>
            <a:endParaRPr sz="2400">
              <a:solidFill>
                <a:schemeClr val="dk1"/>
              </a:solidFill>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4"/>
        <p:cNvGrpSpPr/>
        <p:nvPr/>
      </p:nvGrpSpPr>
      <p:grpSpPr>
        <a:xfrm>
          <a:off x="0" y="0"/>
          <a:ext cx="0" cy="0"/>
          <a:chOff x="0" y="0"/>
          <a:chExt cx="0" cy="0"/>
        </a:xfrm>
      </p:grpSpPr>
      <p:sp>
        <p:nvSpPr>
          <p:cNvPr id="285" name="Google Shape;285;g2f1209ef173_1_0"/>
          <p:cNvSpPr/>
          <p:nvPr/>
        </p:nvSpPr>
        <p:spPr>
          <a:xfrm>
            <a:off x="-73400" y="-83875"/>
            <a:ext cx="12192000" cy="6857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6" name="Google Shape;286;g2f1209ef173_1_0"/>
          <p:cNvSpPr/>
          <p:nvPr/>
        </p:nvSpPr>
        <p:spPr>
          <a:xfrm>
            <a:off x="0" y="0"/>
            <a:ext cx="12192000" cy="865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7" name="Google Shape;287;g2f1209ef173_1_0"/>
          <p:cNvSpPr/>
          <p:nvPr/>
        </p:nvSpPr>
        <p:spPr>
          <a:xfrm>
            <a:off x="517889" y="-1"/>
            <a:ext cx="11231700" cy="4131300"/>
          </a:xfrm>
          <a:prstGeom prst="rect">
            <a:avLst/>
          </a:prstGeom>
          <a:solidFill>
            <a:schemeClr val="lt1"/>
          </a:solidFill>
          <a:ln>
            <a:noFill/>
          </a:ln>
          <a:effectLst>
            <a:outerShdw blurRad="139700" dist="127000" dir="5400000" algn="t"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8" name="Google Shape;288;g2f1209ef173_1_0"/>
          <p:cNvSpPr/>
          <p:nvPr/>
        </p:nvSpPr>
        <p:spPr>
          <a:xfrm rot="5400000" flipH="1">
            <a:off x="3837486" y="5460251"/>
            <a:ext cx="1790400" cy="45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9" name="Google Shape;289;g2f1209ef173_1_0"/>
          <p:cNvSpPr txBox="1"/>
          <p:nvPr/>
        </p:nvSpPr>
        <p:spPr>
          <a:xfrm>
            <a:off x="517908" y="5034358"/>
            <a:ext cx="3854400" cy="10158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2400">
                <a:solidFill>
                  <a:schemeClr val="dk1"/>
                </a:solidFill>
                <a:highlight>
                  <a:schemeClr val="lt1"/>
                </a:highlight>
                <a:latin typeface="Verdana"/>
                <a:ea typeface="Verdana"/>
                <a:cs typeface="Verdana"/>
                <a:sym typeface="Verdana"/>
              </a:rPr>
              <a:t>Logistics Regression (10 features used)</a:t>
            </a:r>
            <a:endParaRPr sz="2400">
              <a:solidFill>
                <a:schemeClr val="dk1"/>
              </a:solidFill>
            </a:endParaRPr>
          </a:p>
        </p:txBody>
      </p:sp>
      <p:sp>
        <p:nvSpPr>
          <p:cNvPr id="290" name="Google Shape;290;g2f1209ef173_1_0"/>
          <p:cNvSpPr txBox="1"/>
          <p:nvPr/>
        </p:nvSpPr>
        <p:spPr>
          <a:xfrm>
            <a:off x="4997125" y="4587850"/>
            <a:ext cx="6197400" cy="1623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700">
                <a:solidFill>
                  <a:schemeClr val="dk1"/>
                </a:solidFill>
                <a:highlight>
                  <a:srgbClr val="FFFFFF"/>
                </a:highlight>
                <a:latin typeface="Verdana"/>
                <a:ea typeface="Verdana"/>
                <a:cs typeface="Verdana"/>
                <a:sym typeface="Verdana"/>
              </a:rPr>
              <a:t>Accuracy (Correct Predictions): 77.17%</a:t>
            </a:r>
            <a:endParaRPr sz="1700">
              <a:solidFill>
                <a:schemeClr val="dk1"/>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None/>
            </a:pPr>
            <a:r>
              <a:rPr lang="en-US" sz="1700">
                <a:solidFill>
                  <a:schemeClr val="dk1"/>
                </a:solidFill>
                <a:highlight>
                  <a:srgbClr val="FFFFFF"/>
                </a:highlight>
                <a:latin typeface="Verdana"/>
                <a:ea typeface="Verdana"/>
                <a:cs typeface="Verdana"/>
                <a:sym typeface="Verdana"/>
              </a:rPr>
              <a:t>F1 Score (Precision &amp; Recall): 72%</a:t>
            </a:r>
            <a:endParaRPr sz="1700">
              <a:solidFill>
                <a:schemeClr val="dk1"/>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None/>
            </a:pPr>
            <a:r>
              <a:rPr lang="en-US" sz="1700">
                <a:solidFill>
                  <a:schemeClr val="dk1"/>
                </a:solidFill>
                <a:highlight>
                  <a:srgbClr val="FFFFFF"/>
                </a:highlight>
                <a:latin typeface="Verdana"/>
                <a:ea typeface="Verdana"/>
                <a:cs typeface="Verdana"/>
                <a:sym typeface="Verdana"/>
              </a:rPr>
              <a:t>Precision Score (Correct Positive Predictions): 80%</a:t>
            </a:r>
            <a:endParaRPr sz="1700">
              <a:solidFill>
                <a:schemeClr val="dk1"/>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None/>
            </a:pPr>
            <a:r>
              <a:rPr lang="en-US" sz="1700">
                <a:solidFill>
                  <a:schemeClr val="dk1"/>
                </a:solidFill>
                <a:highlight>
                  <a:srgbClr val="FFFFFF"/>
                </a:highlight>
                <a:latin typeface="Verdana"/>
                <a:ea typeface="Verdana"/>
                <a:cs typeface="Verdana"/>
                <a:sym typeface="Verdana"/>
              </a:rPr>
              <a:t>Recall Score (True Positive Rate): 71%</a:t>
            </a:r>
            <a:endParaRPr sz="1700">
              <a:solidFill>
                <a:schemeClr val="dk1"/>
              </a:solidFill>
              <a:highlight>
                <a:srgbClr val="FFFFFF"/>
              </a:highlight>
              <a:latin typeface="Verdana"/>
              <a:ea typeface="Verdana"/>
              <a:cs typeface="Verdana"/>
              <a:sym typeface="Verdana"/>
            </a:endParaRPr>
          </a:p>
        </p:txBody>
      </p:sp>
      <p:pic>
        <p:nvPicPr>
          <p:cNvPr id="291" name="Google Shape;291;g2f1209ef173_1_0"/>
          <p:cNvPicPr preferRelativeResize="0"/>
          <p:nvPr/>
        </p:nvPicPr>
        <p:blipFill>
          <a:blip r:embed="rId3">
            <a:alphaModFix/>
          </a:blip>
          <a:stretch>
            <a:fillRect/>
          </a:stretch>
        </p:blipFill>
        <p:spPr>
          <a:xfrm>
            <a:off x="6474850" y="164926"/>
            <a:ext cx="4719675" cy="3595974"/>
          </a:xfrm>
          <a:prstGeom prst="rect">
            <a:avLst/>
          </a:prstGeom>
          <a:noFill/>
          <a:ln>
            <a:noFill/>
          </a:ln>
        </p:spPr>
      </p:pic>
      <p:pic>
        <p:nvPicPr>
          <p:cNvPr id="292" name="Google Shape;292;g2f1209ef173_1_0"/>
          <p:cNvPicPr preferRelativeResize="0"/>
          <p:nvPr/>
        </p:nvPicPr>
        <p:blipFill>
          <a:blip r:embed="rId4">
            <a:alphaModFix/>
          </a:blip>
          <a:stretch>
            <a:fillRect/>
          </a:stretch>
        </p:blipFill>
        <p:spPr>
          <a:xfrm>
            <a:off x="803049" y="123838"/>
            <a:ext cx="4719675" cy="388361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Google Shape;93;p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4" name="Google Shape;94;p2"/>
          <p:cNvSpPr/>
          <p:nvPr/>
        </p:nvSpPr>
        <p:spPr>
          <a:xfrm rot="10800000">
            <a:off x="-2" y="-22693"/>
            <a:ext cx="12191999" cy="4374129"/>
          </a:xfrm>
          <a:prstGeom prst="rect">
            <a:avLst/>
          </a:prstGeom>
          <a:gradFill>
            <a:gsLst>
              <a:gs pos="0">
                <a:srgbClr val="0F4861"/>
              </a:gs>
              <a:gs pos="100000">
                <a:srgbClr val="000000"/>
              </a:gs>
            </a:gsLst>
            <a:lin ang="15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5" name="Google Shape;95;p2"/>
          <p:cNvSpPr/>
          <p:nvPr/>
        </p:nvSpPr>
        <p:spPr>
          <a:xfrm rot="5400000">
            <a:off x="3908719" y="-3931841"/>
            <a:ext cx="4374557" cy="12192000"/>
          </a:xfrm>
          <a:prstGeom prst="rect">
            <a:avLst/>
          </a:prstGeom>
          <a:gradFill>
            <a:gsLst>
              <a:gs pos="0">
                <a:srgbClr val="156082">
                  <a:alpha val="0"/>
                </a:srgbClr>
              </a:gs>
              <a:gs pos="40000">
                <a:srgbClr val="156082">
                  <a:alpha val="0"/>
                </a:srgbClr>
              </a:gs>
              <a:gs pos="100000">
                <a:srgbClr val="0F4861">
                  <a:alpha val="51764"/>
                </a:srgbClr>
              </a:gs>
            </a:gsLst>
            <a:lin ang="2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6" name="Google Shape;96;p2"/>
          <p:cNvSpPr/>
          <p:nvPr/>
        </p:nvSpPr>
        <p:spPr>
          <a:xfrm rot="5400000">
            <a:off x="4136696" y="-3703868"/>
            <a:ext cx="4374128" cy="11736479"/>
          </a:xfrm>
          <a:prstGeom prst="rect">
            <a:avLst/>
          </a:prstGeom>
          <a:gradFill>
            <a:gsLst>
              <a:gs pos="0">
                <a:srgbClr val="156082">
                  <a:alpha val="0"/>
                </a:srgbClr>
              </a:gs>
              <a:gs pos="17000">
                <a:srgbClr val="156082">
                  <a:alpha val="0"/>
                </a:srgbClr>
              </a:gs>
              <a:gs pos="100000">
                <a:srgbClr val="000000">
                  <a:alpha val="36862"/>
                </a:srgbClr>
              </a:gs>
            </a:gsLst>
            <a:lin ang="7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7" name="Google Shape;97;p2"/>
          <p:cNvSpPr/>
          <p:nvPr/>
        </p:nvSpPr>
        <p:spPr>
          <a:xfrm>
            <a:off x="-5" y="-22690"/>
            <a:ext cx="8542485" cy="4374126"/>
          </a:xfrm>
          <a:prstGeom prst="rect">
            <a:avLst/>
          </a:prstGeom>
          <a:gradFill>
            <a:gsLst>
              <a:gs pos="0">
                <a:srgbClr val="0A3041">
                  <a:alpha val="0"/>
                </a:srgbClr>
              </a:gs>
              <a:gs pos="100000">
                <a:srgbClr val="000000">
                  <a:alpha val="24705"/>
                </a:srgbClr>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8" name="Google Shape;98;p2"/>
          <p:cNvSpPr/>
          <p:nvPr/>
        </p:nvSpPr>
        <p:spPr>
          <a:xfrm rot="-9091028">
            <a:off x="5945431" y="-1032053"/>
            <a:ext cx="4990147" cy="4439131"/>
          </a:xfrm>
          <a:custGeom>
            <a:avLst/>
            <a:gdLst/>
            <a:ahLst/>
            <a:cxnLst/>
            <a:rect l="l" t="t" r="r" b="b"/>
            <a:pathLst>
              <a:path w="4990147" h="4439131" extrusionOk="0">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rgbClr val="156082">
                  <a:alpha val="21960"/>
                </a:srgbClr>
              </a:gs>
              <a:gs pos="87000">
                <a:srgbClr val="43AFE2">
                  <a:alpha val="1960"/>
                </a:srgbClr>
              </a:gs>
              <a:gs pos="100000">
                <a:srgbClr val="43AFE2">
                  <a:alpha val="1960"/>
                </a:srgbClr>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9" name="Google Shape;99;p2"/>
          <p:cNvSpPr txBox="1">
            <a:spLocks noGrp="1"/>
          </p:cNvSpPr>
          <p:nvPr>
            <p:ph type="title"/>
          </p:nvPr>
        </p:nvSpPr>
        <p:spPr>
          <a:xfrm>
            <a:off x="1314824" y="735106"/>
            <a:ext cx="10053763" cy="292847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800"/>
              <a:buFont typeface="Play"/>
              <a:buNone/>
            </a:pPr>
            <a:r>
              <a:rPr lang="en-US" sz="4800">
                <a:solidFill>
                  <a:srgbClr val="FFFFFF"/>
                </a:solidFill>
                <a:latin typeface="Verdana"/>
                <a:ea typeface="Verdana"/>
                <a:cs typeface="Verdana"/>
                <a:sym typeface="Verdana"/>
              </a:rPr>
              <a:t>Project Goals</a:t>
            </a:r>
            <a:endParaRPr sz="4800">
              <a:solidFill>
                <a:srgbClr val="FFFFFF"/>
              </a:solidFill>
              <a:latin typeface="Verdana"/>
              <a:ea typeface="Verdana"/>
              <a:cs typeface="Verdana"/>
              <a:sym typeface="Verdana"/>
            </a:endParaRPr>
          </a:p>
        </p:txBody>
      </p:sp>
      <p:sp>
        <p:nvSpPr>
          <p:cNvPr id="100" name="Google Shape;100;p2"/>
          <p:cNvSpPr txBox="1">
            <a:spLocks noGrp="1"/>
          </p:cNvSpPr>
          <p:nvPr>
            <p:ph type="body" idx="1"/>
          </p:nvPr>
        </p:nvSpPr>
        <p:spPr>
          <a:xfrm>
            <a:off x="958250" y="4729900"/>
            <a:ext cx="10584600" cy="1458300"/>
          </a:xfrm>
          <a:prstGeom prst="rect">
            <a:avLst/>
          </a:prstGeom>
          <a:noFill/>
          <a:ln>
            <a:noFill/>
          </a:ln>
        </p:spPr>
        <p:txBody>
          <a:bodyPr spcFirstLastPara="1" wrap="square" lIns="91425" tIns="45700" rIns="91425" bIns="45700" anchor="ctr" anchorCtr="0">
            <a:normAutofit fontScale="85000" lnSpcReduction="10000"/>
          </a:bodyPr>
          <a:lstStyle/>
          <a:p>
            <a:pPr marL="342900" lvl="0" indent="-320040" algn="l" rtl="0">
              <a:lnSpc>
                <a:spcPct val="150000"/>
              </a:lnSpc>
              <a:spcBef>
                <a:spcPts val="0"/>
              </a:spcBef>
              <a:spcAft>
                <a:spcPts val="0"/>
              </a:spcAft>
              <a:buClr>
                <a:schemeClr val="dk1"/>
              </a:buClr>
              <a:buSzPct val="100000"/>
              <a:buFont typeface="Verdana"/>
              <a:buChar char="•"/>
            </a:pPr>
            <a:r>
              <a:rPr lang="en-US">
                <a:solidFill>
                  <a:schemeClr val="dk1"/>
                </a:solidFill>
                <a:latin typeface="Verdana"/>
                <a:ea typeface="Verdana"/>
                <a:cs typeface="Verdana"/>
                <a:sym typeface="Verdana"/>
              </a:rPr>
              <a:t>Predictive model to predict booking cancellations → aim for a low rate of false positives</a:t>
            </a:r>
            <a:endParaRPr>
              <a:solidFill>
                <a:schemeClr val="dk1"/>
              </a:solidFill>
              <a:latin typeface="Verdana"/>
              <a:ea typeface="Verdana"/>
              <a:cs typeface="Verdana"/>
              <a:sym typeface="Verdana"/>
            </a:endParaRPr>
          </a:p>
          <a:p>
            <a:pPr marL="342900" lvl="0" indent="-320040" algn="l" rtl="0">
              <a:lnSpc>
                <a:spcPct val="150000"/>
              </a:lnSpc>
              <a:spcBef>
                <a:spcPts val="1000"/>
              </a:spcBef>
              <a:spcAft>
                <a:spcPts val="0"/>
              </a:spcAft>
              <a:buClr>
                <a:schemeClr val="dk1"/>
              </a:buClr>
              <a:buSzPct val="100000"/>
              <a:buFont typeface="Verdana"/>
              <a:buChar char="•"/>
            </a:pPr>
            <a:r>
              <a:rPr lang="en-US">
                <a:solidFill>
                  <a:schemeClr val="dk1"/>
                </a:solidFill>
                <a:latin typeface="Verdana"/>
                <a:ea typeface="Verdana"/>
                <a:cs typeface="Verdana"/>
                <a:sym typeface="Verdana"/>
              </a:rPr>
              <a:t>Analyze trends of booking demand, average daily rates, and cancellations</a:t>
            </a:r>
            <a:endParaRPr>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6"/>
        <p:cNvGrpSpPr/>
        <p:nvPr/>
      </p:nvGrpSpPr>
      <p:grpSpPr>
        <a:xfrm>
          <a:off x="0" y="0"/>
          <a:ext cx="0" cy="0"/>
          <a:chOff x="0" y="0"/>
          <a:chExt cx="0" cy="0"/>
        </a:xfrm>
      </p:grpSpPr>
      <p:sp>
        <p:nvSpPr>
          <p:cNvPr id="297" name="Google Shape;297;g2ef0c5ce3d6_0_10"/>
          <p:cNvSpPr/>
          <p:nvPr/>
        </p:nvSpPr>
        <p:spPr>
          <a:xfrm>
            <a:off x="-73400" y="-83875"/>
            <a:ext cx="12192000" cy="6857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8" name="Google Shape;298;g2ef0c5ce3d6_0_10"/>
          <p:cNvSpPr/>
          <p:nvPr/>
        </p:nvSpPr>
        <p:spPr>
          <a:xfrm>
            <a:off x="0" y="0"/>
            <a:ext cx="12192000" cy="865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9" name="Google Shape;299;g2ef0c5ce3d6_0_10"/>
          <p:cNvSpPr/>
          <p:nvPr/>
        </p:nvSpPr>
        <p:spPr>
          <a:xfrm>
            <a:off x="517889" y="-1"/>
            <a:ext cx="11231700" cy="4131300"/>
          </a:xfrm>
          <a:prstGeom prst="rect">
            <a:avLst/>
          </a:prstGeom>
          <a:solidFill>
            <a:schemeClr val="lt1"/>
          </a:solidFill>
          <a:ln>
            <a:noFill/>
          </a:ln>
          <a:effectLst>
            <a:outerShdw blurRad="139700" dist="127000" dir="5400000" algn="t"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0" name="Google Shape;300;g2ef0c5ce3d6_0_10"/>
          <p:cNvSpPr/>
          <p:nvPr/>
        </p:nvSpPr>
        <p:spPr>
          <a:xfrm rot="5400000" flipH="1">
            <a:off x="3837486" y="5460251"/>
            <a:ext cx="1790400" cy="45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1" name="Google Shape;301;g2ef0c5ce3d6_0_10"/>
          <p:cNvSpPr txBox="1"/>
          <p:nvPr/>
        </p:nvSpPr>
        <p:spPr>
          <a:xfrm>
            <a:off x="517908" y="5034358"/>
            <a:ext cx="3854400" cy="10158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2400">
                <a:solidFill>
                  <a:schemeClr val="dk1"/>
                </a:solidFill>
                <a:highlight>
                  <a:schemeClr val="lt1"/>
                </a:highlight>
                <a:latin typeface="Verdana"/>
                <a:ea typeface="Verdana"/>
                <a:cs typeface="Verdana"/>
                <a:sym typeface="Verdana"/>
              </a:rPr>
              <a:t>Bagging Classifier (11 features used)</a:t>
            </a:r>
            <a:endParaRPr sz="2400">
              <a:solidFill>
                <a:schemeClr val="dk1"/>
              </a:solidFill>
            </a:endParaRPr>
          </a:p>
        </p:txBody>
      </p:sp>
      <p:pic>
        <p:nvPicPr>
          <p:cNvPr id="302" name="Google Shape;302;g2ef0c5ce3d6_0_10"/>
          <p:cNvPicPr preferRelativeResize="0"/>
          <p:nvPr/>
        </p:nvPicPr>
        <p:blipFill>
          <a:blip r:embed="rId3">
            <a:alphaModFix/>
          </a:blip>
          <a:stretch>
            <a:fillRect/>
          </a:stretch>
        </p:blipFill>
        <p:spPr>
          <a:xfrm>
            <a:off x="836850" y="174800"/>
            <a:ext cx="4311900" cy="3781700"/>
          </a:xfrm>
          <a:prstGeom prst="rect">
            <a:avLst/>
          </a:prstGeom>
          <a:noFill/>
          <a:ln>
            <a:noFill/>
          </a:ln>
        </p:spPr>
      </p:pic>
      <p:pic>
        <p:nvPicPr>
          <p:cNvPr id="303" name="Google Shape;303;g2ef0c5ce3d6_0_10"/>
          <p:cNvPicPr preferRelativeResize="0"/>
          <p:nvPr/>
        </p:nvPicPr>
        <p:blipFill>
          <a:blip r:embed="rId4">
            <a:alphaModFix/>
          </a:blip>
          <a:stretch>
            <a:fillRect/>
          </a:stretch>
        </p:blipFill>
        <p:spPr>
          <a:xfrm>
            <a:off x="5806650" y="240412"/>
            <a:ext cx="5740300" cy="3650475"/>
          </a:xfrm>
          <a:prstGeom prst="rect">
            <a:avLst/>
          </a:prstGeom>
          <a:noFill/>
          <a:ln>
            <a:noFill/>
          </a:ln>
        </p:spPr>
      </p:pic>
      <p:sp>
        <p:nvSpPr>
          <p:cNvPr id="304" name="Google Shape;304;g2ef0c5ce3d6_0_10"/>
          <p:cNvSpPr txBox="1"/>
          <p:nvPr/>
        </p:nvSpPr>
        <p:spPr>
          <a:xfrm>
            <a:off x="4997125" y="4587850"/>
            <a:ext cx="6197400" cy="1623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700">
                <a:solidFill>
                  <a:schemeClr val="dk1"/>
                </a:solidFill>
                <a:highlight>
                  <a:srgbClr val="FFFFFF"/>
                </a:highlight>
                <a:latin typeface="Verdana"/>
                <a:ea typeface="Verdana"/>
                <a:cs typeface="Verdana"/>
                <a:sym typeface="Verdana"/>
              </a:rPr>
              <a:t>Accuracy (Correct Predictions): 85.13%</a:t>
            </a:r>
            <a:endParaRPr sz="1700">
              <a:solidFill>
                <a:schemeClr val="dk1"/>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None/>
            </a:pPr>
            <a:r>
              <a:rPr lang="en-US" sz="1700">
                <a:solidFill>
                  <a:schemeClr val="dk1"/>
                </a:solidFill>
                <a:highlight>
                  <a:srgbClr val="FFFFFF"/>
                </a:highlight>
                <a:latin typeface="Verdana"/>
                <a:ea typeface="Verdana"/>
                <a:cs typeface="Verdana"/>
                <a:sym typeface="Verdana"/>
              </a:rPr>
              <a:t>F1 Score (Precision &amp; Recall): 78.95%</a:t>
            </a:r>
            <a:endParaRPr sz="1700">
              <a:solidFill>
                <a:schemeClr val="dk1"/>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None/>
            </a:pPr>
            <a:r>
              <a:rPr lang="en-US" sz="1700">
                <a:solidFill>
                  <a:schemeClr val="dk1"/>
                </a:solidFill>
                <a:highlight>
                  <a:srgbClr val="FFFFFF"/>
                </a:highlight>
                <a:latin typeface="Verdana"/>
                <a:ea typeface="Verdana"/>
                <a:cs typeface="Verdana"/>
                <a:sym typeface="Verdana"/>
              </a:rPr>
              <a:t>Precision Score (Correct Positive Predictions): 82.91%</a:t>
            </a:r>
            <a:endParaRPr sz="1700">
              <a:solidFill>
                <a:schemeClr val="dk1"/>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None/>
            </a:pPr>
            <a:r>
              <a:rPr lang="en-US" sz="1700">
                <a:solidFill>
                  <a:schemeClr val="dk1"/>
                </a:solidFill>
                <a:highlight>
                  <a:srgbClr val="FFFFFF"/>
                </a:highlight>
                <a:latin typeface="Verdana"/>
                <a:ea typeface="Verdana"/>
                <a:cs typeface="Verdana"/>
                <a:sym typeface="Verdana"/>
              </a:rPr>
              <a:t>Recall Score (True Positive Rate): 75.35%</a:t>
            </a:r>
            <a:endParaRPr sz="17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8"/>
        <p:cNvGrpSpPr/>
        <p:nvPr/>
      </p:nvGrpSpPr>
      <p:grpSpPr>
        <a:xfrm>
          <a:off x="0" y="0"/>
          <a:ext cx="0" cy="0"/>
          <a:chOff x="0" y="0"/>
          <a:chExt cx="0" cy="0"/>
        </a:xfrm>
      </p:grpSpPr>
      <p:sp>
        <p:nvSpPr>
          <p:cNvPr id="309" name="Google Shape;309;g2f1209ef173_2_5"/>
          <p:cNvSpPr/>
          <p:nvPr/>
        </p:nvSpPr>
        <p:spPr>
          <a:xfrm>
            <a:off x="-73400" y="-83875"/>
            <a:ext cx="12192000" cy="6857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0" name="Google Shape;310;g2f1209ef173_2_5"/>
          <p:cNvSpPr/>
          <p:nvPr/>
        </p:nvSpPr>
        <p:spPr>
          <a:xfrm>
            <a:off x="0" y="0"/>
            <a:ext cx="12192000" cy="865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1" name="Google Shape;311;g2f1209ef173_2_5"/>
          <p:cNvSpPr/>
          <p:nvPr/>
        </p:nvSpPr>
        <p:spPr>
          <a:xfrm>
            <a:off x="517889" y="-1"/>
            <a:ext cx="11231700" cy="4131300"/>
          </a:xfrm>
          <a:prstGeom prst="rect">
            <a:avLst/>
          </a:prstGeom>
          <a:solidFill>
            <a:schemeClr val="lt1"/>
          </a:solidFill>
          <a:ln>
            <a:noFill/>
          </a:ln>
          <a:effectLst>
            <a:outerShdw blurRad="139700" dist="127000" dir="5400000" algn="t"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2" name="Google Shape;312;g2f1209ef173_2_5"/>
          <p:cNvSpPr/>
          <p:nvPr/>
        </p:nvSpPr>
        <p:spPr>
          <a:xfrm rot="5400000" flipH="1">
            <a:off x="3837486" y="5460251"/>
            <a:ext cx="1790400" cy="45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3" name="Google Shape;313;g2f1209ef173_2_5"/>
          <p:cNvSpPr txBox="1"/>
          <p:nvPr/>
        </p:nvSpPr>
        <p:spPr>
          <a:xfrm>
            <a:off x="517908" y="5034358"/>
            <a:ext cx="3854400" cy="15699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SzPts val="1100"/>
              <a:buNone/>
            </a:pPr>
            <a:r>
              <a:rPr lang="en-US" sz="2400">
                <a:solidFill>
                  <a:schemeClr val="dk1"/>
                </a:solidFill>
                <a:latin typeface="Verdana"/>
                <a:ea typeface="Verdana"/>
                <a:cs typeface="Verdana"/>
                <a:sym typeface="Verdana"/>
              </a:rPr>
              <a:t>Gradient Boosting Classifier (16 features used)</a:t>
            </a:r>
            <a:endParaRPr sz="2400">
              <a:solidFill>
                <a:schemeClr val="dk1"/>
              </a:solidFill>
              <a:latin typeface="Verdana"/>
              <a:ea typeface="Verdana"/>
              <a:cs typeface="Verdana"/>
              <a:sym typeface="Verdana"/>
            </a:endParaRPr>
          </a:p>
        </p:txBody>
      </p:sp>
      <p:sp>
        <p:nvSpPr>
          <p:cNvPr id="314" name="Google Shape;314;g2f1209ef173_2_5"/>
          <p:cNvSpPr txBox="1"/>
          <p:nvPr/>
        </p:nvSpPr>
        <p:spPr>
          <a:xfrm>
            <a:off x="4997125" y="4587850"/>
            <a:ext cx="6197400" cy="2016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700">
                <a:solidFill>
                  <a:schemeClr val="dk1"/>
                </a:solidFill>
                <a:highlight>
                  <a:srgbClr val="FFFFFF"/>
                </a:highlight>
                <a:latin typeface="Verdana"/>
                <a:ea typeface="Verdana"/>
                <a:cs typeface="Verdana"/>
                <a:sym typeface="Verdana"/>
              </a:rPr>
              <a:t>Training Accuracy: 80.00%</a:t>
            </a:r>
            <a:endParaRPr sz="1700">
              <a:solidFill>
                <a:schemeClr val="dk1"/>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None/>
            </a:pPr>
            <a:r>
              <a:rPr lang="en-US" sz="1700">
                <a:solidFill>
                  <a:schemeClr val="dk1"/>
                </a:solidFill>
                <a:highlight>
                  <a:srgbClr val="FFFFFF"/>
                </a:highlight>
                <a:latin typeface="Verdana"/>
                <a:ea typeface="Verdana"/>
                <a:cs typeface="Verdana"/>
                <a:sym typeface="Verdana"/>
              </a:rPr>
              <a:t>Test Accuracy: 79.24%</a:t>
            </a:r>
            <a:endParaRPr sz="1700">
              <a:solidFill>
                <a:schemeClr val="dk1"/>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None/>
            </a:pPr>
            <a:r>
              <a:rPr lang="en-US" sz="1700">
                <a:solidFill>
                  <a:schemeClr val="dk1"/>
                </a:solidFill>
                <a:highlight>
                  <a:srgbClr val="FFFFFF"/>
                </a:highlight>
                <a:latin typeface="Verdana"/>
                <a:ea typeface="Verdana"/>
                <a:cs typeface="Verdana"/>
                <a:sym typeface="Verdana"/>
              </a:rPr>
              <a:t>F1 Score (Precision &amp; Recall): 66.63%</a:t>
            </a:r>
            <a:endParaRPr sz="1700">
              <a:solidFill>
                <a:schemeClr val="dk1"/>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None/>
            </a:pPr>
            <a:r>
              <a:rPr lang="en-US" sz="1700">
                <a:solidFill>
                  <a:schemeClr val="dk1"/>
                </a:solidFill>
                <a:highlight>
                  <a:srgbClr val="FFFFFF"/>
                </a:highlight>
                <a:latin typeface="Verdana"/>
                <a:ea typeface="Verdana"/>
                <a:cs typeface="Verdana"/>
                <a:sym typeface="Verdana"/>
              </a:rPr>
              <a:t>Precision Score (Correct Positive Predictions): 82.24%</a:t>
            </a:r>
            <a:endParaRPr sz="1700">
              <a:solidFill>
                <a:schemeClr val="dk1"/>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None/>
            </a:pPr>
            <a:r>
              <a:rPr lang="en-US" sz="1700">
                <a:solidFill>
                  <a:schemeClr val="dk1"/>
                </a:solidFill>
                <a:highlight>
                  <a:srgbClr val="FFFFFF"/>
                </a:highlight>
                <a:latin typeface="Verdana"/>
                <a:ea typeface="Verdana"/>
                <a:cs typeface="Verdana"/>
                <a:sym typeface="Verdana"/>
              </a:rPr>
              <a:t>Recall Score (True Positive Rate): 56.00%</a:t>
            </a:r>
            <a:endParaRPr sz="1700">
              <a:solidFill>
                <a:schemeClr val="dk1"/>
              </a:solidFill>
              <a:highlight>
                <a:srgbClr val="FFFFFF"/>
              </a:highlight>
              <a:latin typeface="Verdana"/>
              <a:ea typeface="Verdana"/>
              <a:cs typeface="Verdana"/>
              <a:sym typeface="Verdana"/>
            </a:endParaRPr>
          </a:p>
        </p:txBody>
      </p:sp>
      <p:pic>
        <p:nvPicPr>
          <p:cNvPr id="315" name="Google Shape;315;g2f1209ef173_2_5"/>
          <p:cNvPicPr preferRelativeResize="0"/>
          <p:nvPr/>
        </p:nvPicPr>
        <p:blipFill>
          <a:blip r:embed="rId3">
            <a:alphaModFix/>
          </a:blip>
          <a:stretch>
            <a:fillRect/>
          </a:stretch>
        </p:blipFill>
        <p:spPr>
          <a:xfrm>
            <a:off x="5810550" y="-12"/>
            <a:ext cx="5800200" cy="3560699"/>
          </a:xfrm>
          <a:prstGeom prst="rect">
            <a:avLst/>
          </a:prstGeom>
          <a:noFill/>
          <a:ln>
            <a:noFill/>
          </a:ln>
        </p:spPr>
      </p:pic>
      <p:pic>
        <p:nvPicPr>
          <p:cNvPr id="316" name="Google Shape;316;g2f1209ef173_2_5"/>
          <p:cNvPicPr preferRelativeResize="0"/>
          <p:nvPr/>
        </p:nvPicPr>
        <p:blipFill>
          <a:blip r:embed="rId4">
            <a:alphaModFix/>
          </a:blip>
          <a:stretch>
            <a:fillRect/>
          </a:stretch>
        </p:blipFill>
        <p:spPr>
          <a:xfrm>
            <a:off x="938100" y="-83874"/>
            <a:ext cx="4439425" cy="3837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0"/>
        <p:cNvGrpSpPr/>
        <p:nvPr/>
      </p:nvGrpSpPr>
      <p:grpSpPr>
        <a:xfrm>
          <a:off x="0" y="0"/>
          <a:ext cx="0" cy="0"/>
          <a:chOff x="0" y="0"/>
          <a:chExt cx="0" cy="0"/>
        </a:xfrm>
      </p:grpSpPr>
      <p:sp>
        <p:nvSpPr>
          <p:cNvPr id="321" name="Google Shape;321;g27fd14797c6_1_6"/>
          <p:cNvSpPr/>
          <p:nvPr/>
        </p:nvSpPr>
        <p:spPr>
          <a:xfrm>
            <a:off x="-73400" y="-83875"/>
            <a:ext cx="12192000" cy="6857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2" name="Google Shape;322;g27fd14797c6_1_6"/>
          <p:cNvSpPr/>
          <p:nvPr/>
        </p:nvSpPr>
        <p:spPr>
          <a:xfrm>
            <a:off x="0" y="0"/>
            <a:ext cx="12192000" cy="865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3" name="Google Shape;323;g27fd14797c6_1_6"/>
          <p:cNvSpPr/>
          <p:nvPr/>
        </p:nvSpPr>
        <p:spPr>
          <a:xfrm>
            <a:off x="517900" y="0"/>
            <a:ext cx="11231700" cy="4131300"/>
          </a:xfrm>
          <a:prstGeom prst="rect">
            <a:avLst/>
          </a:prstGeom>
          <a:solidFill>
            <a:schemeClr val="lt1"/>
          </a:solidFill>
          <a:ln>
            <a:noFill/>
          </a:ln>
          <a:effectLst>
            <a:outerShdw blurRad="139700" dist="127000" dir="5400000" algn="t"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4" name="Google Shape;324;g27fd14797c6_1_6"/>
          <p:cNvSpPr/>
          <p:nvPr/>
        </p:nvSpPr>
        <p:spPr>
          <a:xfrm rot="5400000" flipH="1">
            <a:off x="7410961" y="5399176"/>
            <a:ext cx="1790400" cy="45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25" name="Google Shape;325;g27fd14797c6_1_6"/>
          <p:cNvPicPr preferRelativeResize="0"/>
          <p:nvPr/>
        </p:nvPicPr>
        <p:blipFill>
          <a:blip r:embed="rId3">
            <a:alphaModFix/>
          </a:blip>
          <a:stretch>
            <a:fillRect/>
          </a:stretch>
        </p:blipFill>
        <p:spPr>
          <a:xfrm>
            <a:off x="743075" y="151851"/>
            <a:ext cx="4905600" cy="3495625"/>
          </a:xfrm>
          <a:prstGeom prst="rect">
            <a:avLst/>
          </a:prstGeom>
          <a:noFill/>
          <a:ln>
            <a:noFill/>
          </a:ln>
        </p:spPr>
      </p:pic>
      <p:pic>
        <p:nvPicPr>
          <p:cNvPr id="326" name="Google Shape;326;g27fd14797c6_1_6"/>
          <p:cNvPicPr preferRelativeResize="0"/>
          <p:nvPr/>
        </p:nvPicPr>
        <p:blipFill>
          <a:blip r:embed="rId4">
            <a:alphaModFix/>
          </a:blip>
          <a:stretch>
            <a:fillRect/>
          </a:stretch>
        </p:blipFill>
        <p:spPr>
          <a:xfrm>
            <a:off x="5931238" y="225500"/>
            <a:ext cx="5444985" cy="3421975"/>
          </a:xfrm>
          <a:prstGeom prst="rect">
            <a:avLst/>
          </a:prstGeom>
          <a:noFill/>
          <a:ln>
            <a:noFill/>
          </a:ln>
        </p:spPr>
      </p:pic>
      <p:sp>
        <p:nvSpPr>
          <p:cNvPr id="327" name="Google Shape;327;g27fd14797c6_1_6"/>
          <p:cNvSpPr txBox="1"/>
          <p:nvPr/>
        </p:nvSpPr>
        <p:spPr>
          <a:xfrm>
            <a:off x="4974525" y="4466125"/>
            <a:ext cx="4818000" cy="2144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700">
                <a:solidFill>
                  <a:schemeClr val="dk1"/>
                </a:solidFill>
                <a:highlight>
                  <a:schemeClr val="lt1"/>
                </a:highlight>
                <a:latin typeface="Verdana"/>
                <a:ea typeface="Verdana"/>
                <a:cs typeface="Verdana"/>
                <a:sym typeface="Verdana"/>
              </a:rPr>
              <a:t>Testing Accuracy: 80.24%</a:t>
            </a:r>
            <a:endParaRPr sz="1700">
              <a:solidFill>
                <a:schemeClr val="dk1"/>
              </a:solidFill>
              <a:highlight>
                <a:schemeClr val="lt1"/>
              </a:highlight>
              <a:latin typeface="Verdana"/>
              <a:ea typeface="Verdana"/>
              <a:cs typeface="Verdana"/>
              <a:sym typeface="Verdana"/>
            </a:endParaRPr>
          </a:p>
          <a:p>
            <a:pPr marL="0" lvl="0" indent="0" algn="l" rtl="0">
              <a:lnSpc>
                <a:spcPct val="150000"/>
              </a:lnSpc>
              <a:spcBef>
                <a:spcPts val="0"/>
              </a:spcBef>
              <a:spcAft>
                <a:spcPts val="0"/>
              </a:spcAft>
              <a:buClr>
                <a:schemeClr val="dk1"/>
              </a:buClr>
              <a:buSzPts val="1100"/>
              <a:buFont typeface="Arial"/>
              <a:buNone/>
            </a:pPr>
            <a:r>
              <a:rPr lang="en-US" sz="1700">
                <a:solidFill>
                  <a:schemeClr val="dk1"/>
                </a:solidFill>
                <a:highlight>
                  <a:schemeClr val="lt1"/>
                </a:highlight>
                <a:latin typeface="Verdana"/>
                <a:ea typeface="Verdana"/>
                <a:cs typeface="Verdana"/>
                <a:sym typeface="Verdana"/>
              </a:rPr>
              <a:t>Training Accuracy: 85.02%</a:t>
            </a:r>
            <a:endParaRPr sz="1700">
              <a:solidFill>
                <a:schemeClr val="dk1"/>
              </a:solidFill>
              <a:highlight>
                <a:schemeClr val="lt1"/>
              </a:highlight>
              <a:latin typeface="Verdana"/>
              <a:ea typeface="Verdana"/>
              <a:cs typeface="Verdana"/>
              <a:sym typeface="Verdana"/>
            </a:endParaRPr>
          </a:p>
          <a:p>
            <a:pPr marL="0" lvl="0" indent="0" algn="l" rtl="0">
              <a:lnSpc>
                <a:spcPct val="150000"/>
              </a:lnSpc>
              <a:spcBef>
                <a:spcPts val="0"/>
              </a:spcBef>
              <a:spcAft>
                <a:spcPts val="0"/>
              </a:spcAft>
              <a:buClr>
                <a:schemeClr val="dk1"/>
              </a:buClr>
              <a:buSzPts val="1100"/>
              <a:buFont typeface="Arial"/>
              <a:buNone/>
            </a:pPr>
            <a:r>
              <a:rPr lang="en-US" sz="1700">
                <a:solidFill>
                  <a:schemeClr val="dk1"/>
                </a:solidFill>
                <a:highlight>
                  <a:schemeClr val="lt1"/>
                </a:highlight>
                <a:latin typeface="Verdana"/>
                <a:ea typeface="Verdana"/>
                <a:cs typeface="Verdana"/>
                <a:sym typeface="Verdana"/>
              </a:rPr>
              <a:t>F1 Score: 80%</a:t>
            </a:r>
            <a:endParaRPr sz="1700">
              <a:solidFill>
                <a:schemeClr val="dk1"/>
              </a:solidFill>
              <a:highlight>
                <a:schemeClr val="lt1"/>
              </a:highlight>
              <a:latin typeface="Verdana"/>
              <a:ea typeface="Verdana"/>
              <a:cs typeface="Verdana"/>
              <a:sym typeface="Verdana"/>
            </a:endParaRPr>
          </a:p>
          <a:p>
            <a:pPr marL="0" lvl="0" indent="0" algn="l" rtl="0">
              <a:lnSpc>
                <a:spcPct val="150000"/>
              </a:lnSpc>
              <a:spcBef>
                <a:spcPts val="0"/>
              </a:spcBef>
              <a:spcAft>
                <a:spcPts val="0"/>
              </a:spcAft>
              <a:buClr>
                <a:schemeClr val="dk1"/>
              </a:buClr>
              <a:buSzPts val="1100"/>
              <a:buFont typeface="Arial"/>
              <a:buNone/>
            </a:pPr>
            <a:r>
              <a:rPr lang="en-US" sz="1700">
                <a:solidFill>
                  <a:schemeClr val="dk1"/>
                </a:solidFill>
                <a:highlight>
                  <a:schemeClr val="lt1"/>
                </a:highlight>
                <a:latin typeface="Verdana"/>
                <a:ea typeface="Verdana"/>
                <a:cs typeface="Verdana"/>
                <a:sym typeface="Verdana"/>
              </a:rPr>
              <a:t>Precision Score: 80%</a:t>
            </a:r>
            <a:endParaRPr sz="1700">
              <a:solidFill>
                <a:schemeClr val="dk1"/>
              </a:solidFill>
              <a:highlight>
                <a:schemeClr val="lt1"/>
              </a:highlight>
              <a:latin typeface="Verdana"/>
              <a:ea typeface="Verdana"/>
              <a:cs typeface="Verdana"/>
              <a:sym typeface="Verdana"/>
            </a:endParaRPr>
          </a:p>
          <a:p>
            <a:pPr marL="0" lvl="0" indent="0" algn="l" rtl="0">
              <a:lnSpc>
                <a:spcPct val="150000"/>
              </a:lnSpc>
              <a:spcBef>
                <a:spcPts val="0"/>
              </a:spcBef>
              <a:spcAft>
                <a:spcPts val="0"/>
              </a:spcAft>
              <a:buClr>
                <a:schemeClr val="dk1"/>
              </a:buClr>
              <a:buSzPts val="1100"/>
              <a:buFont typeface="Arial"/>
              <a:buNone/>
            </a:pPr>
            <a:r>
              <a:rPr lang="en-US" sz="1700">
                <a:solidFill>
                  <a:schemeClr val="dk1"/>
                </a:solidFill>
                <a:highlight>
                  <a:schemeClr val="lt1"/>
                </a:highlight>
                <a:latin typeface="Verdana"/>
                <a:ea typeface="Verdana"/>
                <a:cs typeface="Verdana"/>
                <a:sym typeface="Verdana"/>
              </a:rPr>
              <a:t>Recall Score: 80%</a:t>
            </a:r>
            <a:endParaRPr sz="1700">
              <a:solidFill>
                <a:schemeClr val="dk1"/>
              </a:solidFill>
            </a:endParaRPr>
          </a:p>
        </p:txBody>
      </p:sp>
      <p:sp>
        <p:nvSpPr>
          <p:cNvPr id="328" name="Google Shape;328;g27fd14797c6_1_6"/>
          <p:cNvSpPr txBox="1"/>
          <p:nvPr/>
        </p:nvSpPr>
        <p:spPr>
          <a:xfrm>
            <a:off x="8670663" y="4466125"/>
            <a:ext cx="4362300" cy="3174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1700">
                <a:solidFill>
                  <a:schemeClr val="dk1"/>
                </a:solidFill>
                <a:highlight>
                  <a:schemeClr val="lt1"/>
                </a:highlight>
                <a:latin typeface="Verdana"/>
                <a:ea typeface="Verdana"/>
                <a:cs typeface="Verdana"/>
                <a:sym typeface="Verdana"/>
              </a:rPr>
              <a:t>Testing Accuracy: 80.73%</a:t>
            </a:r>
            <a:endParaRPr sz="1700">
              <a:solidFill>
                <a:schemeClr val="dk1"/>
              </a:solidFill>
              <a:highlight>
                <a:schemeClr val="lt1"/>
              </a:highlight>
              <a:latin typeface="Verdana"/>
              <a:ea typeface="Verdana"/>
              <a:cs typeface="Verdana"/>
              <a:sym typeface="Verdana"/>
            </a:endParaRPr>
          </a:p>
          <a:p>
            <a:pPr marL="0" lvl="0" indent="0" algn="l" rtl="0">
              <a:lnSpc>
                <a:spcPct val="150000"/>
              </a:lnSpc>
              <a:spcBef>
                <a:spcPts val="0"/>
              </a:spcBef>
              <a:spcAft>
                <a:spcPts val="0"/>
              </a:spcAft>
              <a:buClr>
                <a:schemeClr val="dk1"/>
              </a:buClr>
              <a:buSzPts val="1100"/>
              <a:buFont typeface="Arial"/>
              <a:buNone/>
            </a:pPr>
            <a:r>
              <a:rPr lang="en-US" sz="1700">
                <a:solidFill>
                  <a:schemeClr val="dk1"/>
                </a:solidFill>
                <a:highlight>
                  <a:schemeClr val="lt1"/>
                </a:highlight>
                <a:latin typeface="Verdana"/>
                <a:ea typeface="Verdana"/>
                <a:cs typeface="Verdana"/>
                <a:sym typeface="Verdana"/>
              </a:rPr>
              <a:t>F1 Score: 80%</a:t>
            </a:r>
            <a:endParaRPr sz="1700">
              <a:solidFill>
                <a:schemeClr val="dk1"/>
              </a:solidFill>
              <a:highlight>
                <a:schemeClr val="lt1"/>
              </a:highlight>
              <a:latin typeface="Verdana"/>
              <a:ea typeface="Verdana"/>
              <a:cs typeface="Verdana"/>
              <a:sym typeface="Verdana"/>
            </a:endParaRPr>
          </a:p>
          <a:p>
            <a:pPr marL="0" lvl="0" indent="0" algn="l" rtl="0">
              <a:lnSpc>
                <a:spcPct val="150000"/>
              </a:lnSpc>
              <a:spcBef>
                <a:spcPts val="0"/>
              </a:spcBef>
              <a:spcAft>
                <a:spcPts val="0"/>
              </a:spcAft>
              <a:buClr>
                <a:schemeClr val="dk1"/>
              </a:buClr>
              <a:buSzPts val="1100"/>
              <a:buFont typeface="Arial"/>
              <a:buNone/>
            </a:pPr>
            <a:r>
              <a:rPr lang="en-US" sz="1700">
                <a:solidFill>
                  <a:schemeClr val="dk1"/>
                </a:solidFill>
                <a:highlight>
                  <a:schemeClr val="lt1"/>
                </a:highlight>
                <a:latin typeface="Verdana"/>
                <a:ea typeface="Verdana"/>
                <a:cs typeface="Verdana"/>
                <a:sym typeface="Verdana"/>
              </a:rPr>
              <a:t>Precision Score: 81%</a:t>
            </a:r>
            <a:endParaRPr sz="1700">
              <a:solidFill>
                <a:schemeClr val="dk1"/>
              </a:solidFill>
              <a:highlight>
                <a:schemeClr val="lt1"/>
              </a:highlight>
              <a:latin typeface="Verdana"/>
              <a:ea typeface="Verdana"/>
              <a:cs typeface="Verdana"/>
              <a:sym typeface="Verdana"/>
            </a:endParaRPr>
          </a:p>
          <a:p>
            <a:pPr marL="0" lvl="0" indent="0" algn="l" rtl="0">
              <a:lnSpc>
                <a:spcPct val="150000"/>
              </a:lnSpc>
              <a:spcBef>
                <a:spcPts val="0"/>
              </a:spcBef>
              <a:spcAft>
                <a:spcPts val="0"/>
              </a:spcAft>
              <a:buClr>
                <a:schemeClr val="dk1"/>
              </a:buClr>
              <a:buSzPts val="1100"/>
              <a:buFont typeface="Arial"/>
              <a:buNone/>
            </a:pPr>
            <a:r>
              <a:rPr lang="en-US" sz="1700">
                <a:solidFill>
                  <a:schemeClr val="dk1"/>
                </a:solidFill>
                <a:highlight>
                  <a:schemeClr val="lt1"/>
                </a:highlight>
                <a:latin typeface="Verdana"/>
                <a:ea typeface="Verdana"/>
                <a:cs typeface="Verdana"/>
                <a:sym typeface="Verdana"/>
              </a:rPr>
              <a:t>Recall Score: 81%</a:t>
            </a:r>
            <a:endParaRPr sz="2800">
              <a:solidFill>
                <a:schemeClr val="dk1"/>
              </a:solidFill>
            </a:endParaRPr>
          </a:p>
        </p:txBody>
      </p:sp>
      <p:sp>
        <p:nvSpPr>
          <p:cNvPr id="329" name="Google Shape;329;g27fd14797c6_1_6"/>
          <p:cNvSpPr txBox="1"/>
          <p:nvPr/>
        </p:nvSpPr>
        <p:spPr>
          <a:xfrm>
            <a:off x="517908" y="4914083"/>
            <a:ext cx="3854400" cy="10158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SzPts val="1100"/>
              <a:buNone/>
            </a:pPr>
            <a:r>
              <a:rPr lang="en-US" sz="2400">
                <a:solidFill>
                  <a:schemeClr val="dk1"/>
                </a:solidFill>
                <a:latin typeface="Verdana"/>
                <a:ea typeface="Verdana"/>
                <a:cs typeface="Verdana"/>
                <a:sym typeface="Verdana"/>
              </a:rPr>
              <a:t>Decision Tree and Random Forest</a:t>
            </a:r>
            <a:endParaRPr sz="2400">
              <a:solidFill>
                <a:schemeClr val="dk1"/>
              </a:solidFill>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3"/>
        <p:cNvGrpSpPr/>
        <p:nvPr/>
      </p:nvGrpSpPr>
      <p:grpSpPr>
        <a:xfrm>
          <a:off x="0" y="0"/>
          <a:ext cx="0" cy="0"/>
          <a:chOff x="0" y="0"/>
          <a:chExt cx="0" cy="0"/>
        </a:xfrm>
      </p:grpSpPr>
      <p:sp>
        <p:nvSpPr>
          <p:cNvPr id="334" name="Google Shape;334;p1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5" name="Google Shape;335;p11"/>
          <p:cNvSpPr/>
          <p:nvPr/>
        </p:nvSpPr>
        <p:spPr>
          <a:xfrm rot="10800000">
            <a:off x="-2" y="-22693"/>
            <a:ext cx="12191999" cy="4374129"/>
          </a:xfrm>
          <a:prstGeom prst="rect">
            <a:avLst/>
          </a:prstGeom>
          <a:gradFill>
            <a:gsLst>
              <a:gs pos="0">
                <a:srgbClr val="0F4861"/>
              </a:gs>
              <a:gs pos="100000">
                <a:srgbClr val="000000"/>
              </a:gs>
            </a:gsLst>
            <a:lin ang="15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6" name="Google Shape;336;p11"/>
          <p:cNvSpPr/>
          <p:nvPr/>
        </p:nvSpPr>
        <p:spPr>
          <a:xfrm rot="5400000">
            <a:off x="3908719" y="-3931841"/>
            <a:ext cx="4374557" cy="12192000"/>
          </a:xfrm>
          <a:prstGeom prst="rect">
            <a:avLst/>
          </a:prstGeom>
          <a:gradFill>
            <a:gsLst>
              <a:gs pos="0">
                <a:srgbClr val="156082">
                  <a:alpha val="0"/>
                </a:srgbClr>
              </a:gs>
              <a:gs pos="40000">
                <a:srgbClr val="156082">
                  <a:alpha val="0"/>
                </a:srgbClr>
              </a:gs>
              <a:gs pos="100000">
                <a:srgbClr val="0F4861">
                  <a:alpha val="51764"/>
                </a:srgbClr>
              </a:gs>
            </a:gsLst>
            <a:lin ang="2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7" name="Google Shape;337;p11"/>
          <p:cNvSpPr/>
          <p:nvPr/>
        </p:nvSpPr>
        <p:spPr>
          <a:xfrm rot="5400000">
            <a:off x="4136696" y="-3703868"/>
            <a:ext cx="4374128" cy="11736479"/>
          </a:xfrm>
          <a:prstGeom prst="rect">
            <a:avLst/>
          </a:prstGeom>
          <a:gradFill>
            <a:gsLst>
              <a:gs pos="0">
                <a:srgbClr val="156082">
                  <a:alpha val="0"/>
                </a:srgbClr>
              </a:gs>
              <a:gs pos="17000">
                <a:srgbClr val="156082">
                  <a:alpha val="0"/>
                </a:srgbClr>
              </a:gs>
              <a:gs pos="100000">
                <a:srgbClr val="000000">
                  <a:alpha val="36862"/>
                </a:srgbClr>
              </a:gs>
            </a:gsLst>
            <a:lin ang="7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8" name="Google Shape;338;p11"/>
          <p:cNvSpPr/>
          <p:nvPr/>
        </p:nvSpPr>
        <p:spPr>
          <a:xfrm>
            <a:off x="-5" y="-22690"/>
            <a:ext cx="8542485" cy="4374126"/>
          </a:xfrm>
          <a:prstGeom prst="rect">
            <a:avLst/>
          </a:prstGeom>
          <a:gradFill>
            <a:gsLst>
              <a:gs pos="0">
                <a:srgbClr val="0A3041">
                  <a:alpha val="0"/>
                </a:srgbClr>
              </a:gs>
              <a:gs pos="100000">
                <a:srgbClr val="000000">
                  <a:alpha val="24705"/>
                </a:srgbClr>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9" name="Google Shape;339;p11"/>
          <p:cNvSpPr/>
          <p:nvPr/>
        </p:nvSpPr>
        <p:spPr>
          <a:xfrm rot="-9091028">
            <a:off x="5945431" y="-1032053"/>
            <a:ext cx="4990147" cy="4439131"/>
          </a:xfrm>
          <a:custGeom>
            <a:avLst/>
            <a:gdLst/>
            <a:ahLst/>
            <a:cxnLst/>
            <a:rect l="l" t="t" r="r" b="b"/>
            <a:pathLst>
              <a:path w="4990147" h="4439131" extrusionOk="0">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rgbClr val="156082">
                  <a:alpha val="21960"/>
                </a:srgbClr>
              </a:gs>
              <a:gs pos="87000">
                <a:srgbClr val="43AFE2">
                  <a:alpha val="1960"/>
                </a:srgbClr>
              </a:gs>
              <a:gs pos="100000">
                <a:srgbClr val="43AFE2">
                  <a:alpha val="1960"/>
                </a:srgbClr>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0" name="Google Shape;340;p11"/>
          <p:cNvSpPr txBox="1">
            <a:spLocks noGrp="1"/>
          </p:cNvSpPr>
          <p:nvPr>
            <p:ph type="title"/>
          </p:nvPr>
        </p:nvSpPr>
        <p:spPr>
          <a:xfrm>
            <a:off x="1314824" y="735106"/>
            <a:ext cx="10053763" cy="292847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800"/>
              <a:buFont typeface="Play"/>
              <a:buNone/>
            </a:pPr>
            <a:r>
              <a:rPr lang="en-US" sz="4800">
                <a:solidFill>
                  <a:srgbClr val="FFFFFF"/>
                </a:solidFill>
              </a:rPr>
              <a:t>Model Analysis</a:t>
            </a:r>
            <a:endParaRPr/>
          </a:p>
        </p:txBody>
      </p:sp>
      <p:sp>
        <p:nvSpPr>
          <p:cNvPr id="341" name="Google Shape;341;p11"/>
          <p:cNvSpPr txBox="1">
            <a:spLocks noGrp="1"/>
          </p:cNvSpPr>
          <p:nvPr>
            <p:ph type="body" idx="1"/>
          </p:nvPr>
        </p:nvSpPr>
        <p:spPr>
          <a:xfrm>
            <a:off x="1311269" y="4660618"/>
            <a:ext cx="10058502" cy="1668464"/>
          </a:xfrm>
          <a:prstGeom prst="rect">
            <a:avLst/>
          </a:prstGeom>
          <a:noFill/>
          <a:ln>
            <a:noFill/>
          </a:ln>
        </p:spPr>
        <p:txBody>
          <a:bodyPr spcFirstLastPara="1" wrap="square" lIns="91425" tIns="45700" rIns="91425" bIns="45700" anchor="ctr" anchorCtr="0">
            <a:normAutofit lnSpcReduction="10000"/>
          </a:bodyPr>
          <a:lstStyle/>
          <a:p>
            <a:pPr marL="342900" lvl="0" indent="-354330" algn="l" rtl="0">
              <a:lnSpc>
                <a:spcPct val="90000"/>
              </a:lnSpc>
              <a:spcBef>
                <a:spcPts val="0"/>
              </a:spcBef>
              <a:spcAft>
                <a:spcPts val="0"/>
              </a:spcAft>
              <a:buClr>
                <a:schemeClr val="dk1"/>
              </a:buClr>
              <a:buSzPts val="2400"/>
              <a:buFont typeface="Verdana"/>
              <a:buChar char="•"/>
            </a:pPr>
            <a:r>
              <a:rPr lang="en-US">
                <a:solidFill>
                  <a:schemeClr val="dk1"/>
                </a:solidFill>
                <a:latin typeface="Verdana"/>
                <a:ea typeface="Verdana"/>
                <a:cs typeface="Verdana"/>
                <a:sym typeface="Verdana"/>
              </a:rPr>
              <a:t>Most important features</a:t>
            </a:r>
            <a:endParaRPr>
              <a:solidFill>
                <a:schemeClr val="dk1"/>
              </a:solidFill>
              <a:latin typeface="Verdana"/>
              <a:ea typeface="Verdana"/>
              <a:cs typeface="Verdana"/>
              <a:sym typeface="Verdana"/>
            </a:endParaRPr>
          </a:p>
          <a:p>
            <a:pPr marL="342900" lvl="0" indent="-354330" algn="l" rtl="0">
              <a:lnSpc>
                <a:spcPct val="90000"/>
              </a:lnSpc>
              <a:spcBef>
                <a:spcPts val="1000"/>
              </a:spcBef>
              <a:spcAft>
                <a:spcPts val="0"/>
              </a:spcAft>
              <a:buClr>
                <a:schemeClr val="dk1"/>
              </a:buClr>
              <a:buSzPts val="2400"/>
              <a:buFont typeface="Verdana"/>
              <a:buChar char="•"/>
            </a:pPr>
            <a:r>
              <a:rPr lang="en-US">
                <a:solidFill>
                  <a:schemeClr val="dk1"/>
                </a:solidFill>
                <a:latin typeface="Verdana"/>
                <a:ea typeface="Verdana"/>
                <a:cs typeface="Verdana"/>
                <a:sym typeface="Verdana"/>
              </a:rPr>
              <a:t>Least important features</a:t>
            </a:r>
            <a:endParaRPr>
              <a:latin typeface="Verdana"/>
              <a:ea typeface="Verdana"/>
              <a:cs typeface="Verdana"/>
              <a:sym typeface="Verdana"/>
            </a:endParaRPr>
          </a:p>
          <a:p>
            <a:pPr marL="342900" lvl="0" indent="-354330" algn="l" rtl="0">
              <a:lnSpc>
                <a:spcPct val="90000"/>
              </a:lnSpc>
              <a:spcBef>
                <a:spcPts val="1000"/>
              </a:spcBef>
              <a:spcAft>
                <a:spcPts val="0"/>
              </a:spcAft>
              <a:buClr>
                <a:schemeClr val="dk1"/>
              </a:buClr>
              <a:buSzPts val="2400"/>
              <a:buFont typeface="Verdana"/>
              <a:buChar char="•"/>
            </a:pPr>
            <a:r>
              <a:rPr lang="en-US">
                <a:solidFill>
                  <a:schemeClr val="dk1"/>
                </a:solidFill>
                <a:latin typeface="Verdana"/>
                <a:ea typeface="Verdana"/>
                <a:cs typeface="Verdana"/>
                <a:sym typeface="Verdana"/>
              </a:rPr>
              <a:t>Most surprising features</a:t>
            </a:r>
            <a:endParaRPr>
              <a:solidFill>
                <a:schemeClr val="dk1"/>
              </a:solidFill>
              <a:latin typeface="Verdana"/>
              <a:ea typeface="Verdana"/>
              <a:cs typeface="Verdana"/>
              <a:sym typeface="Verdana"/>
            </a:endParaRPr>
          </a:p>
          <a:p>
            <a:pPr marL="342900" lvl="0" indent="-354330" algn="l" rtl="0">
              <a:lnSpc>
                <a:spcPct val="90000"/>
              </a:lnSpc>
              <a:spcBef>
                <a:spcPts val="1000"/>
              </a:spcBef>
              <a:spcAft>
                <a:spcPts val="0"/>
              </a:spcAft>
              <a:buClr>
                <a:schemeClr val="dk1"/>
              </a:buClr>
              <a:buSzPts val="2400"/>
              <a:buFont typeface="Verdana"/>
              <a:buChar char="•"/>
            </a:pPr>
            <a:r>
              <a:rPr lang="en-US">
                <a:solidFill>
                  <a:schemeClr val="dk1"/>
                </a:solidFill>
                <a:latin typeface="Verdana"/>
                <a:ea typeface="Verdana"/>
                <a:cs typeface="Verdana"/>
                <a:sym typeface="Verdana"/>
              </a:rPr>
              <a:t>General Inferences</a:t>
            </a:r>
            <a:endParaRPr>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Google Shape;346;g27fd1475b07_0_29"/>
          <p:cNvPicPr preferRelativeResize="0"/>
          <p:nvPr/>
        </p:nvPicPr>
        <p:blipFill>
          <a:blip r:embed="rId3">
            <a:alphaModFix/>
          </a:blip>
          <a:stretch>
            <a:fillRect/>
          </a:stretch>
        </p:blipFill>
        <p:spPr>
          <a:xfrm>
            <a:off x="440325" y="310138"/>
            <a:ext cx="11024024" cy="62377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0"/>
        <p:cNvGrpSpPr/>
        <p:nvPr/>
      </p:nvGrpSpPr>
      <p:grpSpPr>
        <a:xfrm>
          <a:off x="0" y="0"/>
          <a:ext cx="0" cy="0"/>
          <a:chOff x="0" y="0"/>
          <a:chExt cx="0" cy="0"/>
        </a:xfrm>
      </p:grpSpPr>
      <p:sp>
        <p:nvSpPr>
          <p:cNvPr id="351" name="Google Shape;351;p1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2" name="Google Shape;352;p12"/>
          <p:cNvSpPr/>
          <p:nvPr/>
        </p:nvSpPr>
        <p:spPr>
          <a:xfrm rot="10800000">
            <a:off x="-2" y="-22693"/>
            <a:ext cx="12191999" cy="4374129"/>
          </a:xfrm>
          <a:prstGeom prst="rect">
            <a:avLst/>
          </a:prstGeom>
          <a:gradFill>
            <a:gsLst>
              <a:gs pos="0">
                <a:srgbClr val="0F4861"/>
              </a:gs>
              <a:gs pos="100000">
                <a:srgbClr val="000000"/>
              </a:gs>
            </a:gsLst>
            <a:lin ang="15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3" name="Google Shape;353;p12"/>
          <p:cNvSpPr/>
          <p:nvPr/>
        </p:nvSpPr>
        <p:spPr>
          <a:xfrm rot="5400000">
            <a:off x="3908719" y="-3931841"/>
            <a:ext cx="4374557" cy="12192000"/>
          </a:xfrm>
          <a:prstGeom prst="rect">
            <a:avLst/>
          </a:prstGeom>
          <a:gradFill>
            <a:gsLst>
              <a:gs pos="0">
                <a:srgbClr val="156082">
                  <a:alpha val="0"/>
                </a:srgbClr>
              </a:gs>
              <a:gs pos="40000">
                <a:srgbClr val="156082">
                  <a:alpha val="0"/>
                </a:srgbClr>
              </a:gs>
              <a:gs pos="100000">
                <a:srgbClr val="0F4861">
                  <a:alpha val="51764"/>
                </a:srgbClr>
              </a:gs>
            </a:gsLst>
            <a:lin ang="2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4" name="Google Shape;354;p12"/>
          <p:cNvSpPr/>
          <p:nvPr/>
        </p:nvSpPr>
        <p:spPr>
          <a:xfrm rot="5400000">
            <a:off x="4136696" y="-3703868"/>
            <a:ext cx="4374128" cy="11736479"/>
          </a:xfrm>
          <a:prstGeom prst="rect">
            <a:avLst/>
          </a:prstGeom>
          <a:gradFill>
            <a:gsLst>
              <a:gs pos="0">
                <a:srgbClr val="156082">
                  <a:alpha val="0"/>
                </a:srgbClr>
              </a:gs>
              <a:gs pos="17000">
                <a:srgbClr val="156082">
                  <a:alpha val="0"/>
                </a:srgbClr>
              </a:gs>
              <a:gs pos="100000">
                <a:srgbClr val="000000">
                  <a:alpha val="36862"/>
                </a:srgbClr>
              </a:gs>
            </a:gsLst>
            <a:lin ang="7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5" name="Google Shape;355;p12"/>
          <p:cNvSpPr/>
          <p:nvPr/>
        </p:nvSpPr>
        <p:spPr>
          <a:xfrm>
            <a:off x="-5" y="-22690"/>
            <a:ext cx="8542485" cy="4374126"/>
          </a:xfrm>
          <a:prstGeom prst="rect">
            <a:avLst/>
          </a:prstGeom>
          <a:gradFill>
            <a:gsLst>
              <a:gs pos="0">
                <a:srgbClr val="0A3041">
                  <a:alpha val="0"/>
                </a:srgbClr>
              </a:gs>
              <a:gs pos="100000">
                <a:srgbClr val="000000">
                  <a:alpha val="24705"/>
                </a:srgbClr>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6" name="Google Shape;356;p12"/>
          <p:cNvSpPr/>
          <p:nvPr/>
        </p:nvSpPr>
        <p:spPr>
          <a:xfrm rot="-9091028">
            <a:off x="5945431" y="-1032053"/>
            <a:ext cx="4990147" cy="4439131"/>
          </a:xfrm>
          <a:custGeom>
            <a:avLst/>
            <a:gdLst/>
            <a:ahLst/>
            <a:cxnLst/>
            <a:rect l="l" t="t" r="r" b="b"/>
            <a:pathLst>
              <a:path w="4990147" h="4439131" extrusionOk="0">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rgbClr val="156082">
                  <a:alpha val="21960"/>
                </a:srgbClr>
              </a:gs>
              <a:gs pos="87000">
                <a:srgbClr val="43AFE2">
                  <a:alpha val="1960"/>
                </a:srgbClr>
              </a:gs>
              <a:gs pos="100000">
                <a:srgbClr val="43AFE2">
                  <a:alpha val="1960"/>
                </a:srgbClr>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7" name="Google Shape;357;p12"/>
          <p:cNvSpPr txBox="1">
            <a:spLocks noGrp="1"/>
          </p:cNvSpPr>
          <p:nvPr>
            <p:ph type="title"/>
          </p:nvPr>
        </p:nvSpPr>
        <p:spPr>
          <a:xfrm>
            <a:off x="1314824" y="735106"/>
            <a:ext cx="10053900" cy="2928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800"/>
              <a:buFont typeface="Play"/>
              <a:buNone/>
            </a:pPr>
            <a:r>
              <a:rPr lang="en-US" sz="4800">
                <a:solidFill>
                  <a:srgbClr val="FFFFFF"/>
                </a:solidFill>
              </a:rPr>
              <a:t>Insights</a:t>
            </a:r>
            <a:endParaRPr/>
          </a:p>
        </p:txBody>
      </p:sp>
      <p:sp>
        <p:nvSpPr>
          <p:cNvPr id="358" name="Google Shape;358;p12"/>
          <p:cNvSpPr txBox="1">
            <a:spLocks noGrp="1"/>
          </p:cNvSpPr>
          <p:nvPr>
            <p:ph type="body" idx="1"/>
          </p:nvPr>
        </p:nvSpPr>
        <p:spPr>
          <a:xfrm>
            <a:off x="455525" y="4660625"/>
            <a:ext cx="5652300" cy="1668600"/>
          </a:xfrm>
          <a:prstGeom prst="rect">
            <a:avLst/>
          </a:prstGeom>
          <a:noFill/>
          <a:ln>
            <a:noFill/>
          </a:ln>
        </p:spPr>
        <p:txBody>
          <a:bodyPr spcFirstLastPara="1" wrap="square" lIns="91425" tIns="45700" rIns="91425" bIns="45700" anchor="ctr" anchorCtr="0">
            <a:normAutofit/>
          </a:bodyPr>
          <a:lstStyle/>
          <a:p>
            <a:pPr marL="342900" lvl="0" indent="-342900" algn="l" rtl="0">
              <a:lnSpc>
                <a:spcPct val="90000"/>
              </a:lnSpc>
              <a:spcBef>
                <a:spcPts val="0"/>
              </a:spcBef>
              <a:spcAft>
                <a:spcPts val="0"/>
              </a:spcAft>
              <a:buClr>
                <a:schemeClr val="dk1"/>
              </a:buClr>
              <a:buSzPts val="2400"/>
              <a:buFont typeface="Verdana"/>
              <a:buChar char="•"/>
            </a:pPr>
            <a:r>
              <a:rPr lang="en-US">
                <a:solidFill>
                  <a:schemeClr val="dk1"/>
                </a:solidFill>
                <a:latin typeface="Verdana"/>
                <a:ea typeface="Verdana"/>
                <a:cs typeface="Verdana"/>
                <a:sym typeface="Verdana"/>
              </a:rPr>
              <a:t>Dynamic cancellation policy</a:t>
            </a:r>
            <a:endParaRPr>
              <a:latin typeface="Verdana"/>
              <a:ea typeface="Verdana"/>
              <a:cs typeface="Verdana"/>
              <a:sym typeface="Verdana"/>
            </a:endParaRPr>
          </a:p>
          <a:p>
            <a:pPr marL="342900" lvl="0" indent="-342900" algn="l" rtl="0">
              <a:lnSpc>
                <a:spcPct val="90000"/>
              </a:lnSpc>
              <a:spcBef>
                <a:spcPts val="1000"/>
              </a:spcBef>
              <a:spcAft>
                <a:spcPts val="0"/>
              </a:spcAft>
              <a:buClr>
                <a:schemeClr val="dk1"/>
              </a:buClr>
              <a:buSzPts val="2400"/>
              <a:buFont typeface="Verdana"/>
              <a:buChar char="•"/>
            </a:pPr>
            <a:r>
              <a:rPr lang="en-US">
                <a:solidFill>
                  <a:schemeClr val="dk1"/>
                </a:solidFill>
                <a:latin typeface="Verdana"/>
                <a:ea typeface="Verdana"/>
                <a:cs typeface="Verdana"/>
                <a:sym typeface="Verdana"/>
              </a:rPr>
              <a:t>Dynamic pricing by seasonality  and/or lead time</a:t>
            </a:r>
            <a:endParaRPr>
              <a:latin typeface="Verdana"/>
              <a:ea typeface="Verdana"/>
              <a:cs typeface="Verdana"/>
              <a:sym typeface="Verdana"/>
            </a:endParaRPr>
          </a:p>
        </p:txBody>
      </p:sp>
      <p:sp>
        <p:nvSpPr>
          <p:cNvPr id="359" name="Google Shape;359;p12"/>
          <p:cNvSpPr txBox="1">
            <a:spLocks noGrp="1"/>
          </p:cNvSpPr>
          <p:nvPr>
            <p:ph type="body" idx="1"/>
          </p:nvPr>
        </p:nvSpPr>
        <p:spPr>
          <a:xfrm>
            <a:off x="6301850" y="4508225"/>
            <a:ext cx="5544000" cy="1668600"/>
          </a:xfrm>
          <a:prstGeom prst="rect">
            <a:avLst/>
          </a:prstGeom>
          <a:noFill/>
          <a:ln>
            <a:noFill/>
          </a:ln>
        </p:spPr>
        <p:txBody>
          <a:bodyPr spcFirstLastPara="1" wrap="square" lIns="91425" tIns="45700" rIns="91425" bIns="45700" anchor="ctr" anchorCtr="0">
            <a:normAutofit/>
          </a:bodyPr>
          <a:lstStyle/>
          <a:p>
            <a:pPr marL="342900" lvl="0" indent="-342900" algn="l" rtl="0">
              <a:lnSpc>
                <a:spcPct val="90000"/>
              </a:lnSpc>
              <a:spcBef>
                <a:spcPts val="0"/>
              </a:spcBef>
              <a:spcAft>
                <a:spcPts val="0"/>
              </a:spcAft>
              <a:buClr>
                <a:schemeClr val="dk1"/>
              </a:buClr>
              <a:buSzPts val="2400"/>
              <a:buFont typeface="Verdana"/>
              <a:buChar char="•"/>
            </a:pPr>
            <a:r>
              <a:rPr lang="en-US">
                <a:solidFill>
                  <a:schemeClr val="dk1"/>
                </a:solidFill>
                <a:latin typeface="Verdana"/>
                <a:ea typeface="Verdana"/>
                <a:cs typeface="Verdana"/>
                <a:sym typeface="Verdana"/>
              </a:rPr>
              <a:t>Market segment optimization</a:t>
            </a:r>
            <a:endParaRPr>
              <a:latin typeface="Verdana"/>
              <a:ea typeface="Verdana"/>
              <a:cs typeface="Verdana"/>
              <a:sym typeface="Verdana"/>
            </a:endParaRPr>
          </a:p>
          <a:p>
            <a:pPr marL="342900" lvl="0" indent="-342900" algn="l" rtl="0">
              <a:lnSpc>
                <a:spcPct val="90000"/>
              </a:lnSpc>
              <a:spcBef>
                <a:spcPts val="1000"/>
              </a:spcBef>
              <a:spcAft>
                <a:spcPts val="0"/>
              </a:spcAft>
              <a:buClr>
                <a:schemeClr val="dk1"/>
              </a:buClr>
              <a:buSzPts val="2400"/>
              <a:buFont typeface="Verdana"/>
              <a:buChar char="•"/>
            </a:pPr>
            <a:r>
              <a:rPr lang="en-US">
                <a:solidFill>
                  <a:schemeClr val="dk1"/>
                </a:solidFill>
                <a:latin typeface="Verdana"/>
                <a:ea typeface="Verdana"/>
                <a:cs typeface="Verdana"/>
                <a:sym typeface="Verdana"/>
              </a:rPr>
              <a:t>Overbooking allowance</a:t>
            </a:r>
            <a:endParaRPr>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g27fd14797c6_1_5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65" name="Google Shape;365;g27fd14797c6_1_53"/>
          <p:cNvSpPr/>
          <p:nvPr/>
        </p:nvSpPr>
        <p:spPr>
          <a:xfrm rot="10800000">
            <a:off x="-3" y="-22564"/>
            <a:ext cx="12192000" cy="4374000"/>
          </a:xfrm>
          <a:prstGeom prst="rect">
            <a:avLst/>
          </a:prstGeom>
          <a:gradFill>
            <a:gsLst>
              <a:gs pos="0">
                <a:srgbClr val="0F4861"/>
              </a:gs>
              <a:gs pos="100000">
                <a:srgbClr val="000000"/>
              </a:gs>
            </a:gsLst>
            <a:lin ang="1499992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66" name="Google Shape;366;g27fd14797c6_1_53"/>
          <p:cNvSpPr/>
          <p:nvPr/>
        </p:nvSpPr>
        <p:spPr>
          <a:xfrm rot="5400000">
            <a:off x="3908698" y="-3931819"/>
            <a:ext cx="4374600" cy="12192000"/>
          </a:xfrm>
          <a:prstGeom prst="rect">
            <a:avLst/>
          </a:prstGeom>
          <a:gradFill>
            <a:gsLst>
              <a:gs pos="0">
                <a:srgbClr val="156082">
                  <a:alpha val="0"/>
                </a:srgbClr>
              </a:gs>
              <a:gs pos="40000">
                <a:srgbClr val="156082">
                  <a:alpha val="0"/>
                </a:srgbClr>
              </a:gs>
              <a:gs pos="100000">
                <a:srgbClr val="0F4861">
                  <a:alpha val="51764"/>
                </a:srgbClr>
              </a:gs>
            </a:gsLst>
            <a:lin ang="239989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67" name="Google Shape;367;g27fd14797c6_1_53"/>
          <p:cNvSpPr/>
          <p:nvPr/>
        </p:nvSpPr>
        <p:spPr>
          <a:xfrm rot="5400000">
            <a:off x="4136699" y="-3703993"/>
            <a:ext cx="4374000" cy="11736600"/>
          </a:xfrm>
          <a:prstGeom prst="rect">
            <a:avLst/>
          </a:prstGeom>
          <a:gradFill>
            <a:gsLst>
              <a:gs pos="0">
                <a:srgbClr val="156082">
                  <a:alpha val="0"/>
                </a:srgbClr>
              </a:gs>
              <a:gs pos="17000">
                <a:srgbClr val="156082">
                  <a:alpha val="0"/>
                </a:srgbClr>
              </a:gs>
              <a:gs pos="100000">
                <a:srgbClr val="000000">
                  <a:alpha val="36862"/>
                </a:srgbClr>
              </a:gs>
            </a:gsLst>
            <a:lin ang="779990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68" name="Google Shape;368;g27fd14797c6_1_53"/>
          <p:cNvSpPr/>
          <p:nvPr/>
        </p:nvSpPr>
        <p:spPr>
          <a:xfrm>
            <a:off x="-5" y="-22690"/>
            <a:ext cx="8542500" cy="4374000"/>
          </a:xfrm>
          <a:prstGeom prst="rect">
            <a:avLst/>
          </a:prstGeom>
          <a:gradFill>
            <a:gsLst>
              <a:gs pos="0">
                <a:srgbClr val="0A3041">
                  <a:alpha val="0"/>
                </a:srgbClr>
              </a:gs>
              <a:gs pos="100000">
                <a:srgbClr val="000000">
                  <a:alpha val="24705"/>
                </a:srgbClr>
              </a:gs>
            </a:gsLst>
            <a:lin ang="1859992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69" name="Google Shape;369;g27fd14797c6_1_53"/>
          <p:cNvSpPr/>
          <p:nvPr/>
        </p:nvSpPr>
        <p:spPr>
          <a:xfrm rot="-9090908">
            <a:off x="5941176" y="-1038538"/>
            <a:ext cx="4996147" cy="4444469"/>
          </a:xfrm>
          <a:custGeom>
            <a:avLst/>
            <a:gdLst/>
            <a:ahLst/>
            <a:cxnLst/>
            <a:rect l="l" t="t" r="r" b="b"/>
            <a:pathLst>
              <a:path w="4990147" h="4439131" extrusionOk="0">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rgbClr val="156082">
                  <a:alpha val="21960"/>
                </a:srgbClr>
              </a:gs>
              <a:gs pos="87000">
                <a:srgbClr val="43AFE2">
                  <a:alpha val="1960"/>
                </a:srgbClr>
              </a:gs>
              <a:gs pos="100000">
                <a:srgbClr val="43AFE2">
                  <a:alpha val="1960"/>
                </a:srgbClr>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0" name="Google Shape;370;g27fd14797c6_1_53"/>
          <p:cNvSpPr txBox="1">
            <a:spLocks noGrp="1"/>
          </p:cNvSpPr>
          <p:nvPr>
            <p:ph type="title"/>
          </p:nvPr>
        </p:nvSpPr>
        <p:spPr>
          <a:xfrm>
            <a:off x="1314824" y="735106"/>
            <a:ext cx="10053900" cy="2928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800"/>
              <a:buFont typeface="Play"/>
              <a:buNone/>
            </a:pPr>
            <a:r>
              <a:rPr lang="en-US" sz="4800">
                <a:solidFill>
                  <a:srgbClr val="FFFFFF"/>
                </a:solidFi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sp>
        <p:nvSpPr>
          <p:cNvPr id="105" name="Google Shape;105;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6" name="Google Shape;106;p3"/>
          <p:cNvSpPr/>
          <p:nvPr/>
        </p:nvSpPr>
        <p:spPr>
          <a:xfrm rot="10800000">
            <a:off x="-2" y="-22693"/>
            <a:ext cx="12191999" cy="4374129"/>
          </a:xfrm>
          <a:prstGeom prst="rect">
            <a:avLst/>
          </a:prstGeom>
          <a:gradFill>
            <a:gsLst>
              <a:gs pos="0">
                <a:srgbClr val="0F4861"/>
              </a:gs>
              <a:gs pos="100000">
                <a:srgbClr val="000000"/>
              </a:gs>
            </a:gsLst>
            <a:lin ang="15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7" name="Google Shape;107;p3"/>
          <p:cNvSpPr/>
          <p:nvPr/>
        </p:nvSpPr>
        <p:spPr>
          <a:xfrm rot="5400000">
            <a:off x="3908719" y="-3931841"/>
            <a:ext cx="4374557" cy="12192000"/>
          </a:xfrm>
          <a:prstGeom prst="rect">
            <a:avLst/>
          </a:prstGeom>
          <a:gradFill>
            <a:gsLst>
              <a:gs pos="0">
                <a:srgbClr val="156082">
                  <a:alpha val="0"/>
                </a:srgbClr>
              </a:gs>
              <a:gs pos="40000">
                <a:srgbClr val="156082">
                  <a:alpha val="0"/>
                </a:srgbClr>
              </a:gs>
              <a:gs pos="100000">
                <a:srgbClr val="0F4861">
                  <a:alpha val="51764"/>
                </a:srgbClr>
              </a:gs>
            </a:gsLst>
            <a:lin ang="2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8" name="Google Shape;108;p3"/>
          <p:cNvSpPr/>
          <p:nvPr/>
        </p:nvSpPr>
        <p:spPr>
          <a:xfrm rot="5400000">
            <a:off x="4136696" y="-3703868"/>
            <a:ext cx="4374128" cy="11736479"/>
          </a:xfrm>
          <a:prstGeom prst="rect">
            <a:avLst/>
          </a:prstGeom>
          <a:gradFill>
            <a:gsLst>
              <a:gs pos="0">
                <a:srgbClr val="156082">
                  <a:alpha val="0"/>
                </a:srgbClr>
              </a:gs>
              <a:gs pos="17000">
                <a:srgbClr val="156082">
                  <a:alpha val="0"/>
                </a:srgbClr>
              </a:gs>
              <a:gs pos="100000">
                <a:srgbClr val="000000">
                  <a:alpha val="36862"/>
                </a:srgbClr>
              </a:gs>
            </a:gsLst>
            <a:lin ang="7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9" name="Google Shape;109;p3"/>
          <p:cNvSpPr/>
          <p:nvPr/>
        </p:nvSpPr>
        <p:spPr>
          <a:xfrm>
            <a:off x="-5" y="-22690"/>
            <a:ext cx="8542485" cy="4374126"/>
          </a:xfrm>
          <a:prstGeom prst="rect">
            <a:avLst/>
          </a:prstGeom>
          <a:gradFill>
            <a:gsLst>
              <a:gs pos="0">
                <a:srgbClr val="0A3041">
                  <a:alpha val="0"/>
                </a:srgbClr>
              </a:gs>
              <a:gs pos="100000">
                <a:srgbClr val="000000">
                  <a:alpha val="24705"/>
                </a:srgbClr>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0" name="Google Shape;110;p3"/>
          <p:cNvSpPr/>
          <p:nvPr/>
        </p:nvSpPr>
        <p:spPr>
          <a:xfrm rot="-9091028">
            <a:off x="5945431" y="-1032053"/>
            <a:ext cx="4990147" cy="4439131"/>
          </a:xfrm>
          <a:custGeom>
            <a:avLst/>
            <a:gdLst/>
            <a:ahLst/>
            <a:cxnLst/>
            <a:rect l="l" t="t" r="r" b="b"/>
            <a:pathLst>
              <a:path w="4990147" h="4439131" extrusionOk="0">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rgbClr val="156082">
                  <a:alpha val="21960"/>
                </a:srgbClr>
              </a:gs>
              <a:gs pos="87000">
                <a:srgbClr val="43AFE2">
                  <a:alpha val="1960"/>
                </a:srgbClr>
              </a:gs>
              <a:gs pos="100000">
                <a:srgbClr val="43AFE2">
                  <a:alpha val="1960"/>
                </a:srgbClr>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1" name="Google Shape;111;p3"/>
          <p:cNvSpPr txBox="1">
            <a:spLocks noGrp="1"/>
          </p:cNvSpPr>
          <p:nvPr>
            <p:ph type="title"/>
          </p:nvPr>
        </p:nvSpPr>
        <p:spPr>
          <a:xfrm>
            <a:off x="1314824" y="735106"/>
            <a:ext cx="10053763" cy="292847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800"/>
              <a:buFont typeface="Play"/>
              <a:buNone/>
            </a:pPr>
            <a:r>
              <a:rPr lang="en-US" sz="4800">
                <a:solidFill>
                  <a:srgbClr val="FFFFFF"/>
                </a:solidFill>
                <a:latin typeface="Verdana"/>
                <a:ea typeface="Verdana"/>
                <a:cs typeface="Verdana"/>
                <a:sym typeface="Verdana"/>
              </a:rPr>
              <a:t>Societal and Business Impact </a:t>
            </a:r>
            <a:endParaRPr>
              <a:latin typeface="Verdana"/>
              <a:ea typeface="Verdana"/>
              <a:cs typeface="Verdana"/>
              <a:sym typeface="Verdana"/>
            </a:endParaRPr>
          </a:p>
        </p:txBody>
      </p:sp>
      <p:sp>
        <p:nvSpPr>
          <p:cNvPr id="112" name="Google Shape;112;p3"/>
          <p:cNvSpPr txBox="1">
            <a:spLocks noGrp="1"/>
          </p:cNvSpPr>
          <p:nvPr>
            <p:ph type="body" idx="1"/>
          </p:nvPr>
        </p:nvSpPr>
        <p:spPr>
          <a:xfrm>
            <a:off x="1140476" y="4686893"/>
            <a:ext cx="10229294" cy="1642189"/>
          </a:xfrm>
          <a:prstGeom prst="rect">
            <a:avLst/>
          </a:prstGeom>
          <a:noFill/>
          <a:ln>
            <a:noFill/>
          </a:ln>
        </p:spPr>
        <p:txBody>
          <a:bodyPr spcFirstLastPara="1" wrap="square" lIns="91425" tIns="45700" rIns="91425" bIns="45700" anchor="ctr" anchorCtr="0">
            <a:normAutofit/>
          </a:bodyPr>
          <a:lstStyle/>
          <a:p>
            <a:pPr marL="342900" lvl="0" indent="-342900" algn="l" rtl="0">
              <a:lnSpc>
                <a:spcPct val="90000"/>
              </a:lnSpc>
              <a:spcBef>
                <a:spcPts val="0"/>
              </a:spcBef>
              <a:spcAft>
                <a:spcPts val="0"/>
              </a:spcAft>
              <a:buClr>
                <a:schemeClr val="dk1"/>
              </a:buClr>
              <a:buSzPts val="2400"/>
              <a:buFont typeface="Verdana"/>
              <a:buChar char="•"/>
            </a:pPr>
            <a:r>
              <a:rPr lang="en-US">
                <a:solidFill>
                  <a:schemeClr val="dk1"/>
                </a:solidFill>
                <a:latin typeface="Verdana"/>
                <a:ea typeface="Verdana"/>
                <a:cs typeface="Verdana"/>
                <a:sym typeface="Verdana"/>
              </a:rPr>
              <a:t>For Business: Identify opportunities, mitigate potential loss in revenue</a:t>
            </a:r>
            <a:endParaRPr>
              <a:solidFill>
                <a:schemeClr val="dk1"/>
              </a:solidFill>
              <a:latin typeface="Verdana"/>
              <a:ea typeface="Verdana"/>
              <a:cs typeface="Verdana"/>
              <a:sym typeface="Verdana"/>
            </a:endParaRPr>
          </a:p>
          <a:p>
            <a:pPr marL="342900" lvl="0" indent="-342900" algn="l" rtl="0">
              <a:lnSpc>
                <a:spcPct val="90000"/>
              </a:lnSpc>
              <a:spcBef>
                <a:spcPts val="1000"/>
              </a:spcBef>
              <a:spcAft>
                <a:spcPts val="0"/>
              </a:spcAft>
              <a:buClr>
                <a:schemeClr val="dk1"/>
              </a:buClr>
              <a:buSzPts val="2400"/>
              <a:buFont typeface="Verdana"/>
              <a:buChar char="•"/>
            </a:pPr>
            <a:r>
              <a:rPr lang="en-US">
                <a:solidFill>
                  <a:schemeClr val="dk1"/>
                </a:solidFill>
                <a:latin typeface="Verdana"/>
                <a:ea typeface="Verdana"/>
                <a:cs typeface="Verdana"/>
                <a:sym typeface="Verdana"/>
              </a:rPr>
              <a:t>For Consumers: Understand factors that affect hotel prices, more strategic trip planning</a:t>
            </a:r>
            <a:endParaRPr>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
        <p:cNvGrpSpPr/>
        <p:nvPr/>
      </p:nvGrpSpPr>
      <p:grpSpPr>
        <a:xfrm>
          <a:off x="0" y="0"/>
          <a:ext cx="0" cy="0"/>
          <a:chOff x="0" y="0"/>
          <a:chExt cx="0" cy="0"/>
        </a:xfrm>
      </p:grpSpPr>
      <p:sp>
        <p:nvSpPr>
          <p:cNvPr id="117" name="Google Shape;117;g2f16254729a_0_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8" name="Google Shape;118;g2f16254729a_0_0"/>
          <p:cNvSpPr/>
          <p:nvPr/>
        </p:nvSpPr>
        <p:spPr>
          <a:xfrm rot="10800000">
            <a:off x="-3" y="-22564"/>
            <a:ext cx="12192000" cy="4374000"/>
          </a:xfrm>
          <a:prstGeom prst="rect">
            <a:avLst/>
          </a:prstGeom>
          <a:gradFill>
            <a:gsLst>
              <a:gs pos="0">
                <a:srgbClr val="0F4861"/>
              </a:gs>
              <a:gs pos="100000">
                <a:srgbClr val="000000"/>
              </a:gs>
            </a:gsLst>
            <a:lin ang="1499992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9" name="Google Shape;119;g2f16254729a_0_0"/>
          <p:cNvSpPr/>
          <p:nvPr/>
        </p:nvSpPr>
        <p:spPr>
          <a:xfrm rot="5400000">
            <a:off x="3908698" y="-3931819"/>
            <a:ext cx="4374600" cy="12192000"/>
          </a:xfrm>
          <a:prstGeom prst="rect">
            <a:avLst/>
          </a:prstGeom>
          <a:gradFill>
            <a:gsLst>
              <a:gs pos="0">
                <a:srgbClr val="156082">
                  <a:alpha val="0"/>
                </a:srgbClr>
              </a:gs>
              <a:gs pos="40000">
                <a:srgbClr val="156082">
                  <a:alpha val="0"/>
                </a:srgbClr>
              </a:gs>
              <a:gs pos="100000">
                <a:srgbClr val="0F4861">
                  <a:alpha val="51764"/>
                </a:srgbClr>
              </a:gs>
            </a:gsLst>
            <a:lin ang="239989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0" name="Google Shape;120;g2f16254729a_0_0"/>
          <p:cNvSpPr/>
          <p:nvPr/>
        </p:nvSpPr>
        <p:spPr>
          <a:xfrm rot="5400000">
            <a:off x="4136699" y="-3703993"/>
            <a:ext cx="4374000" cy="11736600"/>
          </a:xfrm>
          <a:prstGeom prst="rect">
            <a:avLst/>
          </a:prstGeom>
          <a:gradFill>
            <a:gsLst>
              <a:gs pos="0">
                <a:srgbClr val="156082">
                  <a:alpha val="0"/>
                </a:srgbClr>
              </a:gs>
              <a:gs pos="17000">
                <a:srgbClr val="156082">
                  <a:alpha val="0"/>
                </a:srgbClr>
              </a:gs>
              <a:gs pos="100000">
                <a:srgbClr val="000000">
                  <a:alpha val="36862"/>
                </a:srgbClr>
              </a:gs>
            </a:gsLst>
            <a:lin ang="779990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1" name="Google Shape;121;g2f16254729a_0_0"/>
          <p:cNvSpPr/>
          <p:nvPr/>
        </p:nvSpPr>
        <p:spPr>
          <a:xfrm>
            <a:off x="-5" y="-22690"/>
            <a:ext cx="8542500" cy="4374000"/>
          </a:xfrm>
          <a:prstGeom prst="rect">
            <a:avLst/>
          </a:prstGeom>
          <a:gradFill>
            <a:gsLst>
              <a:gs pos="0">
                <a:srgbClr val="0A3041">
                  <a:alpha val="0"/>
                </a:srgbClr>
              </a:gs>
              <a:gs pos="100000">
                <a:srgbClr val="000000">
                  <a:alpha val="24705"/>
                </a:srgbClr>
              </a:gs>
            </a:gsLst>
            <a:lin ang="1859992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2" name="Google Shape;122;g2f16254729a_0_0"/>
          <p:cNvSpPr/>
          <p:nvPr/>
        </p:nvSpPr>
        <p:spPr>
          <a:xfrm rot="-9090908">
            <a:off x="5941176" y="-1038538"/>
            <a:ext cx="4996147" cy="4444469"/>
          </a:xfrm>
          <a:custGeom>
            <a:avLst/>
            <a:gdLst/>
            <a:ahLst/>
            <a:cxnLst/>
            <a:rect l="l" t="t" r="r" b="b"/>
            <a:pathLst>
              <a:path w="4990147" h="4439131" extrusionOk="0">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rgbClr val="156082">
                  <a:alpha val="21960"/>
                </a:srgbClr>
              </a:gs>
              <a:gs pos="87000">
                <a:srgbClr val="43AFE2">
                  <a:alpha val="1960"/>
                </a:srgbClr>
              </a:gs>
              <a:gs pos="100000">
                <a:srgbClr val="43AFE2">
                  <a:alpha val="1960"/>
                </a:srgbClr>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3" name="Google Shape;123;g2f16254729a_0_0"/>
          <p:cNvSpPr txBox="1">
            <a:spLocks noGrp="1"/>
          </p:cNvSpPr>
          <p:nvPr>
            <p:ph type="title"/>
          </p:nvPr>
        </p:nvSpPr>
        <p:spPr>
          <a:xfrm>
            <a:off x="1314824" y="735106"/>
            <a:ext cx="10053900" cy="2928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800"/>
              <a:buFont typeface="Play"/>
              <a:buNone/>
            </a:pPr>
            <a:r>
              <a:rPr lang="en-US" sz="4800">
                <a:solidFill>
                  <a:srgbClr val="FFFFFF"/>
                </a:solidFill>
                <a:latin typeface="Verdana"/>
                <a:ea typeface="Verdana"/>
                <a:cs typeface="Verdana"/>
                <a:sym typeface="Verdana"/>
              </a:rPr>
              <a:t>Dataset</a:t>
            </a:r>
            <a:endParaRPr>
              <a:latin typeface="Verdana"/>
              <a:ea typeface="Verdana"/>
              <a:cs typeface="Verdana"/>
              <a:sym typeface="Verdana"/>
            </a:endParaRPr>
          </a:p>
        </p:txBody>
      </p:sp>
      <p:sp>
        <p:nvSpPr>
          <p:cNvPr id="124" name="Google Shape;124;g2f16254729a_0_0"/>
          <p:cNvSpPr txBox="1">
            <a:spLocks noGrp="1"/>
          </p:cNvSpPr>
          <p:nvPr>
            <p:ph type="body" idx="1"/>
          </p:nvPr>
        </p:nvSpPr>
        <p:spPr>
          <a:xfrm>
            <a:off x="1140476" y="4686893"/>
            <a:ext cx="10229400" cy="1642200"/>
          </a:xfrm>
          <a:prstGeom prst="rect">
            <a:avLst/>
          </a:prstGeom>
          <a:noFill/>
          <a:ln>
            <a:noFill/>
          </a:ln>
        </p:spPr>
        <p:txBody>
          <a:bodyPr spcFirstLastPara="1" wrap="square" lIns="91425" tIns="45700" rIns="91425" bIns="45700" anchor="ctr" anchorCtr="0">
            <a:normAutofit/>
          </a:bodyPr>
          <a:lstStyle/>
          <a:p>
            <a:pPr marL="342900" lvl="0" indent="-342900" algn="l" rtl="0">
              <a:lnSpc>
                <a:spcPct val="90000"/>
              </a:lnSpc>
              <a:spcBef>
                <a:spcPts val="0"/>
              </a:spcBef>
              <a:spcAft>
                <a:spcPts val="0"/>
              </a:spcAft>
              <a:buClr>
                <a:schemeClr val="dk1"/>
              </a:buClr>
              <a:buSzPts val="2400"/>
              <a:buFont typeface="Verdana"/>
              <a:buChar char="•"/>
            </a:pPr>
            <a:r>
              <a:rPr lang="en-US">
                <a:solidFill>
                  <a:schemeClr val="dk1"/>
                </a:solidFill>
                <a:latin typeface="Verdana"/>
                <a:ea typeface="Verdana"/>
                <a:cs typeface="Verdana"/>
                <a:sym typeface="Verdana"/>
              </a:rPr>
              <a:t>A resort hotel located in Algarve and a city hotel in Lisbon</a:t>
            </a:r>
            <a:endParaRPr>
              <a:solidFill>
                <a:schemeClr val="dk1"/>
              </a:solidFill>
              <a:latin typeface="Verdana"/>
              <a:ea typeface="Verdana"/>
              <a:cs typeface="Verdana"/>
              <a:sym typeface="Verdana"/>
            </a:endParaRPr>
          </a:p>
          <a:p>
            <a:pPr marL="342900" lvl="0" indent="-342900" algn="l" rtl="0">
              <a:lnSpc>
                <a:spcPct val="90000"/>
              </a:lnSpc>
              <a:spcBef>
                <a:spcPts val="0"/>
              </a:spcBef>
              <a:spcAft>
                <a:spcPts val="0"/>
              </a:spcAft>
              <a:buClr>
                <a:schemeClr val="dk1"/>
              </a:buClr>
              <a:buSzPts val="2400"/>
              <a:buFont typeface="Verdana"/>
              <a:buChar char="•"/>
            </a:pPr>
            <a:r>
              <a:rPr lang="en-US">
                <a:solidFill>
                  <a:schemeClr val="dk1"/>
                </a:solidFill>
                <a:latin typeface="Verdana"/>
                <a:ea typeface="Verdana"/>
                <a:cs typeface="Verdana"/>
                <a:sym typeface="Verdana"/>
              </a:rPr>
              <a:t>Data collected over 3-year period</a:t>
            </a:r>
            <a:endParaRPr>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0" name="Google Shape;130;p4"/>
          <p:cNvSpPr/>
          <p:nvPr/>
        </p:nvSpPr>
        <p:spPr>
          <a:xfrm rot="10800000">
            <a:off x="-2" y="-22693"/>
            <a:ext cx="12191999" cy="4374129"/>
          </a:xfrm>
          <a:prstGeom prst="rect">
            <a:avLst/>
          </a:prstGeom>
          <a:gradFill>
            <a:gsLst>
              <a:gs pos="0">
                <a:srgbClr val="0F4861"/>
              </a:gs>
              <a:gs pos="100000">
                <a:srgbClr val="000000"/>
              </a:gs>
            </a:gsLst>
            <a:lin ang="15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1" name="Google Shape;131;p4"/>
          <p:cNvSpPr/>
          <p:nvPr/>
        </p:nvSpPr>
        <p:spPr>
          <a:xfrm rot="5400000">
            <a:off x="3908719" y="-3931841"/>
            <a:ext cx="4374557" cy="12192000"/>
          </a:xfrm>
          <a:prstGeom prst="rect">
            <a:avLst/>
          </a:prstGeom>
          <a:gradFill>
            <a:gsLst>
              <a:gs pos="0">
                <a:srgbClr val="156082">
                  <a:alpha val="0"/>
                </a:srgbClr>
              </a:gs>
              <a:gs pos="40000">
                <a:srgbClr val="156082">
                  <a:alpha val="0"/>
                </a:srgbClr>
              </a:gs>
              <a:gs pos="100000">
                <a:srgbClr val="0F4861">
                  <a:alpha val="51764"/>
                </a:srgbClr>
              </a:gs>
            </a:gsLst>
            <a:lin ang="2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2" name="Google Shape;132;p4"/>
          <p:cNvSpPr/>
          <p:nvPr/>
        </p:nvSpPr>
        <p:spPr>
          <a:xfrm rot="5400000">
            <a:off x="4136696" y="-3703868"/>
            <a:ext cx="4374128" cy="11736479"/>
          </a:xfrm>
          <a:prstGeom prst="rect">
            <a:avLst/>
          </a:prstGeom>
          <a:gradFill>
            <a:gsLst>
              <a:gs pos="0">
                <a:srgbClr val="156082">
                  <a:alpha val="0"/>
                </a:srgbClr>
              </a:gs>
              <a:gs pos="17000">
                <a:srgbClr val="156082">
                  <a:alpha val="0"/>
                </a:srgbClr>
              </a:gs>
              <a:gs pos="100000">
                <a:srgbClr val="000000">
                  <a:alpha val="36862"/>
                </a:srgbClr>
              </a:gs>
            </a:gsLst>
            <a:lin ang="7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3" name="Google Shape;133;p4"/>
          <p:cNvSpPr/>
          <p:nvPr/>
        </p:nvSpPr>
        <p:spPr>
          <a:xfrm>
            <a:off x="-5" y="-22690"/>
            <a:ext cx="8542485" cy="4374126"/>
          </a:xfrm>
          <a:prstGeom prst="rect">
            <a:avLst/>
          </a:prstGeom>
          <a:gradFill>
            <a:gsLst>
              <a:gs pos="0">
                <a:srgbClr val="0A3041">
                  <a:alpha val="0"/>
                </a:srgbClr>
              </a:gs>
              <a:gs pos="100000">
                <a:srgbClr val="000000">
                  <a:alpha val="24705"/>
                </a:srgbClr>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4" name="Google Shape;134;p4"/>
          <p:cNvSpPr/>
          <p:nvPr/>
        </p:nvSpPr>
        <p:spPr>
          <a:xfrm rot="-9091028">
            <a:off x="5945431" y="-1032053"/>
            <a:ext cx="4990147" cy="4439131"/>
          </a:xfrm>
          <a:custGeom>
            <a:avLst/>
            <a:gdLst/>
            <a:ahLst/>
            <a:cxnLst/>
            <a:rect l="l" t="t" r="r" b="b"/>
            <a:pathLst>
              <a:path w="4990147" h="4439131" extrusionOk="0">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rgbClr val="156082">
                  <a:alpha val="21960"/>
                </a:srgbClr>
              </a:gs>
              <a:gs pos="87000">
                <a:srgbClr val="43AFE2">
                  <a:alpha val="1960"/>
                </a:srgbClr>
              </a:gs>
              <a:gs pos="100000">
                <a:srgbClr val="43AFE2">
                  <a:alpha val="1960"/>
                </a:srgbClr>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5" name="Google Shape;135;p4"/>
          <p:cNvSpPr txBox="1">
            <a:spLocks noGrp="1"/>
          </p:cNvSpPr>
          <p:nvPr>
            <p:ph type="title"/>
          </p:nvPr>
        </p:nvSpPr>
        <p:spPr>
          <a:xfrm>
            <a:off x="1314824" y="735106"/>
            <a:ext cx="10053763" cy="292847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800"/>
              <a:buFont typeface="Play"/>
              <a:buNone/>
            </a:pPr>
            <a:r>
              <a:rPr lang="en-US" sz="4800">
                <a:solidFill>
                  <a:srgbClr val="FFFFFF"/>
                </a:solidFill>
                <a:latin typeface="Verdana"/>
                <a:ea typeface="Verdana"/>
                <a:cs typeface="Verdana"/>
                <a:sym typeface="Verdana"/>
              </a:rPr>
              <a:t>Exploratory Data Analysis</a:t>
            </a:r>
            <a:endParaRPr>
              <a:latin typeface="Verdana"/>
              <a:ea typeface="Verdana"/>
              <a:cs typeface="Verdana"/>
              <a:sym typeface="Verdana"/>
            </a:endParaRPr>
          </a:p>
        </p:txBody>
      </p:sp>
      <p:sp>
        <p:nvSpPr>
          <p:cNvPr id="136" name="Google Shape;136;p4"/>
          <p:cNvSpPr txBox="1">
            <a:spLocks noGrp="1"/>
          </p:cNvSpPr>
          <p:nvPr>
            <p:ph type="body" idx="1"/>
          </p:nvPr>
        </p:nvSpPr>
        <p:spPr>
          <a:xfrm>
            <a:off x="1311269" y="4621204"/>
            <a:ext cx="10058501" cy="1707878"/>
          </a:xfrm>
          <a:prstGeom prst="rect">
            <a:avLst/>
          </a:prstGeom>
          <a:noFill/>
          <a:ln>
            <a:noFill/>
          </a:ln>
        </p:spPr>
        <p:txBody>
          <a:bodyPr spcFirstLastPara="1" wrap="square" lIns="91425" tIns="45700" rIns="91425" bIns="45700" anchor="ctr" anchorCtr="0">
            <a:normAutofit lnSpcReduction="10000"/>
          </a:bodyPr>
          <a:lstStyle/>
          <a:p>
            <a:pPr marL="342900" lvl="0" indent="-342900" algn="l" rtl="0">
              <a:lnSpc>
                <a:spcPct val="90000"/>
              </a:lnSpc>
              <a:spcBef>
                <a:spcPts val="0"/>
              </a:spcBef>
              <a:spcAft>
                <a:spcPts val="0"/>
              </a:spcAft>
              <a:buClr>
                <a:schemeClr val="dk1"/>
              </a:buClr>
              <a:buSzPts val="2400"/>
              <a:buFont typeface="Verdana"/>
              <a:buChar char="•"/>
            </a:pPr>
            <a:r>
              <a:rPr lang="en-US">
                <a:solidFill>
                  <a:schemeClr val="dk1"/>
                </a:solidFill>
                <a:latin typeface="Verdana"/>
                <a:ea typeface="Verdana"/>
                <a:cs typeface="Verdana"/>
                <a:sym typeface="Verdana"/>
              </a:rPr>
              <a:t>Booking demand</a:t>
            </a:r>
            <a:endParaRPr>
              <a:latin typeface="Verdana"/>
              <a:ea typeface="Verdana"/>
              <a:cs typeface="Verdana"/>
              <a:sym typeface="Verdana"/>
            </a:endParaRPr>
          </a:p>
          <a:p>
            <a:pPr marL="342900" lvl="0" indent="-342900" algn="l" rtl="0">
              <a:lnSpc>
                <a:spcPct val="90000"/>
              </a:lnSpc>
              <a:spcBef>
                <a:spcPts val="1000"/>
              </a:spcBef>
              <a:spcAft>
                <a:spcPts val="0"/>
              </a:spcAft>
              <a:buClr>
                <a:schemeClr val="dk1"/>
              </a:buClr>
              <a:buSzPts val="2400"/>
              <a:buFont typeface="Verdana"/>
              <a:buChar char="•"/>
            </a:pPr>
            <a:r>
              <a:rPr lang="en-US">
                <a:solidFill>
                  <a:schemeClr val="dk1"/>
                </a:solidFill>
                <a:latin typeface="Verdana"/>
                <a:ea typeface="Verdana"/>
                <a:cs typeface="Verdana"/>
                <a:sym typeface="Verdana"/>
              </a:rPr>
              <a:t>Average Daily Rates</a:t>
            </a:r>
            <a:endParaRPr>
              <a:solidFill>
                <a:schemeClr val="dk1"/>
              </a:solidFill>
              <a:latin typeface="Verdana"/>
              <a:ea typeface="Verdana"/>
              <a:cs typeface="Verdana"/>
              <a:sym typeface="Verdana"/>
            </a:endParaRPr>
          </a:p>
          <a:p>
            <a:pPr marL="342900" lvl="0" indent="-342900" algn="l" rtl="0">
              <a:lnSpc>
                <a:spcPct val="90000"/>
              </a:lnSpc>
              <a:spcBef>
                <a:spcPts val="1000"/>
              </a:spcBef>
              <a:spcAft>
                <a:spcPts val="0"/>
              </a:spcAft>
              <a:buClr>
                <a:schemeClr val="dk1"/>
              </a:buClr>
              <a:buSzPts val="2400"/>
              <a:buFont typeface="Verdana"/>
              <a:buChar char="•"/>
            </a:pPr>
            <a:r>
              <a:rPr lang="en-US">
                <a:solidFill>
                  <a:schemeClr val="dk1"/>
                </a:solidFill>
                <a:latin typeface="Verdana"/>
                <a:ea typeface="Verdana"/>
                <a:cs typeface="Verdana"/>
                <a:sym typeface="Verdana"/>
              </a:rPr>
              <a:t>Length of Stay</a:t>
            </a:r>
            <a:endParaRPr>
              <a:solidFill>
                <a:schemeClr val="dk1"/>
              </a:solidFill>
              <a:latin typeface="Verdana"/>
              <a:ea typeface="Verdana"/>
              <a:cs typeface="Verdana"/>
              <a:sym typeface="Verdana"/>
            </a:endParaRPr>
          </a:p>
          <a:p>
            <a:pPr marL="342900" lvl="0" indent="-342900" algn="l" rtl="0">
              <a:lnSpc>
                <a:spcPct val="90000"/>
              </a:lnSpc>
              <a:spcBef>
                <a:spcPts val="1000"/>
              </a:spcBef>
              <a:spcAft>
                <a:spcPts val="0"/>
              </a:spcAft>
              <a:buClr>
                <a:schemeClr val="dk1"/>
              </a:buClr>
              <a:buSzPts val="2400"/>
              <a:buFont typeface="Verdana"/>
              <a:buChar char="•"/>
            </a:pPr>
            <a:r>
              <a:rPr lang="en-US">
                <a:solidFill>
                  <a:schemeClr val="dk1"/>
                </a:solidFill>
                <a:latin typeface="Verdana"/>
                <a:ea typeface="Verdana"/>
                <a:cs typeface="Verdana"/>
                <a:sym typeface="Verdana"/>
              </a:rPr>
              <a:t>Cancellations</a:t>
            </a:r>
            <a:endParaRPr>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g2f00d8a2ff7_0_8"/>
          <p:cNvSpPr/>
          <p:nvPr/>
        </p:nvSpPr>
        <p:spPr>
          <a:xfrm>
            <a:off x="0" y="0"/>
            <a:ext cx="7576500" cy="6858000"/>
          </a:xfrm>
          <a:prstGeom prst="rect">
            <a:avLst/>
          </a:prstGeom>
          <a:solidFill>
            <a:srgbClr val="F2F2F2">
              <a:alpha val="6470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142" name="Google Shape;142;g2f00d8a2ff7_0_8"/>
          <p:cNvCxnSpPr/>
          <p:nvPr/>
        </p:nvCxnSpPr>
        <p:spPr>
          <a:xfrm>
            <a:off x="8199390" y="871146"/>
            <a:ext cx="736800" cy="0"/>
          </a:xfrm>
          <a:prstGeom prst="straightConnector1">
            <a:avLst/>
          </a:prstGeom>
          <a:noFill/>
          <a:ln w="57150" cap="flat" cmpd="sng">
            <a:solidFill>
              <a:schemeClr val="accent4"/>
            </a:solidFill>
            <a:prstDash val="solid"/>
            <a:miter lim="800000"/>
            <a:headEnd type="none" w="sm" len="sm"/>
            <a:tailEnd type="none" w="sm" len="sm"/>
          </a:ln>
        </p:spPr>
      </p:cxnSp>
      <p:sp>
        <p:nvSpPr>
          <p:cNvPr id="143" name="Google Shape;143;g2f00d8a2ff7_0_8"/>
          <p:cNvSpPr txBox="1"/>
          <p:nvPr/>
        </p:nvSpPr>
        <p:spPr>
          <a:xfrm>
            <a:off x="8153400" y="2348925"/>
            <a:ext cx="3434100" cy="3793500"/>
          </a:xfrm>
          <a:prstGeom prst="rect">
            <a:avLst/>
          </a:prstGeom>
          <a:noFill/>
          <a:ln>
            <a:noFill/>
          </a:ln>
        </p:spPr>
        <p:txBody>
          <a:bodyPr spcFirstLastPara="1" wrap="square" lIns="91425" tIns="45700" rIns="91425" bIns="45700" anchor="t" anchorCtr="0">
            <a:normAutofit/>
          </a:bodyPr>
          <a:lstStyle/>
          <a:p>
            <a:pPr marL="342900" marR="0" lvl="0" indent="-228600" algn="l" rtl="0">
              <a:lnSpc>
                <a:spcPct val="150000"/>
              </a:lnSpc>
              <a:spcBef>
                <a:spcPts val="0"/>
              </a:spcBef>
              <a:spcAft>
                <a:spcPts val="0"/>
              </a:spcAft>
              <a:buClr>
                <a:schemeClr val="dk1"/>
              </a:buClr>
              <a:buSzPts val="2000"/>
              <a:buFont typeface="Verdana"/>
              <a:buChar char="•"/>
            </a:pPr>
            <a:r>
              <a:rPr lang="en-US" sz="2000">
                <a:solidFill>
                  <a:schemeClr val="dk1"/>
                </a:solidFill>
                <a:latin typeface="Verdana"/>
                <a:ea typeface="Verdana"/>
                <a:cs typeface="Verdana"/>
                <a:sym typeface="Verdana"/>
              </a:rPr>
              <a:t>Highest number of reservations:</a:t>
            </a:r>
            <a:r>
              <a:rPr lang="en-US" sz="2000" i="0" u="none" strike="noStrike" cap="none">
                <a:solidFill>
                  <a:schemeClr val="dk1"/>
                </a:solidFill>
                <a:latin typeface="Verdana"/>
                <a:ea typeface="Verdana"/>
                <a:cs typeface="Verdana"/>
                <a:sym typeface="Verdana"/>
              </a:rPr>
              <a:t> </a:t>
            </a:r>
            <a:r>
              <a:rPr lang="en-US" sz="2000">
                <a:solidFill>
                  <a:schemeClr val="dk1"/>
                </a:solidFill>
                <a:latin typeface="Verdana"/>
                <a:ea typeface="Verdana"/>
                <a:cs typeface="Verdana"/>
                <a:sym typeface="Verdana"/>
              </a:rPr>
              <a:t>City Hotel &gt; Resort Hotel</a:t>
            </a:r>
            <a:endParaRPr>
              <a:latin typeface="Verdana"/>
              <a:ea typeface="Verdana"/>
              <a:cs typeface="Verdana"/>
              <a:sym typeface="Verdana"/>
            </a:endParaRPr>
          </a:p>
          <a:p>
            <a:pPr marL="342900" marR="0" lvl="0" indent="-228600" algn="l" rtl="0">
              <a:lnSpc>
                <a:spcPct val="150000"/>
              </a:lnSpc>
              <a:spcBef>
                <a:spcPts val="600"/>
              </a:spcBef>
              <a:spcAft>
                <a:spcPts val="0"/>
              </a:spcAft>
              <a:buClr>
                <a:schemeClr val="dk1"/>
              </a:buClr>
              <a:buSzPts val="2000"/>
              <a:buFont typeface="Verdana"/>
              <a:buChar char="•"/>
            </a:pPr>
            <a:r>
              <a:rPr lang="en-US" sz="2000">
                <a:solidFill>
                  <a:schemeClr val="dk1"/>
                </a:solidFill>
                <a:latin typeface="Verdana"/>
                <a:ea typeface="Verdana"/>
                <a:cs typeface="Verdana"/>
                <a:sym typeface="Verdana"/>
              </a:rPr>
              <a:t>Q3 &gt; Q2 &gt; Q4 &gt; Q1</a:t>
            </a:r>
            <a:endParaRPr>
              <a:latin typeface="Verdana"/>
              <a:ea typeface="Verdana"/>
              <a:cs typeface="Verdana"/>
              <a:sym typeface="Verdana"/>
            </a:endParaRPr>
          </a:p>
          <a:p>
            <a:pPr marL="457200" marR="0" lvl="0" indent="0" algn="l" rtl="0">
              <a:lnSpc>
                <a:spcPct val="150000"/>
              </a:lnSpc>
              <a:spcBef>
                <a:spcPts val="600"/>
              </a:spcBef>
              <a:spcAft>
                <a:spcPts val="0"/>
              </a:spcAft>
              <a:buNone/>
            </a:pPr>
            <a:endParaRPr>
              <a:latin typeface="Verdana"/>
              <a:ea typeface="Verdana"/>
              <a:cs typeface="Verdana"/>
              <a:sym typeface="Verdana"/>
            </a:endParaRPr>
          </a:p>
        </p:txBody>
      </p:sp>
      <p:sp>
        <p:nvSpPr>
          <p:cNvPr id="144" name="Google Shape;144;g2f00d8a2ff7_0_8"/>
          <p:cNvSpPr txBox="1"/>
          <p:nvPr/>
        </p:nvSpPr>
        <p:spPr>
          <a:xfrm>
            <a:off x="8149166" y="920750"/>
            <a:ext cx="3579300" cy="9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Verdana"/>
                <a:ea typeface="Verdana"/>
                <a:cs typeface="Verdana"/>
                <a:sym typeface="Verdana"/>
              </a:rPr>
              <a:t>Distribution of Reservations</a:t>
            </a:r>
            <a:endParaRPr sz="1800">
              <a:solidFill>
                <a:schemeClr val="dk1"/>
              </a:solidFill>
              <a:latin typeface="Verdana"/>
              <a:ea typeface="Verdana"/>
              <a:cs typeface="Verdana"/>
              <a:sym typeface="Verdana"/>
            </a:endParaRPr>
          </a:p>
        </p:txBody>
      </p:sp>
      <p:pic>
        <p:nvPicPr>
          <p:cNvPr id="145" name="Google Shape;145;g2f00d8a2ff7_0_8"/>
          <p:cNvPicPr preferRelativeResize="0"/>
          <p:nvPr/>
        </p:nvPicPr>
        <p:blipFill>
          <a:blip r:embed="rId3">
            <a:alphaModFix/>
          </a:blip>
          <a:stretch>
            <a:fillRect/>
          </a:stretch>
        </p:blipFill>
        <p:spPr>
          <a:xfrm>
            <a:off x="287476" y="871150"/>
            <a:ext cx="6022675" cy="4683175"/>
          </a:xfrm>
          <a:prstGeom prst="rect">
            <a:avLst/>
          </a:prstGeom>
          <a:solidFill>
            <a:srgbClr val="F2F2F2">
              <a:alpha val="64709"/>
            </a:srgbClr>
          </a:solid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p:cNvGrpSpPr/>
        <p:nvPr/>
      </p:nvGrpSpPr>
      <p:grpSpPr>
        <a:xfrm>
          <a:off x="0" y="0"/>
          <a:ext cx="0" cy="0"/>
          <a:chOff x="0" y="0"/>
          <a:chExt cx="0" cy="0"/>
        </a:xfrm>
      </p:grpSpPr>
      <p:sp>
        <p:nvSpPr>
          <p:cNvPr id="150" name="Google Shape;150;g27fae809ad1_0_2"/>
          <p:cNvSpPr/>
          <p:nvPr/>
        </p:nvSpPr>
        <p:spPr>
          <a:xfrm>
            <a:off x="0" y="0"/>
            <a:ext cx="12192000" cy="6857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1" name="Google Shape;151;g27fae809ad1_0_2"/>
          <p:cNvSpPr/>
          <p:nvPr/>
        </p:nvSpPr>
        <p:spPr>
          <a:xfrm>
            <a:off x="0" y="0"/>
            <a:ext cx="12192000" cy="865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2" name="Google Shape;152;g27fae809ad1_0_2"/>
          <p:cNvSpPr/>
          <p:nvPr/>
        </p:nvSpPr>
        <p:spPr>
          <a:xfrm>
            <a:off x="517889" y="-1"/>
            <a:ext cx="11231700" cy="4131300"/>
          </a:xfrm>
          <a:prstGeom prst="rect">
            <a:avLst/>
          </a:prstGeom>
          <a:solidFill>
            <a:schemeClr val="lt1"/>
          </a:solidFill>
          <a:ln>
            <a:noFill/>
          </a:ln>
          <a:effectLst>
            <a:outerShdw blurRad="139700" dist="127000" dir="5400000" algn="t"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3" name="Google Shape;153;g27fae809ad1_0_2"/>
          <p:cNvSpPr/>
          <p:nvPr/>
        </p:nvSpPr>
        <p:spPr>
          <a:xfrm rot="5400000" flipH="1">
            <a:off x="3837486" y="5460251"/>
            <a:ext cx="1790400" cy="45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4" name="Google Shape;154;g27fae809ad1_0_2"/>
          <p:cNvSpPr txBox="1"/>
          <p:nvPr/>
        </p:nvSpPr>
        <p:spPr>
          <a:xfrm>
            <a:off x="5162719" y="4495568"/>
            <a:ext cx="6586800" cy="1905300"/>
          </a:xfrm>
          <a:prstGeom prst="rect">
            <a:avLst/>
          </a:prstGeom>
          <a:noFill/>
          <a:ln>
            <a:noFill/>
          </a:ln>
        </p:spPr>
        <p:txBody>
          <a:bodyPr spcFirstLastPara="1" wrap="square" lIns="91425" tIns="45700" rIns="91425" bIns="45700" anchor="ctr" anchorCtr="0">
            <a:normAutofit/>
          </a:bodyPr>
          <a:lstStyle/>
          <a:p>
            <a:pPr marL="342900" marR="0" lvl="0" indent="-228600" algn="l" rtl="0">
              <a:lnSpc>
                <a:spcPct val="150000"/>
              </a:lnSpc>
              <a:spcBef>
                <a:spcPts val="600"/>
              </a:spcBef>
              <a:spcAft>
                <a:spcPts val="0"/>
              </a:spcAft>
              <a:buClr>
                <a:schemeClr val="dk1"/>
              </a:buClr>
              <a:buSzPts val="1800"/>
              <a:buFont typeface="Verdana"/>
              <a:buChar char="•"/>
            </a:pPr>
            <a:r>
              <a:rPr lang="en-US" sz="1800">
                <a:solidFill>
                  <a:schemeClr val="dk1"/>
                </a:solidFill>
                <a:latin typeface="Verdana"/>
                <a:ea typeface="Verdana"/>
                <a:cs typeface="Verdana"/>
                <a:sym typeface="Verdana"/>
              </a:rPr>
              <a:t>Peaks near Q2 and Q3</a:t>
            </a:r>
            <a:endParaRPr sz="1800">
              <a:solidFill>
                <a:schemeClr val="dk1"/>
              </a:solidFill>
              <a:latin typeface="Verdana"/>
              <a:ea typeface="Verdana"/>
              <a:cs typeface="Verdana"/>
              <a:sym typeface="Verdana"/>
            </a:endParaRPr>
          </a:p>
          <a:p>
            <a:pPr marL="342900" marR="0" lvl="0" indent="-228600" algn="l" rtl="0">
              <a:lnSpc>
                <a:spcPct val="150000"/>
              </a:lnSpc>
              <a:spcBef>
                <a:spcPts val="600"/>
              </a:spcBef>
              <a:spcAft>
                <a:spcPts val="0"/>
              </a:spcAft>
              <a:buClr>
                <a:schemeClr val="dk1"/>
              </a:buClr>
              <a:buSzPts val="1800"/>
              <a:buFont typeface="Verdana"/>
              <a:buChar char="•"/>
            </a:pPr>
            <a:r>
              <a:rPr lang="en-US" sz="1800">
                <a:solidFill>
                  <a:schemeClr val="dk1"/>
                </a:solidFill>
                <a:latin typeface="Verdana"/>
                <a:ea typeface="Verdana"/>
                <a:cs typeface="Verdana"/>
                <a:sym typeface="Verdana"/>
              </a:rPr>
              <a:t>August: most number of reservations</a:t>
            </a:r>
            <a:endParaRPr sz="1800">
              <a:solidFill>
                <a:schemeClr val="dk1"/>
              </a:solidFill>
              <a:latin typeface="Verdana"/>
              <a:ea typeface="Verdana"/>
              <a:cs typeface="Verdana"/>
              <a:sym typeface="Verdana"/>
            </a:endParaRPr>
          </a:p>
          <a:p>
            <a:pPr marL="342900" marR="0" lvl="0" indent="-228600" algn="l" rtl="0">
              <a:lnSpc>
                <a:spcPct val="150000"/>
              </a:lnSpc>
              <a:spcBef>
                <a:spcPts val="600"/>
              </a:spcBef>
              <a:spcAft>
                <a:spcPts val="0"/>
              </a:spcAft>
              <a:buClr>
                <a:schemeClr val="dk1"/>
              </a:buClr>
              <a:buSzPts val="1800"/>
              <a:buFont typeface="Verdana"/>
              <a:buChar char="•"/>
            </a:pPr>
            <a:r>
              <a:rPr lang="en-US" sz="1800">
                <a:solidFill>
                  <a:schemeClr val="dk1"/>
                </a:solidFill>
                <a:latin typeface="Verdana"/>
                <a:ea typeface="Verdana"/>
                <a:cs typeface="Verdana"/>
                <a:sym typeface="Verdana"/>
              </a:rPr>
              <a:t>December/January: least number of reservations</a:t>
            </a:r>
            <a:endParaRPr sz="1800">
              <a:solidFill>
                <a:schemeClr val="dk1"/>
              </a:solidFill>
              <a:latin typeface="Verdana"/>
              <a:ea typeface="Verdana"/>
              <a:cs typeface="Verdana"/>
              <a:sym typeface="Verdana"/>
            </a:endParaRPr>
          </a:p>
        </p:txBody>
      </p:sp>
      <p:sp>
        <p:nvSpPr>
          <p:cNvPr id="155" name="Google Shape;155;g27fae809ad1_0_2"/>
          <p:cNvSpPr txBox="1"/>
          <p:nvPr/>
        </p:nvSpPr>
        <p:spPr>
          <a:xfrm>
            <a:off x="613833" y="4677833"/>
            <a:ext cx="3854400" cy="9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Verdana"/>
                <a:ea typeface="Verdana"/>
                <a:cs typeface="Verdana"/>
                <a:sym typeface="Verdana"/>
              </a:rPr>
              <a:t>Distribution of Reservations</a:t>
            </a:r>
            <a:endParaRPr sz="1800">
              <a:solidFill>
                <a:schemeClr val="dk1"/>
              </a:solidFill>
              <a:latin typeface="Verdana"/>
              <a:ea typeface="Verdana"/>
              <a:cs typeface="Verdana"/>
              <a:sym typeface="Verdana"/>
            </a:endParaRPr>
          </a:p>
        </p:txBody>
      </p:sp>
      <p:pic>
        <p:nvPicPr>
          <p:cNvPr id="156" name="Google Shape;156;g27fae809ad1_0_2"/>
          <p:cNvPicPr preferRelativeResize="0"/>
          <p:nvPr/>
        </p:nvPicPr>
        <p:blipFill>
          <a:blip r:embed="rId3">
            <a:alphaModFix/>
          </a:blip>
          <a:stretch>
            <a:fillRect/>
          </a:stretch>
        </p:blipFill>
        <p:spPr>
          <a:xfrm>
            <a:off x="517900" y="176335"/>
            <a:ext cx="5524500" cy="3778625"/>
          </a:xfrm>
          <a:prstGeom prst="rect">
            <a:avLst/>
          </a:prstGeom>
          <a:noFill/>
          <a:ln>
            <a:noFill/>
          </a:ln>
        </p:spPr>
      </p:pic>
      <p:pic>
        <p:nvPicPr>
          <p:cNvPr id="157" name="Google Shape;157;g27fae809ad1_0_2"/>
          <p:cNvPicPr preferRelativeResize="0"/>
          <p:nvPr/>
        </p:nvPicPr>
        <p:blipFill>
          <a:blip r:embed="rId4">
            <a:alphaModFix/>
          </a:blip>
          <a:stretch>
            <a:fillRect/>
          </a:stretch>
        </p:blipFill>
        <p:spPr>
          <a:xfrm>
            <a:off x="6225025" y="176322"/>
            <a:ext cx="5524500" cy="3827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g2f16254729a_1_0"/>
          <p:cNvSpPr/>
          <p:nvPr/>
        </p:nvSpPr>
        <p:spPr>
          <a:xfrm>
            <a:off x="0" y="0"/>
            <a:ext cx="12192000" cy="6857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g2f16254729a_1_0"/>
          <p:cNvSpPr/>
          <p:nvPr/>
        </p:nvSpPr>
        <p:spPr>
          <a:xfrm>
            <a:off x="0" y="0"/>
            <a:ext cx="12192000" cy="865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g2f16254729a_1_0"/>
          <p:cNvSpPr/>
          <p:nvPr/>
        </p:nvSpPr>
        <p:spPr>
          <a:xfrm>
            <a:off x="517889" y="-1"/>
            <a:ext cx="11231700" cy="4131300"/>
          </a:xfrm>
          <a:prstGeom prst="rect">
            <a:avLst/>
          </a:prstGeom>
          <a:solidFill>
            <a:schemeClr val="lt1"/>
          </a:solidFill>
          <a:ln>
            <a:noFill/>
          </a:ln>
          <a:effectLst>
            <a:outerShdw blurRad="139700" dist="127000" dir="5400000" algn="t"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5" name="Google Shape;165;g2f16254729a_1_0"/>
          <p:cNvSpPr/>
          <p:nvPr/>
        </p:nvSpPr>
        <p:spPr>
          <a:xfrm rot="5400000" flipH="1">
            <a:off x="3837486" y="5460251"/>
            <a:ext cx="1790400" cy="45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6" name="Google Shape;166;g2f16254729a_1_0"/>
          <p:cNvSpPr txBox="1"/>
          <p:nvPr/>
        </p:nvSpPr>
        <p:spPr>
          <a:xfrm>
            <a:off x="5162725" y="4495575"/>
            <a:ext cx="6675000" cy="1905300"/>
          </a:xfrm>
          <a:prstGeom prst="rect">
            <a:avLst/>
          </a:prstGeom>
          <a:noFill/>
          <a:ln>
            <a:noFill/>
          </a:ln>
        </p:spPr>
        <p:txBody>
          <a:bodyPr spcFirstLastPara="1" wrap="square" lIns="91425" tIns="45700" rIns="91425" bIns="45700" anchor="ctr" anchorCtr="0">
            <a:normAutofit/>
          </a:bodyPr>
          <a:lstStyle/>
          <a:p>
            <a:pPr marL="342900" marR="0" lvl="0" indent="-228600" algn="l" rtl="0">
              <a:lnSpc>
                <a:spcPct val="150000"/>
              </a:lnSpc>
              <a:spcBef>
                <a:spcPts val="0"/>
              </a:spcBef>
              <a:spcAft>
                <a:spcPts val="0"/>
              </a:spcAft>
              <a:buClr>
                <a:schemeClr val="dk1"/>
              </a:buClr>
              <a:buSzPts val="1800"/>
              <a:buFont typeface="Verdana"/>
              <a:buChar char="•"/>
            </a:pPr>
            <a:r>
              <a:rPr lang="en-US">
                <a:latin typeface="Verdana"/>
                <a:ea typeface="Verdana"/>
                <a:cs typeface="Verdana"/>
                <a:sym typeface="Verdana"/>
              </a:rPr>
              <a:t>Higher ADR during the Summer months for both types of hotels</a:t>
            </a:r>
            <a:endParaRPr>
              <a:latin typeface="Verdana"/>
              <a:ea typeface="Verdana"/>
              <a:cs typeface="Verdana"/>
              <a:sym typeface="Verdana"/>
            </a:endParaRPr>
          </a:p>
          <a:p>
            <a:pPr marL="342900" marR="0" lvl="0" indent="-228600" algn="l" rtl="0">
              <a:lnSpc>
                <a:spcPct val="150000"/>
              </a:lnSpc>
              <a:spcBef>
                <a:spcPts val="600"/>
              </a:spcBef>
              <a:spcAft>
                <a:spcPts val="0"/>
              </a:spcAft>
              <a:buClr>
                <a:schemeClr val="dk1"/>
              </a:buClr>
              <a:buSzPts val="1800"/>
              <a:buFont typeface="Verdana"/>
              <a:buChar char="•"/>
            </a:pPr>
            <a:r>
              <a:rPr lang="en-US">
                <a:latin typeface="Verdana"/>
                <a:ea typeface="Verdana"/>
                <a:cs typeface="Verdana"/>
                <a:sym typeface="Verdana"/>
              </a:rPr>
              <a:t>City Hotel prices tend to fluctuate less by season</a:t>
            </a:r>
            <a:endParaRPr>
              <a:latin typeface="Verdana"/>
              <a:ea typeface="Verdana"/>
              <a:cs typeface="Verdana"/>
              <a:sym typeface="Verdana"/>
            </a:endParaRPr>
          </a:p>
          <a:p>
            <a:pPr marL="342900" marR="0" lvl="0" indent="-228600" algn="l" rtl="0">
              <a:lnSpc>
                <a:spcPct val="150000"/>
              </a:lnSpc>
              <a:spcBef>
                <a:spcPts val="600"/>
              </a:spcBef>
              <a:spcAft>
                <a:spcPts val="0"/>
              </a:spcAft>
              <a:buClr>
                <a:schemeClr val="dk1"/>
              </a:buClr>
              <a:buSzPts val="1800"/>
              <a:buFont typeface="Verdana"/>
              <a:buChar char="•"/>
            </a:pPr>
            <a:r>
              <a:rPr lang="en-US">
                <a:latin typeface="Verdana"/>
                <a:ea typeface="Verdana"/>
                <a:cs typeface="Verdana"/>
                <a:sym typeface="Verdana"/>
              </a:rPr>
              <a:t>Low Correlation between ADR and Month of Arrival</a:t>
            </a:r>
            <a:endParaRPr>
              <a:latin typeface="Verdana"/>
              <a:ea typeface="Verdana"/>
              <a:cs typeface="Verdana"/>
              <a:sym typeface="Verdana"/>
            </a:endParaRPr>
          </a:p>
        </p:txBody>
      </p:sp>
      <p:sp>
        <p:nvSpPr>
          <p:cNvPr id="167" name="Google Shape;167;g2f16254729a_1_0"/>
          <p:cNvSpPr txBox="1"/>
          <p:nvPr/>
        </p:nvSpPr>
        <p:spPr>
          <a:xfrm>
            <a:off x="613833" y="4677833"/>
            <a:ext cx="3854400" cy="1385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Verdana"/>
                <a:ea typeface="Verdana"/>
                <a:cs typeface="Verdana"/>
                <a:sym typeface="Verdana"/>
              </a:rPr>
              <a:t>Average Daily Rate (ADR) </a:t>
            </a:r>
            <a:endParaRPr sz="1800">
              <a:solidFill>
                <a:schemeClr val="dk1"/>
              </a:solidFill>
              <a:latin typeface="Verdana"/>
              <a:ea typeface="Verdana"/>
              <a:cs typeface="Verdana"/>
              <a:sym typeface="Verdana"/>
            </a:endParaRPr>
          </a:p>
          <a:p>
            <a:pPr marL="0" marR="0" lvl="0" indent="0" algn="l" rtl="0">
              <a:spcBef>
                <a:spcPts val="0"/>
              </a:spcBef>
              <a:spcAft>
                <a:spcPts val="0"/>
              </a:spcAft>
              <a:buNone/>
            </a:pPr>
            <a:r>
              <a:rPr lang="en-US" sz="2800">
                <a:solidFill>
                  <a:schemeClr val="dk1"/>
                </a:solidFill>
                <a:latin typeface="Verdana"/>
                <a:ea typeface="Verdana"/>
                <a:cs typeface="Verdana"/>
                <a:sym typeface="Verdana"/>
              </a:rPr>
              <a:t>&amp; Month of Arrival</a:t>
            </a:r>
            <a:endParaRPr sz="1800">
              <a:solidFill>
                <a:schemeClr val="dk1"/>
              </a:solidFill>
              <a:latin typeface="Verdana"/>
              <a:ea typeface="Verdana"/>
              <a:cs typeface="Verdana"/>
              <a:sym typeface="Verdana"/>
            </a:endParaRPr>
          </a:p>
        </p:txBody>
      </p:sp>
      <p:pic>
        <p:nvPicPr>
          <p:cNvPr id="168" name="Google Shape;168;g2f16254729a_1_0"/>
          <p:cNvPicPr preferRelativeResize="0"/>
          <p:nvPr/>
        </p:nvPicPr>
        <p:blipFill>
          <a:blip r:embed="rId3">
            <a:alphaModFix/>
          </a:blip>
          <a:stretch>
            <a:fillRect/>
          </a:stretch>
        </p:blipFill>
        <p:spPr>
          <a:xfrm>
            <a:off x="6458775" y="475500"/>
            <a:ext cx="5121151" cy="3304226"/>
          </a:xfrm>
          <a:prstGeom prst="rect">
            <a:avLst/>
          </a:prstGeom>
          <a:noFill/>
          <a:ln>
            <a:noFill/>
          </a:ln>
        </p:spPr>
      </p:pic>
      <p:pic>
        <p:nvPicPr>
          <p:cNvPr id="169" name="Google Shape;169;g2f16254729a_1_0"/>
          <p:cNvPicPr preferRelativeResize="0"/>
          <p:nvPr/>
        </p:nvPicPr>
        <p:blipFill>
          <a:blip r:embed="rId4">
            <a:alphaModFix/>
          </a:blip>
          <a:stretch>
            <a:fillRect/>
          </a:stretch>
        </p:blipFill>
        <p:spPr>
          <a:xfrm>
            <a:off x="613825" y="460325"/>
            <a:ext cx="5064374" cy="3319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
        <p:cNvGrpSpPr/>
        <p:nvPr/>
      </p:nvGrpSpPr>
      <p:grpSpPr>
        <a:xfrm>
          <a:off x="0" y="0"/>
          <a:ext cx="0" cy="0"/>
          <a:chOff x="0" y="0"/>
          <a:chExt cx="0" cy="0"/>
        </a:xfrm>
      </p:grpSpPr>
      <p:sp>
        <p:nvSpPr>
          <p:cNvPr id="174" name="Google Shape;174;g27fd14797c6_1_36"/>
          <p:cNvSpPr/>
          <p:nvPr/>
        </p:nvSpPr>
        <p:spPr>
          <a:xfrm>
            <a:off x="0" y="0"/>
            <a:ext cx="12192000" cy="6857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5" name="Google Shape;175;g27fd14797c6_1_36"/>
          <p:cNvSpPr/>
          <p:nvPr/>
        </p:nvSpPr>
        <p:spPr>
          <a:xfrm>
            <a:off x="0" y="0"/>
            <a:ext cx="12192000" cy="865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6" name="Google Shape;176;g27fd14797c6_1_36"/>
          <p:cNvSpPr/>
          <p:nvPr/>
        </p:nvSpPr>
        <p:spPr>
          <a:xfrm>
            <a:off x="517889" y="-1"/>
            <a:ext cx="11231700" cy="4131300"/>
          </a:xfrm>
          <a:prstGeom prst="rect">
            <a:avLst/>
          </a:prstGeom>
          <a:solidFill>
            <a:schemeClr val="lt1"/>
          </a:solidFill>
          <a:ln>
            <a:noFill/>
          </a:ln>
          <a:effectLst>
            <a:outerShdw blurRad="139700" dist="127000" dir="5400000" algn="t"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g27fd14797c6_1_36"/>
          <p:cNvSpPr/>
          <p:nvPr/>
        </p:nvSpPr>
        <p:spPr>
          <a:xfrm rot="5400000" flipH="1">
            <a:off x="3837486" y="5460251"/>
            <a:ext cx="1790400" cy="45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8" name="Google Shape;178;g27fd14797c6_1_36"/>
          <p:cNvSpPr txBox="1"/>
          <p:nvPr/>
        </p:nvSpPr>
        <p:spPr>
          <a:xfrm>
            <a:off x="5162725" y="4495575"/>
            <a:ext cx="6675000" cy="1905300"/>
          </a:xfrm>
          <a:prstGeom prst="rect">
            <a:avLst/>
          </a:prstGeom>
          <a:noFill/>
          <a:ln>
            <a:noFill/>
          </a:ln>
        </p:spPr>
        <p:txBody>
          <a:bodyPr spcFirstLastPara="1" wrap="square" lIns="91425" tIns="45700" rIns="91425" bIns="45700" anchor="ctr" anchorCtr="0">
            <a:normAutofit/>
          </a:bodyPr>
          <a:lstStyle/>
          <a:p>
            <a:pPr marL="342900" marR="0" lvl="0" indent="-228600" algn="l" rtl="0">
              <a:lnSpc>
                <a:spcPct val="150000"/>
              </a:lnSpc>
              <a:spcBef>
                <a:spcPts val="600"/>
              </a:spcBef>
              <a:spcAft>
                <a:spcPts val="0"/>
              </a:spcAft>
              <a:buClr>
                <a:schemeClr val="dk1"/>
              </a:buClr>
              <a:buSzPts val="1800"/>
              <a:buFont typeface="Verdana"/>
              <a:buChar char="•"/>
            </a:pPr>
            <a:r>
              <a:rPr lang="en-US">
                <a:latin typeface="Verdana"/>
                <a:ea typeface="Verdana"/>
                <a:cs typeface="Verdana"/>
                <a:sym typeface="Verdana"/>
              </a:rPr>
              <a:t>Online TA &gt; Offline TA</a:t>
            </a:r>
            <a:endParaRPr>
              <a:latin typeface="Verdana"/>
              <a:ea typeface="Verdana"/>
              <a:cs typeface="Verdana"/>
              <a:sym typeface="Verdana"/>
            </a:endParaRPr>
          </a:p>
          <a:p>
            <a:pPr marL="342900" marR="0" lvl="0" indent="-228600" algn="l" rtl="0">
              <a:lnSpc>
                <a:spcPct val="150000"/>
              </a:lnSpc>
              <a:spcBef>
                <a:spcPts val="600"/>
              </a:spcBef>
              <a:spcAft>
                <a:spcPts val="0"/>
              </a:spcAft>
              <a:buClr>
                <a:schemeClr val="dk1"/>
              </a:buClr>
              <a:buSzPts val="1800"/>
              <a:buFont typeface="Verdana"/>
              <a:buChar char="•"/>
            </a:pPr>
            <a:r>
              <a:rPr lang="en-US">
                <a:latin typeface="Verdana"/>
                <a:ea typeface="Verdana"/>
                <a:cs typeface="Verdana"/>
                <a:sym typeface="Verdana"/>
              </a:rPr>
              <a:t>Distribution Channel: Travel Agent/Tour Operators (dominant)</a:t>
            </a:r>
            <a:endParaRPr>
              <a:latin typeface="Verdana"/>
              <a:ea typeface="Verdana"/>
              <a:cs typeface="Verdana"/>
              <a:sym typeface="Verdana"/>
            </a:endParaRPr>
          </a:p>
          <a:p>
            <a:pPr marL="342900" marR="0" lvl="0" indent="-228600" algn="l" rtl="0">
              <a:lnSpc>
                <a:spcPct val="150000"/>
              </a:lnSpc>
              <a:spcBef>
                <a:spcPts val="600"/>
              </a:spcBef>
              <a:spcAft>
                <a:spcPts val="0"/>
              </a:spcAft>
              <a:buClr>
                <a:schemeClr val="dk1"/>
              </a:buClr>
              <a:buSzPts val="1800"/>
              <a:buFont typeface="Verdana"/>
              <a:buChar char="•"/>
            </a:pPr>
            <a:r>
              <a:rPr lang="en-US">
                <a:latin typeface="Verdana"/>
                <a:ea typeface="Verdana"/>
                <a:cs typeface="Verdana"/>
                <a:sym typeface="Verdana"/>
              </a:rPr>
              <a:t>Limited direct and corporate distribution channels</a:t>
            </a:r>
            <a:endParaRPr>
              <a:latin typeface="Verdana"/>
              <a:ea typeface="Verdana"/>
              <a:cs typeface="Verdana"/>
              <a:sym typeface="Verdana"/>
            </a:endParaRPr>
          </a:p>
        </p:txBody>
      </p:sp>
      <p:sp>
        <p:nvSpPr>
          <p:cNvPr id="179" name="Google Shape;179;g27fd14797c6_1_36"/>
          <p:cNvSpPr txBox="1"/>
          <p:nvPr/>
        </p:nvSpPr>
        <p:spPr>
          <a:xfrm>
            <a:off x="613833" y="4677833"/>
            <a:ext cx="3854400" cy="1385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Verdana"/>
                <a:ea typeface="Verdana"/>
                <a:cs typeface="Verdana"/>
                <a:sym typeface="Verdana"/>
              </a:rPr>
              <a:t>Market Segment and Distribution Channel</a:t>
            </a:r>
            <a:endParaRPr sz="1800">
              <a:solidFill>
                <a:schemeClr val="dk1"/>
              </a:solidFill>
              <a:latin typeface="Verdana"/>
              <a:ea typeface="Verdana"/>
              <a:cs typeface="Verdana"/>
              <a:sym typeface="Verdana"/>
            </a:endParaRPr>
          </a:p>
        </p:txBody>
      </p:sp>
      <p:pic>
        <p:nvPicPr>
          <p:cNvPr id="180" name="Google Shape;180;g27fd14797c6_1_36"/>
          <p:cNvPicPr preferRelativeResize="0"/>
          <p:nvPr/>
        </p:nvPicPr>
        <p:blipFill>
          <a:blip r:embed="rId3">
            <a:alphaModFix/>
          </a:blip>
          <a:stretch>
            <a:fillRect/>
          </a:stretch>
        </p:blipFill>
        <p:spPr>
          <a:xfrm>
            <a:off x="1045838" y="96525"/>
            <a:ext cx="4393274" cy="3938250"/>
          </a:xfrm>
          <a:prstGeom prst="rect">
            <a:avLst/>
          </a:prstGeom>
          <a:noFill/>
          <a:ln>
            <a:noFill/>
          </a:ln>
        </p:spPr>
      </p:pic>
      <p:pic>
        <p:nvPicPr>
          <p:cNvPr id="181" name="Google Shape;181;g27fd14797c6_1_36"/>
          <p:cNvPicPr preferRelativeResize="0"/>
          <p:nvPr/>
        </p:nvPicPr>
        <p:blipFill>
          <a:blip r:embed="rId4">
            <a:alphaModFix/>
          </a:blip>
          <a:stretch>
            <a:fillRect/>
          </a:stretch>
        </p:blipFill>
        <p:spPr>
          <a:xfrm>
            <a:off x="6417050" y="96525"/>
            <a:ext cx="4719574" cy="39382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840</Words>
  <Application>Microsoft Macintosh PowerPoint</Application>
  <PresentationFormat>Widescreen</PresentationFormat>
  <Paragraphs>120</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Play</vt:lpstr>
      <vt:lpstr>Verdana</vt:lpstr>
      <vt:lpstr>office theme</vt:lpstr>
      <vt:lpstr>Hotel Bookings &amp; Cancellations</vt:lpstr>
      <vt:lpstr>Project Goals</vt:lpstr>
      <vt:lpstr>Societal and Business Impact </vt:lpstr>
      <vt:lpstr>Dataset</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Features</vt:lpstr>
      <vt:lpstr>PowerPoint Presentation</vt:lpstr>
      <vt:lpstr>Model Building</vt:lpstr>
      <vt:lpstr>PowerPoint Presentation</vt:lpstr>
      <vt:lpstr>PowerPoint Presentation</vt:lpstr>
      <vt:lpstr>PowerPoint Presentation</vt:lpstr>
      <vt:lpstr>PowerPoint Presentation</vt:lpstr>
      <vt:lpstr>Model Analysis</vt:lpstr>
      <vt:lpstr>PowerPoint Presentation</vt:lpstr>
      <vt:lpstr>Insights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Kiran K. Kala</cp:lastModifiedBy>
  <cp:revision>1</cp:revision>
  <dcterms:created xsi:type="dcterms:W3CDTF">2024-07-19T19:11:16Z</dcterms:created>
  <dcterms:modified xsi:type="dcterms:W3CDTF">2024-08-26T20:51:28Z</dcterms:modified>
</cp:coreProperties>
</file>