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21"/>
  </p:notesMasterIdLst>
  <p:sldIdLst>
    <p:sldId id="278" r:id="rId5"/>
    <p:sldId id="279" r:id="rId6"/>
    <p:sldId id="280" r:id="rId7"/>
    <p:sldId id="281" r:id="rId8"/>
    <p:sldId id="288" r:id="rId9"/>
    <p:sldId id="282" r:id="rId10"/>
    <p:sldId id="283" r:id="rId11"/>
    <p:sldId id="284" r:id="rId12"/>
    <p:sldId id="285" r:id="rId13"/>
    <p:sldId id="289" r:id="rId14"/>
    <p:sldId id="290" r:id="rId15"/>
    <p:sldId id="292" r:id="rId16"/>
    <p:sldId id="293" r:id="rId17"/>
    <p:sldId id="294" r:id="rId18"/>
    <p:sldId id="286"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7/11/2023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60610527"/>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3791514"/>
      </p:ext>
    </p:extLst>
  </p:cSld>
  <p:clrMapOvr>
    <a:masterClrMapping/>
  </p:clrMapOvr>
  <p:transition spd="slow">
    <p:random/>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155670"/>
      </p:ext>
    </p:extLst>
  </p:cSld>
  <p:clrMapOvr>
    <a:masterClrMapping/>
  </p:clrMapOvr>
  <p:transition spd="slow">
    <p:random/>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6736226"/>
      </p:ext>
    </p:extLst>
  </p:cSld>
  <p:clrMapOvr>
    <a:masterClrMapping/>
  </p:clrMapOvr>
  <p:transition spd="slow">
    <p:random/>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254514"/>
      </p:ext>
    </p:extLst>
  </p:cSld>
  <p:clrMapOvr>
    <a:masterClrMapping/>
  </p:clrMapOvr>
  <p:transition spd="slow">
    <p:random/>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125400"/>
      </p:ext>
    </p:extLst>
  </p:cSld>
  <p:clrMapOvr>
    <a:masterClrMapping/>
  </p:clrMapOvr>
  <p:transition spd="slow">
    <p:random/>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9848272"/>
      </p:ext>
    </p:extLst>
  </p:cSld>
  <p:clrMapOvr>
    <a:masterClrMapping/>
  </p:clrMapOvr>
  <p:transition spd="slow">
    <p:random/>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9615243"/>
      </p:ext>
    </p:extLst>
  </p:cSld>
  <p:clrMapOvr>
    <a:masterClrMapping/>
  </p:clrMapOvr>
  <p:transition spd="slow">
    <p:random/>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155434"/>
      </p:ext>
    </p:extLst>
  </p:cSld>
  <p:clrMapOvr>
    <a:masterClrMapping/>
  </p:clrMapOvr>
  <p:transition spd="slow">
    <p:rand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3594679"/>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46167483"/>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1857001"/>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6953278"/>
      </p:ext>
    </p:extLst>
  </p:cSld>
  <p:clrMapOvr>
    <a:masterClrMapping/>
  </p:clrMapOvr>
  <p:transition spd="slow">
    <p:random/>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6686950"/>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9695071"/>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47189485"/>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0128522"/>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7/11/2023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6390972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ransition spd="slow">
    <p:random/>
  </p:transition>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2690615"/>
            <a:ext cx="4100418" cy="1199897"/>
          </a:xfrm>
        </p:spPr>
        <p:txBody>
          <a:bodyPr>
            <a:normAutofit/>
          </a:bodyPr>
          <a:lstStyle/>
          <a:p>
            <a:r>
              <a:rPr lang="en-GB" sz="6600" dirty="0"/>
              <a:t>SYNOPSIS</a:t>
            </a:r>
            <a:r>
              <a:rPr lang="en-GB" sz="6000" dirty="0"/>
              <a:t> </a:t>
            </a:r>
            <a:endParaRPr lang="en-US" sz="6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612772" y="4096717"/>
            <a:ext cx="3069488" cy="574488"/>
          </a:xfrm>
        </p:spPr>
        <p:txBody>
          <a:bodyPr>
            <a:normAutofit fontScale="77500" lnSpcReduction="20000"/>
          </a:bodyPr>
          <a:lstStyle/>
          <a:p>
            <a:pPr algn="l"/>
            <a:r>
              <a:rPr lang="en-US" sz="2800" dirty="0"/>
              <a:t>Presented by Group-20</a:t>
            </a:r>
          </a:p>
        </p:txBody>
      </p:sp>
    </p:spTree>
    <p:extLst>
      <p:ext uri="{BB962C8B-B14F-4D97-AF65-F5344CB8AC3E}">
        <p14:creationId xmlns:p14="http://schemas.microsoft.com/office/powerpoint/2010/main" val="4167884232"/>
      </p:ext>
    </p:extLst>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49AF-6C57-5B52-93E8-129149FF09FC}"/>
              </a:ext>
            </a:extLst>
          </p:cNvPr>
          <p:cNvSpPr>
            <a:spLocks noGrp="1"/>
          </p:cNvSpPr>
          <p:nvPr>
            <p:ph type="title"/>
          </p:nvPr>
        </p:nvSpPr>
        <p:spPr>
          <a:xfrm>
            <a:off x="2994212" y="0"/>
            <a:ext cx="5997388" cy="860612"/>
          </a:xfrm>
        </p:spPr>
        <p:txBody>
          <a:bodyPr>
            <a:normAutofit/>
          </a:bodyPr>
          <a:lstStyle/>
          <a:p>
            <a:r>
              <a:rPr lang="en-GB" sz="3600" dirty="0"/>
              <a:t>CFD(Context Flow Diagram)</a:t>
            </a:r>
            <a:endParaRPr lang="en-IN" sz="3600" dirty="0"/>
          </a:p>
        </p:txBody>
      </p:sp>
      <p:pic>
        <p:nvPicPr>
          <p:cNvPr id="5" name="Picture 4">
            <a:extLst>
              <a:ext uri="{FF2B5EF4-FFF2-40B4-BE49-F238E27FC236}">
                <a16:creationId xmlns:a16="http://schemas.microsoft.com/office/drawing/2014/main" id="{44DA82F7-4965-C9D6-CF96-C90B751D170C}"/>
              </a:ext>
            </a:extLst>
          </p:cNvPr>
          <p:cNvPicPr/>
          <p:nvPr/>
        </p:nvPicPr>
        <p:blipFill>
          <a:blip r:embed="rId2"/>
          <a:stretch>
            <a:fillRect/>
          </a:stretch>
        </p:blipFill>
        <p:spPr>
          <a:xfrm>
            <a:off x="2905760" y="1248727"/>
            <a:ext cx="6329679" cy="5121593"/>
          </a:xfrm>
          <a:prstGeom prst="rect">
            <a:avLst/>
          </a:prstGeom>
        </p:spPr>
      </p:pic>
    </p:spTree>
    <p:extLst>
      <p:ext uri="{BB962C8B-B14F-4D97-AF65-F5344CB8AC3E}">
        <p14:creationId xmlns:p14="http://schemas.microsoft.com/office/powerpoint/2010/main" val="2984482982"/>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3DA9-A524-CD4D-E4AA-375677ACABE3}"/>
              </a:ext>
            </a:extLst>
          </p:cNvPr>
          <p:cNvSpPr>
            <a:spLocks noGrp="1"/>
          </p:cNvSpPr>
          <p:nvPr>
            <p:ph type="title"/>
          </p:nvPr>
        </p:nvSpPr>
        <p:spPr>
          <a:xfrm>
            <a:off x="3467426" y="-69057"/>
            <a:ext cx="5257148" cy="1035423"/>
          </a:xfrm>
        </p:spPr>
        <p:txBody>
          <a:bodyPr>
            <a:normAutofit fontScale="90000"/>
          </a:bodyPr>
          <a:lstStyle/>
          <a:p>
            <a:r>
              <a:rPr lang="en-GB" dirty="0"/>
              <a:t>DFD(Data Flow Diagram)</a:t>
            </a:r>
            <a:endParaRPr lang="en-IN" dirty="0"/>
          </a:p>
        </p:txBody>
      </p:sp>
      <p:pic>
        <p:nvPicPr>
          <p:cNvPr id="4" name="Content Placeholder 3">
            <a:extLst>
              <a:ext uri="{FF2B5EF4-FFF2-40B4-BE49-F238E27FC236}">
                <a16:creationId xmlns:a16="http://schemas.microsoft.com/office/drawing/2014/main" id="{8EFDE008-88BC-6F8E-EF65-EF6A76DB3F37}"/>
              </a:ext>
            </a:extLst>
          </p:cNvPr>
          <p:cNvPicPr>
            <a:picLocks noGrp="1"/>
          </p:cNvPicPr>
          <p:nvPr>
            <p:ph idx="1"/>
          </p:nvPr>
        </p:nvPicPr>
        <p:blipFill>
          <a:blip r:embed="rId2"/>
          <a:stretch>
            <a:fillRect/>
          </a:stretch>
        </p:blipFill>
        <p:spPr>
          <a:xfrm>
            <a:off x="1526716" y="1210516"/>
            <a:ext cx="8481547" cy="5449887"/>
          </a:xfrm>
          <a:prstGeom prst="rect">
            <a:avLst/>
          </a:prstGeom>
        </p:spPr>
      </p:pic>
      <p:cxnSp>
        <p:nvCxnSpPr>
          <p:cNvPr id="5" name="Straight Arrow Connector 4">
            <a:extLst>
              <a:ext uri="{FF2B5EF4-FFF2-40B4-BE49-F238E27FC236}">
                <a16:creationId xmlns:a16="http://schemas.microsoft.com/office/drawing/2014/main" id="{3BB7283A-6A92-CDBE-5520-78DB0E497841}"/>
              </a:ext>
            </a:extLst>
          </p:cNvPr>
          <p:cNvCxnSpPr>
            <a:cxnSpLocks/>
          </p:cNvCxnSpPr>
          <p:nvPr/>
        </p:nvCxnSpPr>
        <p:spPr>
          <a:xfrm flipV="1">
            <a:off x="3257739" y="5264105"/>
            <a:ext cx="824753" cy="62752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88EA004-5303-6E11-2DFB-E6BC1D3B7EFC}"/>
              </a:ext>
            </a:extLst>
          </p:cNvPr>
          <p:cNvSpPr txBox="1"/>
          <p:nvPr/>
        </p:nvSpPr>
        <p:spPr>
          <a:xfrm rot="19291970">
            <a:off x="3079369" y="5344089"/>
            <a:ext cx="1181494" cy="230832"/>
          </a:xfrm>
          <a:prstGeom prst="rect">
            <a:avLst/>
          </a:prstGeom>
          <a:noFill/>
        </p:spPr>
        <p:txBody>
          <a:bodyPr wrap="square" rtlCol="0">
            <a:spAutoFit/>
          </a:bodyPr>
          <a:lstStyle/>
          <a:p>
            <a:r>
              <a:rPr lang="en-GB" sz="900" dirty="0" err="1"/>
              <a:t>Email,psswrd</a:t>
            </a:r>
            <a:r>
              <a:rPr lang="en-GB" sz="900" dirty="0"/>
              <a:t> info</a:t>
            </a:r>
            <a:endParaRPr lang="en-IN" sz="900" dirty="0"/>
          </a:p>
        </p:txBody>
      </p:sp>
      <p:sp>
        <p:nvSpPr>
          <p:cNvPr id="8" name="TextBox 7">
            <a:extLst>
              <a:ext uri="{FF2B5EF4-FFF2-40B4-BE49-F238E27FC236}">
                <a16:creationId xmlns:a16="http://schemas.microsoft.com/office/drawing/2014/main" id="{CDD3AA96-3126-B4EF-7C97-705314C54FB0}"/>
              </a:ext>
            </a:extLst>
          </p:cNvPr>
          <p:cNvSpPr txBox="1"/>
          <p:nvPr/>
        </p:nvSpPr>
        <p:spPr>
          <a:xfrm>
            <a:off x="1972235" y="1025850"/>
            <a:ext cx="6096000" cy="369332"/>
          </a:xfrm>
          <a:prstGeom prst="rect">
            <a:avLst/>
          </a:prstGeom>
          <a:noFill/>
        </p:spPr>
        <p:txBody>
          <a:bodyPr wrap="square">
            <a:spAutoFit/>
          </a:bodyPr>
          <a:lstStyle/>
          <a:p>
            <a:r>
              <a:rPr lang="en-GB" dirty="0"/>
              <a:t>Level 1 DFD</a:t>
            </a:r>
            <a:endParaRPr lang="en-IN" dirty="0"/>
          </a:p>
        </p:txBody>
      </p:sp>
      <p:sp>
        <p:nvSpPr>
          <p:cNvPr id="9" name="Oval 8">
            <a:extLst>
              <a:ext uri="{FF2B5EF4-FFF2-40B4-BE49-F238E27FC236}">
                <a16:creationId xmlns:a16="http://schemas.microsoft.com/office/drawing/2014/main" id="{11DC1753-CAF9-1349-9455-1E7D475FF216}"/>
              </a:ext>
            </a:extLst>
          </p:cNvPr>
          <p:cNvSpPr/>
          <p:nvPr/>
        </p:nvSpPr>
        <p:spPr>
          <a:xfrm>
            <a:off x="6593841" y="4582934"/>
            <a:ext cx="1143000" cy="63281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dirty="0" err="1">
                <a:solidFill>
                  <a:schemeClr val="tx1"/>
                </a:solidFill>
                <a:latin typeface="Arial" panose="020B0604020202020204" pitchFamily="34" charset="0"/>
                <a:cs typeface="Arial" panose="020B0604020202020204" pitchFamily="34" charset="0"/>
              </a:rPr>
              <a:t>MemberDash</a:t>
            </a:r>
            <a:endParaRPr lang="en-GB" sz="700" dirty="0">
              <a:solidFill>
                <a:schemeClr val="tx1"/>
              </a:solidFill>
              <a:latin typeface="Arial" panose="020B0604020202020204" pitchFamily="34" charset="0"/>
              <a:cs typeface="Arial" panose="020B0604020202020204" pitchFamily="34" charset="0"/>
            </a:endParaRPr>
          </a:p>
          <a:p>
            <a:pPr algn="ctr"/>
            <a:r>
              <a:rPr lang="en-GB" sz="700" dirty="0">
                <a:solidFill>
                  <a:schemeClr val="tx1"/>
                </a:solidFill>
                <a:latin typeface="Arial" panose="020B0604020202020204" pitchFamily="34" charset="0"/>
                <a:cs typeface="Arial" panose="020B0604020202020204" pitchFamily="34" charset="0"/>
              </a:rPr>
              <a:t>7.0</a:t>
            </a:r>
            <a:endParaRPr lang="en-IN" sz="700" dirty="0">
              <a:solidFill>
                <a:schemeClr val="tx1"/>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DE317D20-830E-DA3B-E2CD-96F938D771CB}"/>
              </a:ext>
            </a:extLst>
          </p:cNvPr>
          <p:cNvSpPr/>
          <p:nvPr/>
        </p:nvSpPr>
        <p:spPr>
          <a:xfrm>
            <a:off x="6593840" y="5680354"/>
            <a:ext cx="1143000" cy="63281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dirty="0" err="1">
                <a:solidFill>
                  <a:schemeClr val="tx1"/>
                </a:solidFill>
                <a:latin typeface="Arial" panose="020B0604020202020204" pitchFamily="34" charset="0"/>
                <a:cs typeface="Arial" panose="020B0604020202020204" pitchFamily="34" charset="0"/>
              </a:rPr>
              <a:t>AdminDash</a:t>
            </a:r>
            <a:endParaRPr lang="en-GB" sz="700" dirty="0">
              <a:solidFill>
                <a:schemeClr val="tx1"/>
              </a:solidFill>
              <a:latin typeface="Arial" panose="020B0604020202020204" pitchFamily="34" charset="0"/>
              <a:cs typeface="Arial" panose="020B0604020202020204" pitchFamily="34" charset="0"/>
            </a:endParaRPr>
          </a:p>
          <a:p>
            <a:pPr algn="ctr"/>
            <a:r>
              <a:rPr lang="en-GB" sz="700" dirty="0">
                <a:solidFill>
                  <a:schemeClr val="tx1"/>
                </a:solidFill>
                <a:latin typeface="Arial" panose="020B0604020202020204" pitchFamily="34" charset="0"/>
                <a:cs typeface="Arial" panose="020B0604020202020204" pitchFamily="34" charset="0"/>
              </a:rPr>
              <a:t>6.0</a:t>
            </a:r>
            <a:endParaRPr lang="en-IN" sz="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591665"/>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F687-DFF1-E57D-60DE-D00A9BF96725}"/>
              </a:ext>
            </a:extLst>
          </p:cNvPr>
          <p:cNvSpPr>
            <a:spLocks noGrp="1"/>
          </p:cNvSpPr>
          <p:nvPr>
            <p:ph type="title"/>
          </p:nvPr>
        </p:nvSpPr>
        <p:spPr>
          <a:xfrm>
            <a:off x="0" y="0"/>
            <a:ext cx="2755995" cy="766482"/>
          </a:xfrm>
        </p:spPr>
        <p:txBody>
          <a:bodyPr/>
          <a:lstStyle/>
          <a:p>
            <a:r>
              <a:rPr lang="en-GB" dirty="0"/>
              <a:t>Level 2 DFD</a:t>
            </a:r>
            <a:endParaRPr lang="en-IN" dirty="0"/>
          </a:p>
        </p:txBody>
      </p:sp>
      <p:pic>
        <p:nvPicPr>
          <p:cNvPr id="2051" name="Picture 1">
            <a:extLst>
              <a:ext uri="{FF2B5EF4-FFF2-40B4-BE49-F238E27FC236}">
                <a16:creationId xmlns:a16="http://schemas.microsoft.com/office/drawing/2014/main" id="{156CAA2B-4DCC-4D29-D177-E3D62FAB7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88913"/>
            <a:ext cx="6950449" cy="266779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626">
            <a:extLst>
              <a:ext uri="{FF2B5EF4-FFF2-40B4-BE49-F238E27FC236}">
                <a16:creationId xmlns:a16="http://schemas.microsoft.com/office/drawing/2014/main" id="{9DFACF3A-C8AF-3105-95E3-D929A5160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716" y="2987676"/>
            <a:ext cx="5954712" cy="202723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326">
            <a:extLst>
              <a:ext uri="{FF2B5EF4-FFF2-40B4-BE49-F238E27FC236}">
                <a16:creationId xmlns:a16="http://schemas.microsoft.com/office/drawing/2014/main" id="{98B4A650-0C29-1AE4-6CAB-6D32D1CE5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449" y="5211762"/>
            <a:ext cx="5956300" cy="1527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AE113909-5867-F115-EC37-13B733FB6EB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85E8F507-4A4C-9F9B-82EC-C129B7E591CE}"/>
              </a:ext>
            </a:extLst>
          </p:cNvPr>
          <p:cNvSpPr>
            <a:spLocks noChangeArrowheads="1"/>
          </p:cNvSpPr>
          <p:nvPr/>
        </p:nvSpPr>
        <p:spPr bwMode="auto">
          <a:xfrm>
            <a:off x="9525" y="2727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6">
            <a:extLst>
              <a:ext uri="{FF2B5EF4-FFF2-40B4-BE49-F238E27FC236}">
                <a16:creationId xmlns:a16="http://schemas.microsoft.com/office/drawing/2014/main" id="{0411244C-468B-DD9A-F019-89C87AF66A32}"/>
              </a:ext>
            </a:extLst>
          </p:cNvPr>
          <p:cNvSpPr>
            <a:spLocks noChangeArrowheads="1"/>
          </p:cNvSpPr>
          <p:nvPr/>
        </p:nvSpPr>
        <p:spPr bwMode="auto">
          <a:xfrm>
            <a:off x="9525" y="3184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7">
            <a:extLst>
              <a:ext uri="{FF2B5EF4-FFF2-40B4-BE49-F238E27FC236}">
                <a16:creationId xmlns:a16="http://schemas.microsoft.com/office/drawing/2014/main" id="{54703334-C86B-44EA-4036-D8AC2FAFBCE7}"/>
              </a:ext>
            </a:extLst>
          </p:cNvPr>
          <p:cNvSpPr>
            <a:spLocks noChangeArrowheads="1"/>
          </p:cNvSpPr>
          <p:nvPr/>
        </p:nvSpPr>
        <p:spPr bwMode="auto">
          <a:xfrm>
            <a:off x="9525"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84450980"/>
      </p:ext>
    </p:extLst>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4F03-5D45-AC37-0A35-E84BE3CB38D8}"/>
              </a:ext>
            </a:extLst>
          </p:cNvPr>
          <p:cNvSpPr>
            <a:spLocks noGrp="1"/>
          </p:cNvSpPr>
          <p:nvPr>
            <p:ph type="title"/>
          </p:nvPr>
        </p:nvSpPr>
        <p:spPr>
          <a:xfrm>
            <a:off x="1513120" y="8965"/>
            <a:ext cx="9165760" cy="909918"/>
          </a:xfrm>
        </p:spPr>
        <p:txBody>
          <a:bodyPr/>
          <a:lstStyle/>
          <a:p>
            <a:r>
              <a:rPr lang="en-GB" dirty="0"/>
              <a:t>Entity Relationship Diagram(ER Diagram)</a:t>
            </a:r>
            <a:endParaRPr lang="en-IN" dirty="0"/>
          </a:p>
        </p:txBody>
      </p:sp>
      <p:pic>
        <p:nvPicPr>
          <p:cNvPr id="4" name="Picture 3">
            <a:extLst>
              <a:ext uri="{FF2B5EF4-FFF2-40B4-BE49-F238E27FC236}">
                <a16:creationId xmlns:a16="http://schemas.microsoft.com/office/drawing/2014/main" id="{F5A17781-5467-CD89-2DAA-83A4C89AC772}"/>
              </a:ext>
            </a:extLst>
          </p:cNvPr>
          <p:cNvPicPr/>
          <p:nvPr/>
        </p:nvPicPr>
        <p:blipFill>
          <a:blip r:embed="rId2"/>
          <a:stretch>
            <a:fillRect/>
          </a:stretch>
        </p:blipFill>
        <p:spPr>
          <a:xfrm>
            <a:off x="1387774" y="918883"/>
            <a:ext cx="10194626" cy="5684520"/>
          </a:xfrm>
          <a:prstGeom prst="rect">
            <a:avLst/>
          </a:prstGeom>
        </p:spPr>
      </p:pic>
    </p:spTree>
    <p:extLst>
      <p:ext uri="{BB962C8B-B14F-4D97-AF65-F5344CB8AC3E}">
        <p14:creationId xmlns:p14="http://schemas.microsoft.com/office/powerpoint/2010/main" val="1139988956"/>
      </p:ext>
    </p:extLst>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97ED-884F-2E7A-58A3-A46E8A3A13D7}"/>
              </a:ext>
            </a:extLst>
          </p:cNvPr>
          <p:cNvSpPr>
            <a:spLocks noGrp="1"/>
          </p:cNvSpPr>
          <p:nvPr>
            <p:ph type="title"/>
          </p:nvPr>
        </p:nvSpPr>
        <p:spPr>
          <a:xfrm>
            <a:off x="4870402" y="98612"/>
            <a:ext cx="2451194" cy="515471"/>
          </a:xfrm>
        </p:spPr>
        <p:txBody>
          <a:bodyPr>
            <a:noAutofit/>
          </a:bodyPr>
          <a:lstStyle/>
          <a:p>
            <a:r>
              <a:rPr lang="en-GB" sz="2400" dirty="0"/>
              <a:t>Database Design</a:t>
            </a:r>
            <a:endParaRPr lang="en-IN" sz="2400" dirty="0"/>
          </a:p>
        </p:txBody>
      </p:sp>
      <p:pic>
        <p:nvPicPr>
          <p:cNvPr id="3" name="Picture 2">
            <a:extLst>
              <a:ext uri="{FF2B5EF4-FFF2-40B4-BE49-F238E27FC236}">
                <a16:creationId xmlns:a16="http://schemas.microsoft.com/office/drawing/2014/main" id="{EFBB61E1-B0D8-3E6D-AC96-76C35622518E}"/>
              </a:ext>
            </a:extLst>
          </p:cNvPr>
          <p:cNvPicPr>
            <a:picLocks noChangeAspect="1"/>
          </p:cNvPicPr>
          <p:nvPr/>
        </p:nvPicPr>
        <p:blipFill>
          <a:blip r:embed="rId2"/>
          <a:stretch>
            <a:fillRect/>
          </a:stretch>
        </p:blipFill>
        <p:spPr>
          <a:xfrm>
            <a:off x="2910055" y="1757083"/>
            <a:ext cx="6371889" cy="3526267"/>
          </a:xfrm>
          <a:prstGeom prst="rect">
            <a:avLst/>
          </a:prstGeom>
        </p:spPr>
      </p:pic>
    </p:spTree>
    <p:extLst>
      <p:ext uri="{BB962C8B-B14F-4D97-AF65-F5344CB8AC3E}">
        <p14:creationId xmlns:p14="http://schemas.microsoft.com/office/powerpoint/2010/main" val="851105058"/>
      </p:ext>
    </p:extLst>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E35D0-5C5E-75E6-0CBC-9B0C683A32FB}"/>
              </a:ext>
            </a:extLst>
          </p:cNvPr>
          <p:cNvSpPr txBox="1"/>
          <p:nvPr/>
        </p:nvSpPr>
        <p:spPr>
          <a:xfrm>
            <a:off x="1363578" y="372802"/>
            <a:ext cx="9914022" cy="4518416"/>
          </a:xfrm>
          <a:prstGeom prst="rect">
            <a:avLst/>
          </a:prstGeom>
          <a:noFill/>
        </p:spPr>
        <p:txBody>
          <a:bodyPr wrap="square">
            <a:spAutoFit/>
          </a:bodyPr>
          <a:lstStyle/>
          <a:p>
            <a:pPr>
              <a:lnSpc>
                <a:spcPct val="107000"/>
              </a:lnSpc>
              <a:spcAft>
                <a:spcPts val="800"/>
              </a:spcAft>
            </a:pPr>
            <a:r>
              <a:rPr lang="en-IN" sz="3600" dirty="0">
                <a:effectLst/>
                <a:latin typeface="+mj-lt"/>
                <a:ea typeface="Calibri" panose="020F0502020204030204" pitchFamily="34" charset="0"/>
                <a:cs typeface="Times New Roman" panose="02020603050405020304" pitchFamily="18" charset="0"/>
              </a:rPr>
              <a:t>LIMITATIONS</a:t>
            </a:r>
          </a:p>
          <a:p>
            <a:pPr marL="571500" indent="-571500">
              <a:lnSpc>
                <a:spcPct val="107000"/>
              </a:lnSpc>
              <a:spcAft>
                <a:spcPts val="800"/>
              </a:spcAft>
              <a:buFont typeface="Arial" panose="020B0604020202020204" pitchFamily="34" charset="0"/>
              <a:buChar char="•"/>
            </a:pPr>
            <a:r>
              <a:rPr lang="en-IN" sz="3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Website does not currently support UPI payments</a:t>
            </a:r>
            <a:r>
              <a:rPr lang="en-IN" sz="36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p>
          <a:p>
            <a:pPr marL="571500" indent="-571500">
              <a:lnSpc>
                <a:spcPct val="107000"/>
              </a:lnSpc>
              <a:spcAft>
                <a:spcPts val="800"/>
              </a:spcAft>
              <a:buFont typeface="Arial" panose="020B0604020202020204" pitchFamily="34" charset="0"/>
              <a:buChar char="•"/>
            </a:pPr>
            <a:r>
              <a:rPr lang="en-IN" sz="3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Issues with internet connectivity or hardware </a:t>
            </a:r>
            <a:r>
              <a:rPr lang="en-GB" sz="3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failures could disrupt the system’s functionality.</a:t>
            </a:r>
          </a:p>
          <a:p>
            <a:pPr marL="571500" indent="-571500">
              <a:lnSpc>
                <a:spcPct val="107000"/>
              </a:lnSpc>
              <a:spcAft>
                <a:spcPts val="800"/>
              </a:spcAft>
              <a:buFont typeface="Arial" panose="020B0604020202020204" pitchFamily="34" charset="0"/>
              <a:buChar char="•"/>
            </a:pPr>
            <a:r>
              <a:rPr lang="en-GB" sz="3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website does allow customization of services provided in selected packages.</a:t>
            </a:r>
            <a:endParaRPr lang="en-IN" sz="3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3687492"/>
      </p:ext>
    </p:extLst>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480C11-A10E-2D1F-14B8-D06E517D99BF}"/>
              </a:ext>
            </a:extLst>
          </p:cNvPr>
          <p:cNvSpPr txBox="1"/>
          <p:nvPr/>
        </p:nvSpPr>
        <p:spPr>
          <a:xfrm>
            <a:off x="481262" y="595813"/>
            <a:ext cx="10170696" cy="4384085"/>
          </a:xfrm>
          <a:prstGeom prst="rect">
            <a:avLst/>
          </a:prstGeom>
          <a:noFill/>
        </p:spPr>
        <p:txBody>
          <a:bodyPr wrap="square">
            <a:spAutoFit/>
          </a:bodyPr>
          <a:lstStyle/>
          <a:p>
            <a:pPr>
              <a:lnSpc>
                <a:spcPct val="107000"/>
              </a:lnSpc>
              <a:spcAft>
                <a:spcPts val="800"/>
              </a:spcAft>
            </a:pPr>
            <a:r>
              <a:rPr lang="en-IN" sz="3600" dirty="0">
                <a:effectLst/>
                <a:latin typeface="+mj-lt"/>
                <a:ea typeface="Calibri" panose="020F0502020204030204" pitchFamily="34" charset="0"/>
                <a:cs typeface="Times New Roman" panose="02020603050405020304" pitchFamily="18" charset="0"/>
              </a:rPr>
              <a:t>FUTURE SCOPE</a:t>
            </a:r>
            <a:endParaRPr lang="en-IN" sz="2400" dirty="0">
              <a:effectLst/>
              <a:latin typeface="+mj-lt"/>
              <a:ea typeface="Calibri" panose="020F0502020204030204" pitchFamily="34" charset="0"/>
              <a:cs typeface="Times New Roman" panose="02020603050405020304" pitchFamily="18" charset="0"/>
            </a:endParaRPr>
          </a:p>
          <a:p>
            <a:pPr marL="457200" lvl="0" indent="-457200">
              <a:lnSpc>
                <a:spcPct val="107000"/>
              </a:lnSpc>
              <a:buFont typeface="Arial" panose="020B0604020202020204" pitchFamily="34" charset="0"/>
              <a:buChar char="•"/>
            </a:pPr>
            <a:r>
              <a:rPr lang="en-IN" sz="3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UPI payments can  be </a:t>
            </a:r>
            <a:r>
              <a:rPr lang="en-GB" sz="3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implemented in the future.</a:t>
            </a:r>
          </a:p>
          <a:p>
            <a:pPr marL="457200" lvl="0" indent="-457200">
              <a:lnSpc>
                <a:spcPct val="107000"/>
              </a:lnSpc>
              <a:buFont typeface="Arial" panose="020B0604020202020204" pitchFamily="34" charset="0"/>
              <a:buChar char="•"/>
            </a:pPr>
            <a:r>
              <a:rPr lang="en-GB" sz="3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Currently the website is available in only 3 selected pin code regions, new Localities can be added as per the requirements.</a:t>
            </a:r>
            <a:endParaRPr lang="en-IN" sz="3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en-IN" sz="32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endParaRPr lang="en-IN" sz="24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800"/>
              </a:spcAft>
            </a:pPr>
            <a:r>
              <a:rPr lang="en-IN" sz="3600" b="1" u="none" strike="noStrike"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3715935"/>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7642" y="-80810"/>
            <a:ext cx="7640184" cy="1118847"/>
          </a:xfrm>
        </p:spPr>
        <p:txBody>
          <a:bodyPr anchor="b">
            <a:normAutofit/>
          </a:bodyPr>
          <a:lstStyle/>
          <a:p>
            <a:pPr algn="l"/>
            <a:r>
              <a:rPr lang="en-US" sz="6000" dirty="0">
                <a:solidFill>
                  <a:schemeClr val="tx1"/>
                </a:solidFill>
              </a:rPr>
              <a:t>EXTREME </a:t>
            </a:r>
            <a:r>
              <a:rPr lang="en-US" sz="6000" dirty="0">
                <a:solidFill>
                  <a:schemeClr val="tx1"/>
                </a:solidFill>
                <a:effectLst>
                  <a:outerShdw blurRad="38100" dist="38100" dir="2700000" algn="tl">
                    <a:srgbClr val="000000">
                      <a:alpha val="43137"/>
                    </a:srgbClr>
                  </a:outerShdw>
                </a:effectLst>
              </a:rPr>
              <a:t>FITNESS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238119" y="889316"/>
            <a:ext cx="6004492" cy="641840"/>
          </a:xfrm>
        </p:spPr>
        <p:txBody>
          <a:bodyPr anchor="t">
            <a:normAutofit lnSpcReduction="10000"/>
          </a:bodyPr>
          <a:lstStyle/>
          <a:p>
            <a:pPr marL="36900" lvl="0" indent="0">
              <a:buNone/>
            </a:pPr>
            <a:r>
              <a:rPr lang="en-US" sz="3200" dirty="0">
                <a:solidFill>
                  <a:srgbClr val="C00000"/>
                </a:solidFill>
              </a:rPr>
              <a:t>Gym Management System</a:t>
            </a:r>
          </a:p>
          <a:p>
            <a:endParaRPr lang="en-US" sz="3200" dirty="0">
              <a:solidFill>
                <a:srgbClr val="C00000"/>
              </a:solidFill>
            </a:endParaRPr>
          </a:p>
        </p:txBody>
      </p:sp>
      <p:sp>
        <p:nvSpPr>
          <p:cNvPr id="6" name="TextBox 5">
            <a:extLst>
              <a:ext uri="{FF2B5EF4-FFF2-40B4-BE49-F238E27FC236}">
                <a16:creationId xmlns:a16="http://schemas.microsoft.com/office/drawing/2014/main" id="{943B25C7-3378-36F7-7767-3512B65D7FF0}"/>
              </a:ext>
            </a:extLst>
          </p:cNvPr>
          <p:cNvSpPr txBox="1"/>
          <p:nvPr/>
        </p:nvSpPr>
        <p:spPr>
          <a:xfrm>
            <a:off x="1003173" y="1739293"/>
            <a:ext cx="10603254" cy="5392054"/>
          </a:xfrm>
          <a:prstGeom prst="rect">
            <a:avLst/>
          </a:prstGeom>
          <a:noFill/>
        </p:spPr>
        <p:txBody>
          <a:bodyPr wrap="square" rtlCol="0">
            <a:spAutoFit/>
          </a:bodyPr>
          <a:lstStyle/>
          <a:p>
            <a:r>
              <a:rPr lang="en-GB" sz="3200" b="1" dirty="0"/>
              <a:t>INTRODUCTION</a:t>
            </a:r>
          </a:p>
          <a:p>
            <a:pPr marL="8890" marR="269875" algn="just">
              <a:lnSpc>
                <a:spcPct val="150000"/>
              </a:lnSpc>
              <a:spcAft>
                <a:spcPts val="25"/>
              </a:spcAft>
            </a:pPr>
            <a:r>
              <a:rPr lang="en-IN" sz="2400" kern="100" dirty="0">
                <a:solidFill>
                  <a:schemeClr val="tx2"/>
                </a:solidFill>
                <a:effectLst/>
                <a:latin typeface="Times New Roman" panose="02020603050405020304" pitchFamily="18" charset="0"/>
                <a:ea typeface="Calibri" panose="020F0502020204030204" pitchFamily="34" charset="0"/>
              </a:rPr>
              <a:t>Gym Management System developed using PHP is an excellent solution for gyms with a large/growing number of members, or fitness freaks. </a:t>
            </a:r>
            <a:r>
              <a:rPr lang="en-IN" sz="2400" kern="0" dirty="0">
                <a:solidFill>
                  <a:schemeClr val="tx2"/>
                </a:solidFill>
                <a:effectLst/>
                <a:latin typeface="Times New Roman" panose="02020603050405020304" pitchFamily="18" charset="0"/>
                <a:ea typeface="Calibri" panose="020F0502020204030204" pitchFamily="34" charset="0"/>
              </a:rPr>
              <a:t>With its user-friendly interface </a:t>
            </a:r>
            <a:r>
              <a:rPr lang="en-IN" sz="2400" kern="100" dirty="0">
                <a:solidFill>
                  <a:schemeClr val="tx2"/>
                </a:solidFill>
                <a:effectLst/>
                <a:latin typeface="Times New Roman" panose="02020603050405020304" pitchFamily="18" charset="0"/>
                <a:ea typeface="Calibri" panose="020F0502020204030204" pitchFamily="34" charset="0"/>
              </a:rPr>
              <a:t>it simplifies tasks such as signing up new members, handling payments, tracking attendance, managing trainers, and renewal of membership. In addition, it also offers video tutorials to the members in the absence of trainers about the workout plans and usage of gym equipment’s. The project aims to make gym management easier, save time and resources, and provide a better experience for both gym owners and members. </a:t>
            </a:r>
            <a:endParaRPr lang="en-IN" sz="2400" kern="100" dirty="0">
              <a:solidFill>
                <a:schemeClr val="tx2"/>
              </a:solidFill>
              <a:effectLst/>
              <a:latin typeface="Calibri" panose="020F0502020204030204" pitchFamily="34" charset="0"/>
              <a:ea typeface="Calibri" panose="020F0502020204030204" pitchFamily="34" charset="0"/>
            </a:endParaRPr>
          </a:p>
          <a:p>
            <a:pPr indent="457200">
              <a:lnSpc>
                <a:spcPct val="107000"/>
              </a:lnSpc>
              <a:spcAft>
                <a:spcPts val="800"/>
              </a:spcAft>
            </a:pPr>
            <a:r>
              <a:rPr lang="en-IN" sz="2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2400" dirty="0"/>
          </a:p>
        </p:txBody>
      </p:sp>
      <p:grpSp>
        <p:nvGrpSpPr>
          <p:cNvPr id="3" name="Group 2">
            <a:extLst>
              <a:ext uri="{FF2B5EF4-FFF2-40B4-BE49-F238E27FC236}">
                <a16:creationId xmlns:a16="http://schemas.microsoft.com/office/drawing/2014/main" id="{E55E2178-CF57-3472-346B-DD4A20D5D95C}"/>
              </a:ext>
            </a:extLst>
          </p:cNvPr>
          <p:cNvGrpSpPr/>
          <p:nvPr/>
        </p:nvGrpSpPr>
        <p:grpSpPr>
          <a:xfrm>
            <a:off x="10294480" y="242440"/>
            <a:ext cx="1538527" cy="1654732"/>
            <a:chOff x="185376" y="40067"/>
            <a:chExt cx="1538709" cy="1655033"/>
          </a:xfrm>
        </p:grpSpPr>
        <p:sp>
          <p:nvSpPr>
            <p:cNvPr id="4" name="Shape 6">
              <a:extLst>
                <a:ext uri="{FF2B5EF4-FFF2-40B4-BE49-F238E27FC236}">
                  <a16:creationId xmlns:a16="http://schemas.microsoft.com/office/drawing/2014/main" id="{CA77C5A7-F098-639B-DC33-BC09A98B6D22}"/>
                </a:ext>
              </a:extLst>
            </p:cNvPr>
            <p:cNvSpPr/>
            <p:nvPr/>
          </p:nvSpPr>
          <p:spPr>
            <a:xfrm>
              <a:off x="185376" y="1326652"/>
              <a:ext cx="203382" cy="169092"/>
            </a:xfrm>
            <a:custGeom>
              <a:avLst/>
              <a:gdLst/>
              <a:ahLst/>
              <a:cxnLst/>
              <a:rect l="0" t="0" r="0" b="0"/>
              <a:pathLst>
                <a:path w="203382" h="169092">
                  <a:moveTo>
                    <a:pt x="193518" y="0"/>
                  </a:moveTo>
                  <a:cubicBezTo>
                    <a:pt x="193518" y="0"/>
                    <a:pt x="198215" y="940"/>
                    <a:pt x="199151" y="5637"/>
                  </a:cubicBezTo>
                  <a:cubicBezTo>
                    <a:pt x="200091" y="10335"/>
                    <a:pt x="199624" y="26305"/>
                    <a:pt x="199624" y="26305"/>
                  </a:cubicBezTo>
                  <a:cubicBezTo>
                    <a:pt x="199624" y="26305"/>
                    <a:pt x="196804" y="29123"/>
                    <a:pt x="193518" y="30063"/>
                  </a:cubicBezTo>
                  <a:cubicBezTo>
                    <a:pt x="190227" y="31003"/>
                    <a:pt x="55425" y="30063"/>
                    <a:pt x="55425" y="30063"/>
                  </a:cubicBezTo>
                  <a:lnTo>
                    <a:pt x="55425" y="63410"/>
                  </a:lnTo>
                  <a:lnTo>
                    <a:pt x="162518" y="61532"/>
                  </a:lnTo>
                  <a:cubicBezTo>
                    <a:pt x="162518" y="61532"/>
                    <a:pt x="165805" y="73742"/>
                    <a:pt x="162047" y="80791"/>
                  </a:cubicBezTo>
                  <a:cubicBezTo>
                    <a:pt x="158288" y="87836"/>
                    <a:pt x="145609" y="91122"/>
                    <a:pt x="139503" y="92062"/>
                  </a:cubicBezTo>
                  <a:cubicBezTo>
                    <a:pt x="133394" y="93002"/>
                    <a:pt x="55897" y="92531"/>
                    <a:pt x="55897" y="92531"/>
                  </a:cubicBezTo>
                  <a:lnTo>
                    <a:pt x="55897" y="131519"/>
                  </a:lnTo>
                  <a:lnTo>
                    <a:pt x="203382" y="130579"/>
                  </a:lnTo>
                  <a:lnTo>
                    <a:pt x="203382" y="147016"/>
                  </a:lnTo>
                  <a:lnTo>
                    <a:pt x="185062" y="167684"/>
                  </a:lnTo>
                  <a:cubicBezTo>
                    <a:pt x="185062" y="167684"/>
                    <a:pt x="0" y="168624"/>
                    <a:pt x="471" y="169092"/>
                  </a:cubicBezTo>
                  <a:lnTo>
                    <a:pt x="471" y="14093"/>
                  </a:lnTo>
                  <a:lnTo>
                    <a:pt x="15969" y="471"/>
                  </a:lnTo>
                  <a:lnTo>
                    <a:pt x="193518" y="0"/>
                  </a:lnTo>
                  <a:close/>
                </a:path>
              </a:pathLst>
            </a:custGeom>
            <a:ln w="6350" cap="flat">
              <a:miter lim="100000"/>
            </a:ln>
          </p:spPr>
          <p:style>
            <a:lnRef idx="1">
              <a:srgbClr val="181717"/>
            </a:lnRef>
            <a:fillRef idx="0">
              <a:srgbClr val="FFFEFD"/>
            </a:fillRef>
            <a:effectRef idx="0">
              <a:scrgbClr r="0" g="0" b="0"/>
            </a:effectRef>
            <a:fontRef idx="none"/>
          </p:style>
          <p:txBody>
            <a:bodyPr/>
            <a:lstStyle/>
            <a:p>
              <a:endParaRPr lang="en-IN"/>
            </a:p>
          </p:txBody>
        </p:sp>
        <p:sp>
          <p:nvSpPr>
            <p:cNvPr id="5" name="Shape 7">
              <a:extLst>
                <a:ext uri="{FF2B5EF4-FFF2-40B4-BE49-F238E27FC236}">
                  <a16:creationId xmlns:a16="http://schemas.microsoft.com/office/drawing/2014/main" id="{D8036A94-6042-428E-83AC-0B2608C487DC}"/>
                </a:ext>
              </a:extLst>
            </p:cNvPr>
            <p:cNvSpPr/>
            <p:nvPr/>
          </p:nvSpPr>
          <p:spPr>
            <a:xfrm>
              <a:off x="369029" y="1320195"/>
              <a:ext cx="100044" cy="92882"/>
            </a:xfrm>
            <a:custGeom>
              <a:avLst/>
              <a:gdLst/>
              <a:ahLst/>
              <a:cxnLst/>
              <a:rect l="0" t="0" r="0" b="0"/>
              <a:pathLst>
                <a:path w="100044" h="92882">
                  <a:moveTo>
                    <a:pt x="34230" y="117"/>
                  </a:moveTo>
                  <a:cubicBezTo>
                    <a:pt x="36519" y="0"/>
                    <a:pt x="39220" y="822"/>
                    <a:pt x="40863" y="4581"/>
                  </a:cubicBezTo>
                  <a:cubicBezTo>
                    <a:pt x="44150" y="12094"/>
                    <a:pt x="64351" y="36049"/>
                    <a:pt x="77500" y="47320"/>
                  </a:cubicBezTo>
                  <a:cubicBezTo>
                    <a:pt x="90651" y="58595"/>
                    <a:pt x="100044" y="66580"/>
                    <a:pt x="100044" y="66580"/>
                  </a:cubicBezTo>
                  <a:lnTo>
                    <a:pt x="73271" y="92882"/>
                  </a:lnTo>
                  <a:cubicBezTo>
                    <a:pt x="73271" y="92882"/>
                    <a:pt x="50728" y="82078"/>
                    <a:pt x="29121" y="67520"/>
                  </a:cubicBezTo>
                  <a:cubicBezTo>
                    <a:pt x="7513" y="52958"/>
                    <a:pt x="0" y="41687"/>
                    <a:pt x="0" y="41687"/>
                  </a:cubicBezTo>
                  <a:cubicBezTo>
                    <a:pt x="0" y="41687"/>
                    <a:pt x="20197" y="40274"/>
                    <a:pt x="20197" y="39807"/>
                  </a:cubicBezTo>
                  <a:lnTo>
                    <a:pt x="21135" y="10686"/>
                  </a:lnTo>
                  <a:lnTo>
                    <a:pt x="30061" y="1291"/>
                  </a:lnTo>
                  <a:cubicBezTo>
                    <a:pt x="30061" y="1291"/>
                    <a:pt x="31940" y="234"/>
                    <a:pt x="34230" y="117"/>
                  </a:cubicBezTo>
                  <a:close/>
                </a:path>
              </a:pathLst>
            </a:custGeom>
            <a:ln w="6350" cap="flat">
              <a:miter lim="100000"/>
            </a:ln>
          </p:spPr>
          <p:style>
            <a:lnRef idx="1">
              <a:srgbClr val="181717"/>
            </a:lnRef>
            <a:fillRef idx="1">
              <a:srgbClr val="FFFEFD"/>
            </a:fillRef>
            <a:effectRef idx="0">
              <a:scrgbClr r="0" g="0" b="0"/>
            </a:effectRef>
            <a:fontRef idx="none"/>
          </p:style>
          <p:txBody>
            <a:bodyPr/>
            <a:lstStyle/>
            <a:p>
              <a:endParaRPr lang="en-IN"/>
            </a:p>
          </p:txBody>
        </p:sp>
        <p:sp>
          <p:nvSpPr>
            <p:cNvPr id="7" name="Shape 8">
              <a:extLst>
                <a:ext uri="{FF2B5EF4-FFF2-40B4-BE49-F238E27FC236}">
                  <a16:creationId xmlns:a16="http://schemas.microsoft.com/office/drawing/2014/main" id="{E00A124D-56DF-5411-CEBE-79D9176710A9}"/>
                </a:ext>
              </a:extLst>
            </p:cNvPr>
            <p:cNvSpPr/>
            <p:nvPr/>
          </p:nvSpPr>
          <p:spPr>
            <a:xfrm>
              <a:off x="479424" y="1422472"/>
              <a:ext cx="183711" cy="68099"/>
            </a:xfrm>
            <a:custGeom>
              <a:avLst/>
              <a:gdLst/>
              <a:ahLst/>
              <a:cxnLst/>
              <a:rect l="0" t="0" r="0" b="0"/>
              <a:pathLst>
                <a:path w="183711" h="68099">
                  <a:moveTo>
                    <a:pt x="33567" y="176"/>
                  </a:moveTo>
                  <a:cubicBezTo>
                    <a:pt x="35799" y="0"/>
                    <a:pt x="39439" y="705"/>
                    <a:pt x="45075" y="4227"/>
                  </a:cubicBezTo>
                  <a:cubicBezTo>
                    <a:pt x="56347" y="11273"/>
                    <a:pt x="92984" y="32408"/>
                    <a:pt x="125863" y="44623"/>
                  </a:cubicBezTo>
                  <a:cubicBezTo>
                    <a:pt x="158741" y="56834"/>
                    <a:pt x="180349" y="63408"/>
                    <a:pt x="180349" y="63408"/>
                  </a:cubicBezTo>
                  <a:cubicBezTo>
                    <a:pt x="180349" y="63408"/>
                    <a:pt x="183711" y="68099"/>
                    <a:pt x="161092" y="64819"/>
                  </a:cubicBezTo>
                  <a:cubicBezTo>
                    <a:pt x="110217" y="57439"/>
                    <a:pt x="0" y="16075"/>
                    <a:pt x="16422" y="18790"/>
                  </a:cubicBezTo>
                  <a:cubicBezTo>
                    <a:pt x="16422" y="18790"/>
                    <a:pt x="10789" y="16439"/>
                    <a:pt x="13604" y="13620"/>
                  </a:cubicBezTo>
                  <a:cubicBezTo>
                    <a:pt x="16422" y="10804"/>
                    <a:pt x="30513" y="1409"/>
                    <a:pt x="30513" y="1409"/>
                  </a:cubicBezTo>
                  <a:cubicBezTo>
                    <a:pt x="30513" y="1409"/>
                    <a:pt x="31336" y="352"/>
                    <a:pt x="33567" y="176"/>
                  </a:cubicBezTo>
                  <a:close/>
                </a:path>
              </a:pathLst>
            </a:custGeom>
            <a:ln w="0" cap="flat">
              <a:miter lim="100000"/>
            </a:ln>
          </p:spPr>
          <p:style>
            <a:lnRef idx="0">
              <a:srgbClr val="000000">
                <a:alpha val="0"/>
              </a:srgbClr>
            </a:lnRef>
            <a:fillRef idx="1">
              <a:srgbClr val="E4322B"/>
            </a:fillRef>
            <a:effectRef idx="0">
              <a:scrgbClr r="0" g="0" b="0"/>
            </a:effectRef>
            <a:fontRef idx="none"/>
          </p:style>
          <p:txBody>
            <a:bodyPr/>
            <a:lstStyle/>
            <a:p>
              <a:endParaRPr lang="en-IN"/>
            </a:p>
          </p:txBody>
        </p:sp>
        <p:sp>
          <p:nvSpPr>
            <p:cNvPr id="8" name="Shape 9">
              <a:extLst>
                <a:ext uri="{FF2B5EF4-FFF2-40B4-BE49-F238E27FC236}">
                  <a16:creationId xmlns:a16="http://schemas.microsoft.com/office/drawing/2014/main" id="{61631866-F4B8-AB70-AACF-908797AAA5D9}"/>
                </a:ext>
              </a:extLst>
            </p:cNvPr>
            <p:cNvSpPr/>
            <p:nvPr/>
          </p:nvSpPr>
          <p:spPr>
            <a:xfrm>
              <a:off x="325347" y="1270291"/>
              <a:ext cx="376229" cy="280411"/>
            </a:xfrm>
            <a:custGeom>
              <a:avLst/>
              <a:gdLst/>
              <a:ahLst/>
              <a:cxnLst/>
              <a:rect l="0" t="0" r="0" b="0"/>
              <a:pathLst>
                <a:path w="376229" h="280411">
                  <a:moveTo>
                    <a:pt x="369183" y="0"/>
                  </a:moveTo>
                  <a:lnTo>
                    <a:pt x="376229" y="4694"/>
                  </a:lnTo>
                  <a:lnTo>
                    <a:pt x="374820" y="55421"/>
                  </a:lnTo>
                  <a:lnTo>
                    <a:pt x="252226" y="55421"/>
                  </a:lnTo>
                  <a:lnTo>
                    <a:pt x="236728" y="69516"/>
                  </a:lnTo>
                  <a:lnTo>
                    <a:pt x="237668" y="90651"/>
                  </a:lnTo>
                  <a:lnTo>
                    <a:pt x="248939" y="90179"/>
                  </a:lnTo>
                  <a:lnTo>
                    <a:pt x="247532" y="94878"/>
                  </a:lnTo>
                  <a:cubicBezTo>
                    <a:pt x="247532" y="94878"/>
                    <a:pt x="173789" y="128695"/>
                    <a:pt x="132926" y="162514"/>
                  </a:cubicBezTo>
                  <a:cubicBezTo>
                    <a:pt x="92059" y="196333"/>
                    <a:pt x="69044" y="217939"/>
                    <a:pt x="59179" y="227804"/>
                  </a:cubicBezTo>
                  <a:cubicBezTo>
                    <a:pt x="49319" y="237668"/>
                    <a:pt x="9864" y="278060"/>
                    <a:pt x="9392" y="278531"/>
                  </a:cubicBezTo>
                  <a:cubicBezTo>
                    <a:pt x="9392" y="278531"/>
                    <a:pt x="0" y="280411"/>
                    <a:pt x="1878" y="274773"/>
                  </a:cubicBezTo>
                  <a:cubicBezTo>
                    <a:pt x="3758" y="269136"/>
                    <a:pt x="93938" y="170031"/>
                    <a:pt x="107093" y="156408"/>
                  </a:cubicBezTo>
                  <a:cubicBezTo>
                    <a:pt x="120244" y="142786"/>
                    <a:pt x="190227" y="85953"/>
                    <a:pt x="222166" y="64817"/>
                  </a:cubicBezTo>
                  <a:cubicBezTo>
                    <a:pt x="254105" y="43681"/>
                    <a:pt x="289803" y="26300"/>
                    <a:pt x="321742" y="14558"/>
                  </a:cubicBezTo>
                  <a:cubicBezTo>
                    <a:pt x="353681" y="2818"/>
                    <a:pt x="369183" y="0"/>
                    <a:pt x="369183" y="0"/>
                  </a:cubicBezTo>
                  <a:close/>
                </a:path>
              </a:pathLst>
            </a:custGeom>
            <a:ln w="6350" cap="flat">
              <a:miter lim="100000"/>
            </a:ln>
          </p:spPr>
          <p:style>
            <a:lnRef idx="1">
              <a:srgbClr val="181717"/>
            </a:lnRef>
            <a:fillRef idx="1">
              <a:srgbClr val="FFFEFD"/>
            </a:fillRef>
            <a:effectRef idx="0">
              <a:scrgbClr r="0" g="0" b="0"/>
            </a:effectRef>
            <a:fontRef idx="none"/>
          </p:style>
          <p:txBody>
            <a:bodyPr/>
            <a:lstStyle/>
            <a:p>
              <a:endParaRPr lang="en-IN"/>
            </a:p>
          </p:txBody>
        </p:sp>
        <p:sp>
          <p:nvSpPr>
            <p:cNvPr id="9" name="Shape 10">
              <a:extLst>
                <a:ext uri="{FF2B5EF4-FFF2-40B4-BE49-F238E27FC236}">
                  <a16:creationId xmlns:a16="http://schemas.microsoft.com/office/drawing/2014/main" id="{D6A8EA68-97DF-DB05-6F2E-61F6412BEDAB}"/>
                </a:ext>
              </a:extLst>
            </p:cNvPr>
            <p:cNvSpPr/>
            <p:nvPr/>
          </p:nvSpPr>
          <p:spPr>
            <a:xfrm>
              <a:off x="455757" y="1254199"/>
              <a:ext cx="95025" cy="115052"/>
            </a:xfrm>
            <a:custGeom>
              <a:avLst/>
              <a:gdLst/>
              <a:ahLst/>
              <a:cxnLst/>
              <a:rect l="0" t="0" r="0" b="0"/>
              <a:pathLst>
                <a:path w="95025" h="115052">
                  <a:moveTo>
                    <a:pt x="63294" y="5447"/>
                  </a:moveTo>
                  <a:cubicBezTo>
                    <a:pt x="84722" y="0"/>
                    <a:pt x="95025" y="18903"/>
                    <a:pt x="86309" y="47667"/>
                  </a:cubicBezTo>
                  <a:cubicBezTo>
                    <a:pt x="77594" y="76431"/>
                    <a:pt x="53157" y="104162"/>
                    <a:pt x="31730" y="109605"/>
                  </a:cubicBezTo>
                  <a:cubicBezTo>
                    <a:pt x="10302" y="115052"/>
                    <a:pt x="0" y="96148"/>
                    <a:pt x="8715" y="67385"/>
                  </a:cubicBezTo>
                  <a:cubicBezTo>
                    <a:pt x="17431" y="38621"/>
                    <a:pt x="41868" y="10890"/>
                    <a:pt x="63294" y="5447"/>
                  </a:cubicBezTo>
                  <a:close/>
                </a:path>
              </a:pathLst>
            </a:custGeom>
            <a:ln w="6350" cap="flat">
              <a:miter lim="100000"/>
            </a:ln>
          </p:spPr>
          <p:style>
            <a:lnRef idx="1">
              <a:srgbClr val="E4322B"/>
            </a:lnRef>
            <a:fillRef idx="1">
              <a:srgbClr val="E4322B"/>
            </a:fillRef>
            <a:effectRef idx="0">
              <a:scrgbClr r="0" g="0" b="0"/>
            </a:effectRef>
            <a:fontRef idx="none"/>
          </p:style>
          <p:txBody>
            <a:bodyPr/>
            <a:lstStyle/>
            <a:p>
              <a:endParaRPr lang="en-IN"/>
            </a:p>
          </p:txBody>
        </p:sp>
        <p:sp>
          <p:nvSpPr>
            <p:cNvPr id="10" name="Shape 11">
              <a:extLst>
                <a:ext uri="{FF2B5EF4-FFF2-40B4-BE49-F238E27FC236}">
                  <a16:creationId xmlns:a16="http://schemas.microsoft.com/office/drawing/2014/main" id="{25C3ACD7-E913-666E-6C54-EF89E8BDFE3A}"/>
                </a:ext>
              </a:extLst>
            </p:cNvPr>
            <p:cNvSpPr/>
            <p:nvPr/>
          </p:nvSpPr>
          <p:spPr>
            <a:xfrm>
              <a:off x="567206" y="1330039"/>
              <a:ext cx="217745" cy="162702"/>
            </a:xfrm>
            <a:custGeom>
              <a:avLst/>
              <a:gdLst/>
              <a:ahLst/>
              <a:cxnLst/>
              <a:rect l="0" t="0" r="0" b="0"/>
              <a:pathLst>
                <a:path w="217745" h="162702">
                  <a:moveTo>
                    <a:pt x="217745" y="0"/>
                  </a:moveTo>
                  <a:lnTo>
                    <a:pt x="217343" y="26712"/>
                  </a:lnTo>
                  <a:lnTo>
                    <a:pt x="135586" y="27522"/>
                  </a:lnTo>
                  <a:lnTo>
                    <a:pt x="135586" y="160275"/>
                  </a:lnTo>
                  <a:cubicBezTo>
                    <a:pt x="135586" y="160275"/>
                    <a:pt x="129920" y="162702"/>
                    <a:pt x="127897" y="161489"/>
                  </a:cubicBezTo>
                  <a:cubicBezTo>
                    <a:pt x="125874" y="160275"/>
                    <a:pt x="125874" y="158656"/>
                    <a:pt x="122634" y="158656"/>
                  </a:cubicBezTo>
                  <a:cubicBezTo>
                    <a:pt x="119398" y="158656"/>
                    <a:pt x="119398" y="159869"/>
                    <a:pt x="116564" y="158656"/>
                  </a:cubicBezTo>
                  <a:cubicBezTo>
                    <a:pt x="113731" y="157443"/>
                    <a:pt x="111708" y="154610"/>
                    <a:pt x="109685" y="154202"/>
                  </a:cubicBezTo>
                  <a:cubicBezTo>
                    <a:pt x="107658" y="153800"/>
                    <a:pt x="104018" y="153800"/>
                    <a:pt x="104018" y="153800"/>
                  </a:cubicBezTo>
                  <a:cubicBezTo>
                    <a:pt x="104018" y="153800"/>
                    <a:pt x="100778" y="150966"/>
                    <a:pt x="98755" y="150966"/>
                  </a:cubicBezTo>
                  <a:cubicBezTo>
                    <a:pt x="96732" y="150966"/>
                    <a:pt x="96324" y="150966"/>
                    <a:pt x="89445" y="150966"/>
                  </a:cubicBezTo>
                  <a:cubicBezTo>
                    <a:pt x="82565" y="150966"/>
                    <a:pt x="79732" y="145703"/>
                    <a:pt x="79732" y="145703"/>
                  </a:cubicBezTo>
                  <a:cubicBezTo>
                    <a:pt x="79732" y="145703"/>
                    <a:pt x="79732" y="28735"/>
                    <a:pt x="80542" y="27926"/>
                  </a:cubicBezTo>
                  <a:lnTo>
                    <a:pt x="0" y="27120"/>
                  </a:lnTo>
                  <a:lnTo>
                    <a:pt x="0" y="9713"/>
                  </a:lnTo>
                  <a:lnTo>
                    <a:pt x="11332" y="404"/>
                  </a:lnTo>
                  <a:lnTo>
                    <a:pt x="217745" y="0"/>
                  </a:lnTo>
                  <a:close/>
                </a:path>
              </a:pathLst>
            </a:custGeom>
            <a:ln w="6350" cap="flat">
              <a:miter lim="100000"/>
            </a:ln>
          </p:spPr>
          <p:style>
            <a:lnRef idx="1">
              <a:srgbClr val="181717"/>
            </a:lnRef>
            <a:fillRef idx="1">
              <a:srgbClr val="FFFEFD"/>
            </a:fillRef>
            <a:effectRef idx="0">
              <a:scrgbClr r="0" g="0" b="0"/>
            </a:effectRef>
            <a:fontRef idx="none"/>
          </p:style>
          <p:txBody>
            <a:bodyPr/>
            <a:lstStyle/>
            <a:p>
              <a:endParaRPr lang="en-IN"/>
            </a:p>
          </p:txBody>
        </p:sp>
        <p:sp>
          <p:nvSpPr>
            <p:cNvPr id="11" name="Shape 12">
              <a:extLst>
                <a:ext uri="{FF2B5EF4-FFF2-40B4-BE49-F238E27FC236}">
                  <a16:creationId xmlns:a16="http://schemas.microsoft.com/office/drawing/2014/main" id="{9392C577-4CD5-2D09-D013-474769F2A41B}"/>
                </a:ext>
              </a:extLst>
            </p:cNvPr>
            <p:cNvSpPr/>
            <p:nvPr/>
          </p:nvSpPr>
          <p:spPr>
            <a:xfrm>
              <a:off x="786975" y="1327368"/>
              <a:ext cx="113390" cy="167804"/>
            </a:xfrm>
            <a:custGeom>
              <a:avLst/>
              <a:gdLst/>
              <a:ahLst/>
              <a:cxnLst/>
              <a:rect l="0" t="0" r="0" b="0"/>
              <a:pathLst>
                <a:path w="113390" h="167804">
                  <a:moveTo>
                    <a:pt x="48988" y="28"/>
                  </a:moveTo>
                  <a:cubicBezTo>
                    <a:pt x="59546" y="0"/>
                    <a:pt x="71932" y="50"/>
                    <a:pt x="84573" y="140"/>
                  </a:cubicBezTo>
                  <a:lnTo>
                    <a:pt x="113390" y="418"/>
                  </a:lnTo>
                  <a:lnTo>
                    <a:pt x="113390" y="29260"/>
                  </a:lnTo>
                  <a:lnTo>
                    <a:pt x="59497" y="28981"/>
                  </a:lnTo>
                  <a:lnTo>
                    <a:pt x="59497" y="70262"/>
                  </a:lnTo>
                  <a:cubicBezTo>
                    <a:pt x="59701" y="70466"/>
                    <a:pt x="79432" y="70668"/>
                    <a:pt x="100124" y="70617"/>
                  </a:cubicBezTo>
                  <a:lnTo>
                    <a:pt x="113390" y="70483"/>
                  </a:lnTo>
                  <a:lnTo>
                    <a:pt x="113390" y="103414"/>
                  </a:lnTo>
                  <a:lnTo>
                    <a:pt x="97644" y="103503"/>
                  </a:lnTo>
                  <a:cubicBezTo>
                    <a:pt x="78216" y="103655"/>
                    <a:pt x="60307" y="103858"/>
                    <a:pt x="60307" y="103858"/>
                  </a:cubicBezTo>
                  <a:lnTo>
                    <a:pt x="59905" y="158901"/>
                  </a:lnTo>
                  <a:cubicBezTo>
                    <a:pt x="59905" y="158901"/>
                    <a:pt x="57878" y="166591"/>
                    <a:pt x="48975" y="166591"/>
                  </a:cubicBezTo>
                  <a:cubicBezTo>
                    <a:pt x="40072" y="166591"/>
                    <a:pt x="13360" y="166994"/>
                    <a:pt x="12550" y="167804"/>
                  </a:cubicBezTo>
                  <a:cubicBezTo>
                    <a:pt x="9310" y="167804"/>
                    <a:pt x="2431" y="165374"/>
                    <a:pt x="1217" y="161328"/>
                  </a:cubicBezTo>
                  <a:cubicBezTo>
                    <a:pt x="0" y="157281"/>
                    <a:pt x="810" y="18458"/>
                    <a:pt x="810" y="18458"/>
                  </a:cubicBezTo>
                  <a:cubicBezTo>
                    <a:pt x="810" y="18458"/>
                    <a:pt x="4860" y="2269"/>
                    <a:pt x="20240" y="649"/>
                  </a:cubicBezTo>
                  <a:cubicBezTo>
                    <a:pt x="24085" y="244"/>
                    <a:pt x="34911" y="67"/>
                    <a:pt x="48988" y="28"/>
                  </a:cubicBezTo>
                  <a:close/>
                </a:path>
              </a:pathLst>
            </a:custGeom>
            <a:ln w="6350" cap="flat">
              <a:miter lim="100000"/>
            </a:ln>
          </p:spPr>
          <p:style>
            <a:lnRef idx="1">
              <a:srgbClr val="181717"/>
            </a:lnRef>
            <a:fillRef idx="0">
              <a:srgbClr val="FFFEFD"/>
            </a:fillRef>
            <a:effectRef idx="0">
              <a:scrgbClr r="0" g="0" b="0"/>
            </a:effectRef>
            <a:fontRef idx="none"/>
          </p:style>
          <p:txBody>
            <a:bodyPr/>
            <a:lstStyle/>
            <a:p>
              <a:endParaRPr lang="en-IN"/>
            </a:p>
          </p:txBody>
        </p:sp>
        <p:sp>
          <p:nvSpPr>
            <p:cNvPr id="12" name="Shape 13">
              <a:extLst>
                <a:ext uri="{FF2B5EF4-FFF2-40B4-BE49-F238E27FC236}">
                  <a16:creationId xmlns:a16="http://schemas.microsoft.com/office/drawing/2014/main" id="{06E50626-C308-54AF-9BBA-23361E12E448}"/>
                </a:ext>
              </a:extLst>
            </p:cNvPr>
            <p:cNvSpPr/>
            <p:nvPr/>
          </p:nvSpPr>
          <p:spPr>
            <a:xfrm>
              <a:off x="900365" y="1327785"/>
              <a:ext cx="113263" cy="167386"/>
            </a:xfrm>
            <a:custGeom>
              <a:avLst/>
              <a:gdLst/>
              <a:ahLst/>
              <a:cxnLst/>
              <a:rect l="0" t="0" r="0" b="0"/>
              <a:pathLst>
                <a:path w="113263" h="167386">
                  <a:moveTo>
                    <a:pt x="0" y="0"/>
                  </a:moveTo>
                  <a:lnTo>
                    <a:pt x="8293" y="80"/>
                  </a:lnTo>
                  <a:cubicBezTo>
                    <a:pt x="31444" y="350"/>
                    <a:pt x="49316" y="635"/>
                    <a:pt x="49316" y="635"/>
                  </a:cubicBezTo>
                  <a:cubicBezTo>
                    <a:pt x="49316" y="635"/>
                    <a:pt x="105169" y="2658"/>
                    <a:pt x="109216" y="34633"/>
                  </a:cubicBezTo>
                  <a:cubicBezTo>
                    <a:pt x="113263" y="66607"/>
                    <a:pt x="94647" y="74701"/>
                    <a:pt x="89384" y="77533"/>
                  </a:cubicBezTo>
                  <a:cubicBezTo>
                    <a:pt x="84120" y="80367"/>
                    <a:pt x="71981" y="85631"/>
                    <a:pt x="71981" y="85631"/>
                  </a:cubicBezTo>
                  <a:cubicBezTo>
                    <a:pt x="71981" y="85631"/>
                    <a:pt x="100716" y="89677"/>
                    <a:pt x="101527" y="116389"/>
                  </a:cubicBezTo>
                  <a:cubicBezTo>
                    <a:pt x="102337" y="143101"/>
                    <a:pt x="102337" y="152410"/>
                    <a:pt x="106383" y="157674"/>
                  </a:cubicBezTo>
                  <a:cubicBezTo>
                    <a:pt x="110429" y="162933"/>
                    <a:pt x="112452" y="162123"/>
                    <a:pt x="110836" y="164554"/>
                  </a:cubicBezTo>
                  <a:cubicBezTo>
                    <a:pt x="109216" y="166979"/>
                    <a:pt x="60648" y="167386"/>
                    <a:pt x="60648" y="167386"/>
                  </a:cubicBezTo>
                  <a:cubicBezTo>
                    <a:pt x="60648" y="167386"/>
                    <a:pt x="48505" y="165363"/>
                    <a:pt x="46076" y="156864"/>
                  </a:cubicBezTo>
                  <a:cubicBezTo>
                    <a:pt x="43649" y="148364"/>
                    <a:pt x="43649" y="116795"/>
                    <a:pt x="43649" y="116795"/>
                  </a:cubicBezTo>
                  <a:cubicBezTo>
                    <a:pt x="43649" y="116795"/>
                    <a:pt x="42839" y="103440"/>
                    <a:pt x="30696" y="103032"/>
                  </a:cubicBezTo>
                  <a:cubicBezTo>
                    <a:pt x="27661" y="102932"/>
                    <a:pt x="20907" y="102907"/>
                    <a:pt x="12483" y="102926"/>
                  </a:cubicBezTo>
                  <a:lnTo>
                    <a:pt x="0" y="102996"/>
                  </a:lnTo>
                  <a:lnTo>
                    <a:pt x="0" y="70065"/>
                  </a:lnTo>
                  <a:lnTo>
                    <a:pt x="16171" y="69901"/>
                  </a:lnTo>
                  <a:cubicBezTo>
                    <a:pt x="24677" y="69718"/>
                    <a:pt x="31103" y="69439"/>
                    <a:pt x="33127" y="69034"/>
                  </a:cubicBezTo>
                  <a:cubicBezTo>
                    <a:pt x="41219" y="67418"/>
                    <a:pt x="55385" y="64584"/>
                    <a:pt x="53766" y="47989"/>
                  </a:cubicBezTo>
                  <a:cubicBezTo>
                    <a:pt x="52149" y="31397"/>
                    <a:pt x="23817" y="28966"/>
                    <a:pt x="23817" y="28966"/>
                  </a:cubicBezTo>
                  <a:lnTo>
                    <a:pt x="0" y="28842"/>
                  </a:lnTo>
                  <a:lnTo>
                    <a:pt x="0" y="0"/>
                  </a:lnTo>
                  <a:close/>
                </a:path>
              </a:pathLst>
            </a:custGeom>
            <a:ln w="6350" cap="flat">
              <a:miter lim="100000"/>
            </a:ln>
          </p:spPr>
          <p:style>
            <a:lnRef idx="1">
              <a:srgbClr val="181717"/>
            </a:lnRef>
            <a:fillRef idx="1">
              <a:srgbClr val="FFFEFD"/>
            </a:fillRef>
            <a:effectRef idx="0">
              <a:scrgbClr r="0" g="0" b="0"/>
            </a:effectRef>
            <a:fontRef idx="none"/>
          </p:style>
          <p:txBody>
            <a:bodyPr/>
            <a:lstStyle/>
            <a:p>
              <a:endParaRPr lang="en-IN"/>
            </a:p>
          </p:txBody>
        </p:sp>
        <p:sp>
          <p:nvSpPr>
            <p:cNvPr id="13" name="Shape 14">
              <a:extLst>
                <a:ext uri="{FF2B5EF4-FFF2-40B4-BE49-F238E27FC236}">
                  <a16:creationId xmlns:a16="http://schemas.microsoft.com/office/drawing/2014/main" id="{C24BD0D4-02E7-18BF-DFD2-5C250AB50D10}"/>
                </a:ext>
              </a:extLst>
            </p:cNvPr>
            <p:cNvSpPr/>
            <p:nvPr/>
          </p:nvSpPr>
          <p:spPr>
            <a:xfrm>
              <a:off x="1021907" y="1324791"/>
              <a:ext cx="196881" cy="169874"/>
            </a:xfrm>
            <a:custGeom>
              <a:avLst/>
              <a:gdLst/>
              <a:ahLst/>
              <a:cxnLst/>
              <a:rect l="0" t="0" r="0" b="0"/>
              <a:pathLst>
                <a:path w="196881" h="169874">
                  <a:moveTo>
                    <a:pt x="140565" y="2305"/>
                  </a:moveTo>
                  <a:cubicBezTo>
                    <a:pt x="168768" y="2292"/>
                    <a:pt x="190621" y="2347"/>
                    <a:pt x="190621" y="2347"/>
                  </a:cubicBezTo>
                  <a:cubicBezTo>
                    <a:pt x="190621" y="2347"/>
                    <a:pt x="196881" y="0"/>
                    <a:pt x="196881" y="11744"/>
                  </a:cubicBezTo>
                  <a:cubicBezTo>
                    <a:pt x="196881" y="23483"/>
                    <a:pt x="195707" y="29747"/>
                    <a:pt x="195707" y="29747"/>
                  </a:cubicBezTo>
                  <a:cubicBezTo>
                    <a:pt x="195707" y="29747"/>
                    <a:pt x="196881" y="32094"/>
                    <a:pt x="187489" y="32487"/>
                  </a:cubicBezTo>
                  <a:cubicBezTo>
                    <a:pt x="178092" y="32879"/>
                    <a:pt x="55973" y="32094"/>
                    <a:pt x="55973" y="32094"/>
                  </a:cubicBezTo>
                  <a:lnTo>
                    <a:pt x="55973" y="65366"/>
                  </a:lnTo>
                  <a:lnTo>
                    <a:pt x="158915" y="64192"/>
                  </a:lnTo>
                  <a:cubicBezTo>
                    <a:pt x="158915" y="64192"/>
                    <a:pt x="163610" y="73976"/>
                    <a:pt x="160870" y="82588"/>
                  </a:cubicBezTo>
                  <a:cubicBezTo>
                    <a:pt x="158130" y="91199"/>
                    <a:pt x="148346" y="93939"/>
                    <a:pt x="140519" y="94723"/>
                  </a:cubicBezTo>
                  <a:cubicBezTo>
                    <a:pt x="132690" y="95505"/>
                    <a:pt x="56755" y="94330"/>
                    <a:pt x="56755" y="94330"/>
                  </a:cubicBezTo>
                  <a:lnTo>
                    <a:pt x="55582" y="132297"/>
                  </a:lnTo>
                  <a:lnTo>
                    <a:pt x="196488" y="133082"/>
                  </a:lnTo>
                  <a:lnTo>
                    <a:pt x="196099" y="169874"/>
                  </a:lnTo>
                  <a:cubicBezTo>
                    <a:pt x="196099" y="169874"/>
                    <a:pt x="782" y="169482"/>
                    <a:pt x="390" y="169874"/>
                  </a:cubicBezTo>
                  <a:lnTo>
                    <a:pt x="0" y="14483"/>
                  </a:lnTo>
                  <a:cubicBezTo>
                    <a:pt x="0" y="14483"/>
                    <a:pt x="1566" y="5088"/>
                    <a:pt x="18396" y="3522"/>
                  </a:cubicBezTo>
                  <a:cubicBezTo>
                    <a:pt x="28915" y="2542"/>
                    <a:pt x="93560" y="2328"/>
                    <a:pt x="140565" y="2305"/>
                  </a:cubicBezTo>
                  <a:close/>
                </a:path>
              </a:pathLst>
            </a:custGeom>
            <a:ln w="6350" cap="flat">
              <a:miter lim="100000"/>
            </a:ln>
          </p:spPr>
          <p:style>
            <a:lnRef idx="1">
              <a:srgbClr val="181717"/>
            </a:lnRef>
            <a:fillRef idx="0">
              <a:srgbClr val="FFFEFD"/>
            </a:fillRef>
            <a:effectRef idx="0">
              <a:scrgbClr r="0" g="0" b="0"/>
            </a:effectRef>
            <a:fontRef idx="none"/>
          </p:style>
          <p:txBody>
            <a:bodyPr/>
            <a:lstStyle/>
            <a:p>
              <a:endParaRPr lang="en-IN"/>
            </a:p>
          </p:txBody>
        </p:sp>
        <p:sp>
          <p:nvSpPr>
            <p:cNvPr id="14" name="Shape 15">
              <a:extLst>
                <a:ext uri="{FF2B5EF4-FFF2-40B4-BE49-F238E27FC236}">
                  <a16:creationId xmlns:a16="http://schemas.microsoft.com/office/drawing/2014/main" id="{6B74A311-1F1D-CFF9-073D-8A270904BAE8}"/>
                </a:ext>
              </a:extLst>
            </p:cNvPr>
            <p:cNvSpPr/>
            <p:nvPr/>
          </p:nvSpPr>
          <p:spPr>
            <a:xfrm>
              <a:off x="1224267" y="1326356"/>
              <a:ext cx="273211" cy="168308"/>
            </a:xfrm>
            <a:custGeom>
              <a:avLst/>
              <a:gdLst/>
              <a:ahLst/>
              <a:cxnLst/>
              <a:rect l="0" t="0" r="0" b="0"/>
              <a:pathLst>
                <a:path w="273211" h="168308">
                  <a:moveTo>
                    <a:pt x="82198" y="0"/>
                  </a:moveTo>
                  <a:lnTo>
                    <a:pt x="136605" y="123297"/>
                  </a:lnTo>
                  <a:lnTo>
                    <a:pt x="191793" y="1956"/>
                  </a:lnTo>
                  <a:lnTo>
                    <a:pt x="272819" y="389"/>
                  </a:lnTo>
                  <a:lnTo>
                    <a:pt x="273211" y="166352"/>
                  </a:lnTo>
                  <a:lnTo>
                    <a:pt x="221151" y="166352"/>
                  </a:lnTo>
                  <a:lnTo>
                    <a:pt x="221151" y="39140"/>
                  </a:lnTo>
                  <a:lnTo>
                    <a:pt x="165960" y="166742"/>
                  </a:lnTo>
                  <a:lnTo>
                    <a:pt x="111164" y="167916"/>
                  </a:lnTo>
                  <a:lnTo>
                    <a:pt x="52841" y="34834"/>
                  </a:lnTo>
                  <a:cubicBezTo>
                    <a:pt x="52841" y="34834"/>
                    <a:pt x="53233" y="168308"/>
                    <a:pt x="52451" y="168308"/>
                  </a:cubicBezTo>
                  <a:lnTo>
                    <a:pt x="785" y="168308"/>
                  </a:lnTo>
                  <a:lnTo>
                    <a:pt x="0" y="16830"/>
                  </a:lnTo>
                  <a:cubicBezTo>
                    <a:pt x="0" y="16830"/>
                    <a:pt x="2351" y="6261"/>
                    <a:pt x="15267" y="3914"/>
                  </a:cubicBezTo>
                  <a:cubicBezTo>
                    <a:pt x="28184" y="1566"/>
                    <a:pt x="82198" y="0"/>
                    <a:pt x="82198" y="0"/>
                  </a:cubicBezTo>
                  <a:close/>
                </a:path>
              </a:pathLst>
            </a:custGeom>
            <a:ln w="6350" cap="flat">
              <a:miter lim="100000"/>
            </a:ln>
          </p:spPr>
          <p:style>
            <a:lnRef idx="1">
              <a:srgbClr val="181717"/>
            </a:lnRef>
            <a:fillRef idx="0">
              <a:srgbClr val="FFFEFD"/>
            </a:fillRef>
            <a:effectRef idx="0">
              <a:scrgbClr r="0" g="0" b="0"/>
            </a:effectRef>
            <a:fontRef idx="none"/>
          </p:style>
          <p:txBody>
            <a:bodyPr/>
            <a:lstStyle/>
            <a:p>
              <a:endParaRPr lang="en-IN"/>
            </a:p>
          </p:txBody>
        </p:sp>
        <p:sp>
          <p:nvSpPr>
            <p:cNvPr id="15" name="Shape 16">
              <a:extLst>
                <a:ext uri="{FF2B5EF4-FFF2-40B4-BE49-F238E27FC236}">
                  <a16:creationId xmlns:a16="http://schemas.microsoft.com/office/drawing/2014/main" id="{EB65FA3A-0191-9F60-3F9B-6A45990B2F7D}"/>
                </a:ext>
              </a:extLst>
            </p:cNvPr>
            <p:cNvSpPr/>
            <p:nvPr/>
          </p:nvSpPr>
          <p:spPr>
            <a:xfrm>
              <a:off x="1508044" y="1325964"/>
              <a:ext cx="201578" cy="170266"/>
            </a:xfrm>
            <a:custGeom>
              <a:avLst/>
              <a:gdLst/>
              <a:ahLst/>
              <a:cxnLst/>
              <a:rect l="0" t="0" r="0" b="0"/>
              <a:pathLst>
                <a:path w="201578" h="170266">
                  <a:moveTo>
                    <a:pt x="194534" y="0"/>
                  </a:moveTo>
                  <a:cubicBezTo>
                    <a:pt x="194534" y="0"/>
                    <a:pt x="200016" y="392"/>
                    <a:pt x="200797" y="7438"/>
                  </a:cubicBezTo>
                  <a:cubicBezTo>
                    <a:pt x="201578" y="14483"/>
                    <a:pt x="200405" y="27008"/>
                    <a:pt x="200405" y="27008"/>
                  </a:cubicBezTo>
                  <a:cubicBezTo>
                    <a:pt x="200405" y="27008"/>
                    <a:pt x="200405" y="28966"/>
                    <a:pt x="195318" y="29747"/>
                  </a:cubicBezTo>
                  <a:cubicBezTo>
                    <a:pt x="190228" y="30532"/>
                    <a:pt x="56365" y="30140"/>
                    <a:pt x="56365" y="30140"/>
                  </a:cubicBezTo>
                  <a:lnTo>
                    <a:pt x="56758" y="64584"/>
                  </a:lnTo>
                  <a:lnTo>
                    <a:pt x="162832" y="63411"/>
                  </a:lnTo>
                  <a:lnTo>
                    <a:pt x="161266" y="83373"/>
                  </a:lnTo>
                  <a:lnTo>
                    <a:pt x="145998" y="92766"/>
                  </a:lnTo>
                  <a:lnTo>
                    <a:pt x="55973" y="93549"/>
                  </a:lnTo>
                  <a:lnTo>
                    <a:pt x="56365" y="133082"/>
                  </a:lnTo>
                  <a:lnTo>
                    <a:pt x="188662" y="133082"/>
                  </a:lnTo>
                  <a:cubicBezTo>
                    <a:pt x="188662" y="133082"/>
                    <a:pt x="200405" y="132690"/>
                    <a:pt x="200016" y="140519"/>
                  </a:cubicBezTo>
                  <a:cubicBezTo>
                    <a:pt x="199624" y="148346"/>
                    <a:pt x="200016" y="163220"/>
                    <a:pt x="200016" y="163220"/>
                  </a:cubicBezTo>
                  <a:cubicBezTo>
                    <a:pt x="200016" y="163220"/>
                    <a:pt x="197273" y="167527"/>
                    <a:pt x="192579" y="167919"/>
                  </a:cubicBezTo>
                  <a:cubicBezTo>
                    <a:pt x="187881" y="168308"/>
                    <a:pt x="1566" y="169093"/>
                    <a:pt x="1566" y="169093"/>
                  </a:cubicBezTo>
                  <a:lnTo>
                    <a:pt x="0" y="170266"/>
                  </a:lnTo>
                  <a:lnTo>
                    <a:pt x="785" y="13309"/>
                  </a:lnTo>
                  <a:lnTo>
                    <a:pt x="15657" y="781"/>
                  </a:lnTo>
                  <a:lnTo>
                    <a:pt x="194534" y="0"/>
                  </a:lnTo>
                  <a:close/>
                </a:path>
              </a:pathLst>
            </a:custGeom>
            <a:ln w="6350" cap="flat">
              <a:miter lim="100000"/>
            </a:ln>
          </p:spPr>
          <p:style>
            <a:lnRef idx="1">
              <a:srgbClr val="181717"/>
            </a:lnRef>
            <a:fillRef idx="0">
              <a:srgbClr val="FFFEFD"/>
            </a:fillRef>
            <a:effectRef idx="0">
              <a:scrgbClr r="0" g="0" b="0"/>
            </a:effectRef>
            <a:fontRef idx="none"/>
          </p:style>
          <p:txBody>
            <a:bodyPr/>
            <a:lstStyle/>
            <a:p>
              <a:endParaRPr lang="en-IN"/>
            </a:p>
          </p:txBody>
        </p:sp>
        <p:pic>
          <p:nvPicPr>
            <p:cNvPr id="16" name="Picture 15">
              <a:extLst>
                <a:ext uri="{FF2B5EF4-FFF2-40B4-BE49-F238E27FC236}">
                  <a16:creationId xmlns:a16="http://schemas.microsoft.com/office/drawing/2014/main" id="{253A9862-BCBC-BC2C-0286-51F595D3F4D4}"/>
                </a:ext>
              </a:extLst>
            </p:cNvPr>
            <p:cNvPicPr/>
            <p:nvPr/>
          </p:nvPicPr>
          <p:blipFill>
            <a:blip r:embed="rId4"/>
            <a:stretch>
              <a:fillRect/>
            </a:stretch>
          </p:blipFill>
          <p:spPr>
            <a:xfrm>
              <a:off x="532642" y="40067"/>
              <a:ext cx="829674" cy="1042337"/>
            </a:xfrm>
            <a:prstGeom prst="rect">
              <a:avLst/>
            </a:prstGeom>
          </p:spPr>
        </p:pic>
        <p:sp>
          <p:nvSpPr>
            <p:cNvPr id="17" name="Rectangle 16">
              <a:extLst>
                <a:ext uri="{FF2B5EF4-FFF2-40B4-BE49-F238E27FC236}">
                  <a16:creationId xmlns:a16="http://schemas.microsoft.com/office/drawing/2014/main" id="{082D2789-09CD-57F8-D4E9-1F971AAB98D0}"/>
                </a:ext>
              </a:extLst>
            </p:cNvPr>
            <p:cNvSpPr/>
            <p:nvPr/>
          </p:nvSpPr>
          <p:spPr>
            <a:xfrm>
              <a:off x="226563" y="1572342"/>
              <a:ext cx="79962" cy="122758"/>
            </a:xfrm>
            <a:prstGeom prst="rect">
              <a:avLst/>
            </a:prstGeom>
            <a:ln>
              <a:noFill/>
            </a:ln>
          </p:spPr>
          <p:txBody>
            <a:bodyPr vert="horz" lIns="0" tIns="0" rIns="0" bIns="0" rtlCol="0">
              <a:noAutofit/>
            </a:bodyPr>
            <a:lstStyle/>
            <a:p>
              <a:pPr marL="8890" marR="3088005" algn="just">
                <a:lnSpc>
                  <a:spcPct val="112000"/>
                </a:lnSpc>
                <a:spcAft>
                  <a:spcPts val="25"/>
                </a:spcAft>
              </a:pPr>
              <a:r>
                <a:rPr lang="en-IN" sz="750" b="1" kern="100">
                  <a:solidFill>
                    <a:srgbClr val="E4322B"/>
                  </a:solidFill>
                  <a:effectLst/>
                  <a:latin typeface="Arial" panose="020B0604020202020204" pitchFamily="34" charset="0"/>
                  <a:ea typeface="Arial" panose="020B0604020202020204" pitchFamily="34" charset="0"/>
                </a:rPr>
                <a:t>F</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79B1A351-E5DE-1B60-C41C-BAE32F2415F8}"/>
                </a:ext>
              </a:extLst>
            </p:cNvPr>
            <p:cNvSpPr/>
            <p:nvPr/>
          </p:nvSpPr>
          <p:spPr>
            <a:xfrm>
              <a:off x="457330" y="1572342"/>
              <a:ext cx="36382" cy="122758"/>
            </a:xfrm>
            <a:prstGeom prst="rect">
              <a:avLst/>
            </a:prstGeom>
            <a:ln>
              <a:noFill/>
            </a:ln>
          </p:spPr>
          <p:txBody>
            <a:bodyPr vert="horz" lIns="0" tIns="0" rIns="0" bIns="0" rtlCol="0">
              <a:noAutofit/>
            </a:bodyPr>
            <a:lstStyle/>
            <a:p>
              <a:pPr marL="8890" marR="3088005" algn="just">
                <a:lnSpc>
                  <a:spcPct val="112000"/>
                </a:lnSpc>
                <a:spcAft>
                  <a:spcPts val="25"/>
                </a:spcAft>
              </a:pPr>
              <a:r>
                <a:rPr lang="en-IN" sz="750" b="1" kern="100">
                  <a:solidFill>
                    <a:srgbClr val="E4322B"/>
                  </a:solidFill>
                  <a:effectLst/>
                  <a:latin typeface="Arial" panose="020B0604020202020204" pitchFamily="34" charset="0"/>
                  <a:ea typeface="Arial" panose="020B0604020202020204" pitchFamily="34" charset="0"/>
                </a:rPr>
                <a:t>I</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D7000541-6CB2-BEB4-C91A-83AF4B77D1F4}"/>
                </a:ext>
              </a:extLst>
            </p:cNvPr>
            <p:cNvSpPr/>
            <p:nvPr/>
          </p:nvSpPr>
          <p:spPr>
            <a:xfrm>
              <a:off x="655330" y="1572342"/>
              <a:ext cx="79962" cy="122758"/>
            </a:xfrm>
            <a:prstGeom prst="rect">
              <a:avLst/>
            </a:prstGeom>
            <a:ln>
              <a:noFill/>
            </a:ln>
          </p:spPr>
          <p:txBody>
            <a:bodyPr vert="horz" lIns="0" tIns="0" rIns="0" bIns="0" rtlCol="0">
              <a:noAutofit/>
            </a:bodyPr>
            <a:lstStyle/>
            <a:p>
              <a:pPr marL="8890" marR="3088005" algn="just">
                <a:lnSpc>
                  <a:spcPct val="112000"/>
                </a:lnSpc>
                <a:spcAft>
                  <a:spcPts val="25"/>
                </a:spcAft>
              </a:pPr>
              <a:r>
                <a:rPr lang="en-IN" sz="750" b="1" kern="100">
                  <a:solidFill>
                    <a:srgbClr val="E4322B"/>
                  </a:solidFill>
                  <a:effectLst/>
                  <a:latin typeface="Arial" panose="020B0604020202020204" pitchFamily="34" charset="0"/>
                  <a:ea typeface="Arial" panose="020B0604020202020204" pitchFamily="34" charset="0"/>
                </a:rPr>
                <a:t>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79476303-D7F7-2065-45F5-218F2A088D63}"/>
                </a:ext>
              </a:extLst>
            </p:cNvPr>
            <p:cNvSpPr/>
            <p:nvPr/>
          </p:nvSpPr>
          <p:spPr>
            <a:xfrm>
              <a:off x="886097" y="1572342"/>
              <a:ext cx="94489" cy="122758"/>
            </a:xfrm>
            <a:prstGeom prst="rect">
              <a:avLst/>
            </a:prstGeom>
            <a:ln>
              <a:noFill/>
            </a:ln>
          </p:spPr>
          <p:txBody>
            <a:bodyPr vert="horz" lIns="0" tIns="0" rIns="0" bIns="0" rtlCol="0">
              <a:noAutofit/>
            </a:bodyPr>
            <a:lstStyle/>
            <a:p>
              <a:pPr marL="8890" marR="3088005" algn="just">
                <a:lnSpc>
                  <a:spcPct val="112000"/>
                </a:lnSpc>
                <a:spcAft>
                  <a:spcPts val="25"/>
                </a:spcAft>
              </a:pPr>
              <a:r>
                <a:rPr lang="en-IN" sz="750" b="1" kern="100">
                  <a:solidFill>
                    <a:srgbClr val="E4322B"/>
                  </a:solidFill>
                  <a:effectLst/>
                  <a:latin typeface="Arial" panose="020B0604020202020204" pitchFamily="34" charset="0"/>
                  <a:ea typeface="Arial" panose="020B0604020202020204" pitchFamily="34" charset="0"/>
                </a:rPr>
                <a:t>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6B09442F-8D01-A950-3D84-078C338D1B77}"/>
                </a:ext>
              </a:extLst>
            </p:cNvPr>
            <p:cNvSpPr/>
            <p:nvPr/>
          </p:nvSpPr>
          <p:spPr>
            <a:xfrm>
              <a:off x="1127822" y="1572342"/>
              <a:ext cx="87291" cy="122758"/>
            </a:xfrm>
            <a:prstGeom prst="rect">
              <a:avLst/>
            </a:prstGeom>
            <a:ln>
              <a:noFill/>
            </a:ln>
          </p:spPr>
          <p:txBody>
            <a:bodyPr vert="horz" lIns="0" tIns="0" rIns="0" bIns="0" rtlCol="0">
              <a:noAutofit/>
            </a:bodyPr>
            <a:lstStyle/>
            <a:p>
              <a:pPr marL="8890" marR="3088005" algn="just">
                <a:lnSpc>
                  <a:spcPct val="112000"/>
                </a:lnSpc>
                <a:spcAft>
                  <a:spcPts val="25"/>
                </a:spcAft>
              </a:pPr>
              <a:r>
                <a:rPr lang="en-IN" sz="750" b="1" kern="100">
                  <a:solidFill>
                    <a:srgbClr val="E4322B"/>
                  </a:solidFill>
                  <a:effectLst/>
                  <a:latin typeface="Arial" panose="020B0604020202020204" pitchFamily="34" charset="0"/>
                  <a:ea typeface="Arial" panose="020B0604020202020204" pitchFamily="34" charset="0"/>
                </a:rPr>
                <a:t>E</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7969A871-0167-86E4-F84A-66C6B6E3E59F}"/>
                </a:ext>
              </a:extLst>
            </p:cNvPr>
            <p:cNvSpPr/>
            <p:nvPr/>
          </p:nvSpPr>
          <p:spPr>
            <a:xfrm>
              <a:off x="1364119" y="1572342"/>
              <a:ext cx="87291" cy="122758"/>
            </a:xfrm>
            <a:prstGeom prst="rect">
              <a:avLst/>
            </a:prstGeom>
            <a:ln>
              <a:noFill/>
            </a:ln>
          </p:spPr>
          <p:txBody>
            <a:bodyPr vert="horz" lIns="0" tIns="0" rIns="0" bIns="0" rtlCol="0">
              <a:noAutofit/>
            </a:bodyPr>
            <a:lstStyle/>
            <a:p>
              <a:pPr marL="8890" marR="3088005" algn="just">
                <a:lnSpc>
                  <a:spcPct val="112000"/>
                </a:lnSpc>
                <a:spcAft>
                  <a:spcPts val="25"/>
                </a:spcAft>
              </a:pPr>
              <a:r>
                <a:rPr lang="en-IN" sz="750" b="1" kern="100">
                  <a:solidFill>
                    <a:srgbClr val="E4322B"/>
                  </a:solidFill>
                  <a:effectLst/>
                  <a:latin typeface="Arial" panose="020B0604020202020204" pitchFamily="34" charset="0"/>
                  <a:ea typeface="Arial" panose="020B0604020202020204" pitchFamily="34" charset="0"/>
                </a:rPr>
                <a:t>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C6AF8202-68F9-07BF-4908-3D9CF2E0EC8F}"/>
                </a:ext>
              </a:extLst>
            </p:cNvPr>
            <p:cNvSpPr/>
            <p:nvPr/>
          </p:nvSpPr>
          <p:spPr>
            <a:xfrm>
              <a:off x="1600412" y="1572342"/>
              <a:ext cx="123673" cy="122758"/>
            </a:xfrm>
            <a:prstGeom prst="rect">
              <a:avLst/>
            </a:prstGeom>
            <a:ln>
              <a:noFill/>
            </a:ln>
          </p:spPr>
          <p:txBody>
            <a:bodyPr vert="horz" lIns="0" tIns="0" rIns="0" bIns="0" rtlCol="0">
              <a:noAutofit/>
            </a:bodyPr>
            <a:lstStyle/>
            <a:p>
              <a:pPr marL="8890" marR="3088005" algn="just">
                <a:lnSpc>
                  <a:spcPct val="112000"/>
                </a:lnSpc>
                <a:spcAft>
                  <a:spcPts val="25"/>
                </a:spcAft>
              </a:pPr>
              <a:r>
                <a:rPr lang="en-IN" sz="750" b="1" kern="100">
                  <a:solidFill>
                    <a:srgbClr val="E4322B"/>
                  </a:solidFill>
                  <a:effectLst/>
                  <a:latin typeface="Arial" panose="020B0604020202020204" pitchFamily="34" charset="0"/>
                  <a:ea typeface="Arial" panose="020B0604020202020204" pitchFamily="34" charset="0"/>
                </a:rPr>
                <a:t>S </a:t>
              </a:r>
              <a:endParaRPr lang="en-IN" sz="1100" kern="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22023568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9264-0FE8-92DF-EEB0-42AFD0157737}"/>
              </a:ext>
            </a:extLst>
          </p:cNvPr>
          <p:cNvSpPr>
            <a:spLocks noGrp="1"/>
          </p:cNvSpPr>
          <p:nvPr>
            <p:ph type="ctrTitle"/>
          </p:nvPr>
        </p:nvSpPr>
        <p:spPr>
          <a:xfrm>
            <a:off x="160420" y="427569"/>
            <a:ext cx="2650503" cy="797197"/>
          </a:xfrm>
        </p:spPr>
        <p:txBody>
          <a:bodyPr>
            <a:normAutofit/>
          </a:bodyPr>
          <a:lstStyle/>
          <a:p>
            <a:r>
              <a:rPr lang="en-GB" sz="3600" b="1" dirty="0">
                <a:solidFill>
                  <a:schemeClr val="tx1"/>
                </a:solidFill>
              </a:rPr>
              <a:t>OBJECTIVE</a:t>
            </a:r>
            <a:endParaRPr lang="en-IN" sz="3600" b="1" dirty="0">
              <a:solidFill>
                <a:schemeClr val="tx1"/>
              </a:solidFill>
            </a:endParaRPr>
          </a:p>
        </p:txBody>
      </p:sp>
      <p:sp>
        <p:nvSpPr>
          <p:cNvPr id="3" name="Subtitle 2">
            <a:extLst>
              <a:ext uri="{FF2B5EF4-FFF2-40B4-BE49-F238E27FC236}">
                <a16:creationId xmlns:a16="http://schemas.microsoft.com/office/drawing/2014/main" id="{68169C3C-87C8-AEF5-47F1-4BDA9B5D8CCD}"/>
              </a:ext>
            </a:extLst>
          </p:cNvPr>
          <p:cNvSpPr>
            <a:spLocks noGrp="1"/>
          </p:cNvSpPr>
          <p:nvPr>
            <p:ph type="subTitle" idx="1"/>
          </p:nvPr>
        </p:nvSpPr>
        <p:spPr>
          <a:xfrm>
            <a:off x="1012105" y="1313336"/>
            <a:ext cx="9489812" cy="4736425"/>
          </a:xfrm>
        </p:spPr>
        <p:txBody>
          <a:bodyPr>
            <a:normAutofit fontScale="92500" lnSpcReduction="20000"/>
          </a:bodyPr>
          <a:lstStyle/>
          <a:p>
            <a:pPr marL="342900" lvl="0" indent="-342900" algn="l">
              <a:lnSpc>
                <a:spcPct val="107000"/>
              </a:lnSpc>
              <a:buFont typeface="Symbol" panose="05050102010706020507" pitchFamily="18" charset="2"/>
              <a:buChar char=""/>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the project is to develop software that facilitates the data storage, data maintenance and its retrieval for the gym in an igneous way.</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To store the record of the user, the trainer. Also privileges to access, modify and delete any record are with the Admin. </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Only the Admin has the privilege to access any database and make the required changes, if necessary.</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To develop easy-to-use software which handles the trainer-user relationship in an effective manner.</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To develop a user-friendly system that requires minimal user training. Most of features and function are similar to those on any windows platform.</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8447793"/>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228E-AA12-F1E7-6EF0-61B83B504291}"/>
              </a:ext>
            </a:extLst>
          </p:cNvPr>
          <p:cNvSpPr>
            <a:spLocks noGrp="1"/>
          </p:cNvSpPr>
          <p:nvPr>
            <p:ph type="title"/>
          </p:nvPr>
        </p:nvSpPr>
        <p:spPr>
          <a:xfrm>
            <a:off x="-1" y="0"/>
            <a:ext cx="6920753" cy="1043874"/>
          </a:xfrm>
        </p:spPr>
        <p:txBody>
          <a:bodyPr>
            <a:noAutofit/>
          </a:bodyPr>
          <a:lstStyle/>
          <a:p>
            <a:pPr algn="l"/>
            <a:r>
              <a:rPr lang="en-IN" sz="3600" dirty="0">
                <a:solidFill>
                  <a:schemeClr val="tx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PROJECT CATEGORY</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08114025-575F-206C-0409-37211F85AE6F}"/>
              </a:ext>
            </a:extLst>
          </p:cNvPr>
          <p:cNvSpPr>
            <a:spLocks noGrp="1"/>
          </p:cNvSpPr>
          <p:nvPr>
            <p:ph idx="1"/>
          </p:nvPr>
        </p:nvSpPr>
        <p:spPr>
          <a:xfrm>
            <a:off x="0" y="1491347"/>
            <a:ext cx="12120720" cy="5107017"/>
          </a:xfrm>
        </p:spPr>
        <p:txBody>
          <a:bodyPr>
            <a:normAutofit fontScale="70000" lnSpcReduction="20000"/>
          </a:bodyPr>
          <a:lstStyle/>
          <a:p>
            <a:pPr marL="342900" marR="269875" lvl="0" indent="-342900" algn="just">
              <a:lnSpc>
                <a:spcPct val="150000"/>
              </a:lnSpc>
              <a:spcAft>
                <a:spcPts val="25"/>
              </a:spcAft>
              <a:buFont typeface="Wingdings" panose="05000000000000000000" pitchFamily="2" charset="2"/>
              <a:buChar char="v"/>
            </a:pPr>
            <a:endParaRPr lang="en-IN" sz="2400" b="1" kern="100" dirty="0">
              <a:solidFill>
                <a:schemeClr val="tx1"/>
              </a:solidFill>
              <a:effectLst/>
              <a:latin typeface="Times New Roman" panose="02020603050405020304" pitchFamily="18" charset="0"/>
              <a:ea typeface="Calibri" panose="020F0502020204030204" pitchFamily="34" charset="0"/>
            </a:endParaRPr>
          </a:p>
          <a:p>
            <a:pPr marL="342900" marR="269875" lvl="0" indent="-342900" algn="just">
              <a:lnSpc>
                <a:spcPct val="150000"/>
              </a:lnSpc>
              <a:spcAft>
                <a:spcPts val="25"/>
              </a:spcAft>
              <a:buFont typeface="Wingdings" panose="05000000000000000000" pitchFamily="2" charset="2"/>
              <a:buChar char="v"/>
            </a:pPr>
            <a:r>
              <a:rPr lang="en-IN" sz="2400" b="1" kern="100" dirty="0">
                <a:solidFill>
                  <a:schemeClr val="tx1"/>
                </a:solidFill>
                <a:effectLst/>
                <a:latin typeface="Times New Roman" panose="02020603050405020304" pitchFamily="18" charset="0"/>
                <a:ea typeface="Calibri" panose="020F0502020204030204" pitchFamily="34" charset="0"/>
              </a:rPr>
              <a:t>Front-End</a:t>
            </a:r>
          </a:p>
          <a:p>
            <a:pPr marR="269875" lvl="1" indent="-342900" algn="just">
              <a:lnSpc>
                <a:spcPct val="150000"/>
              </a:lnSpc>
              <a:spcAft>
                <a:spcPts val="25"/>
              </a:spcAft>
              <a:buFont typeface="Symbol" panose="05050102010706020507" pitchFamily="18" charset="2"/>
              <a:buChar char=""/>
            </a:pPr>
            <a:r>
              <a:rPr lang="en-IN" sz="2900" b="1" kern="100" dirty="0">
                <a:effectLst/>
                <a:latin typeface="Times New Roman" panose="02020603050405020304" pitchFamily="18" charset="0"/>
                <a:ea typeface="Calibri" panose="020F0502020204030204" pitchFamily="34" charset="0"/>
              </a:rPr>
              <a:t>HTML: </a:t>
            </a:r>
            <a:r>
              <a:rPr lang="en-IN" sz="2900" kern="100" dirty="0">
                <a:effectLst/>
                <a:latin typeface="Times New Roman" panose="02020603050405020304" pitchFamily="18" charset="0"/>
                <a:ea typeface="Calibri" panose="020F0502020204030204" pitchFamily="34" charset="0"/>
              </a:rPr>
              <a:t>HTML or Hypertext Markup Language is markup language for the web, that defines the structure of web pages. It is one of the basic building blocks of every website, so it’s crucial to learn if you want to have a career in web development.</a:t>
            </a:r>
            <a:endParaRPr lang="en-IN" sz="2900" kern="100" dirty="0">
              <a:effectLst/>
              <a:latin typeface="Calibri" panose="020F0502020204030204" pitchFamily="34" charset="0"/>
              <a:ea typeface="Calibri" panose="020F0502020204030204" pitchFamily="34" charset="0"/>
            </a:endParaRPr>
          </a:p>
          <a:p>
            <a:pPr marR="269875" lvl="1" indent="-342900" algn="just">
              <a:lnSpc>
                <a:spcPct val="150000"/>
              </a:lnSpc>
              <a:spcAft>
                <a:spcPts val="25"/>
              </a:spcAft>
              <a:buFont typeface="Symbol" panose="05050102010706020507" pitchFamily="18" charset="2"/>
              <a:buChar char=""/>
            </a:pPr>
            <a:r>
              <a:rPr lang="en-IN" sz="2900" b="1" kern="100" dirty="0">
                <a:effectLst/>
                <a:latin typeface="Times New Roman" panose="02020603050405020304" pitchFamily="18" charset="0"/>
                <a:ea typeface="Calibri" panose="020F0502020204030204" pitchFamily="34" charset="0"/>
              </a:rPr>
              <a:t>CSS: </a:t>
            </a:r>
            <a:r>
              <a:rPr lang="en-IN" sz="2900" kern="100" dirty="0">
                <a:effectLst/>
                <a:latin typeface="Times New Roman" panose="02020603050405020304" pitchFamily="18" charset="0"/>
                <a:ea typeface="Calibri" panose="020F0502020204030204" pitchFamily="34" charset="0"/>
              </a:rPr>
              <a:t>Cascading style sheets, fondly referred to as CSS, is simply designed language intended to simply the process of making web pages presentable. CSS allows you to apply styles to web pages. It describes how a webpage should look: It prescribes colours, fonts, spacing and much more.</a:t>
            </a:r>
            <a:endParaRPr lang="en-IN" sz="2900" kern="100" dirty="0">
              <a:effectLst/>
              <a:latin typeface="Calibri" panose="020F0502020204030204" pitchFamily="34" charset="0"/>
              <a:ea typeface="Calibri" panose="020F0502020204030204" pitchFamily="34" charset="0"/>
            </a:endParaRPr>
          </a:p>
          <a:p>
            <a:pPr marR="269875" lvl="1" indent="-342900" algn="just">
              <a:lnSpc>
                <a:spcPct val="150000"/>
              </a:lnSpc>
              <a:spcAft>
                <a:spcPts val="25"/>
              </a:spcAft>
              <a:buFont typeface="Symbol" panose="05050102010706020507" pitchFamily="18" charset="2"/>
              <a:buChar char=""/>
            </a:pPr>
            <a:r>
              <a:rPr lang="en-IN" sz="2900" b="1" kern="100" dirty="0">
                <a:effectLst/>
                <a:latin typeface="Times New Roman" panose="02020603050405020304" pitchFamily="18" charset="0"/>
                <a:ea typeface="Calibri" panose="020F0502020204030204" pitchFamily="34" charset="0"/>
              </a:rPr>
              <a:t>Java Script:</a:t>
            </a:r>
            <a:r>
              <a:rPr lang="en-IN" sz="2900" kern="100" dirty="0">
                <a:effectLst/>
                <a:latin typeface="Times New Roman" panose="02020603050405020304" pitchFamily="18" charset="0"/>
                <a:ea typeface="Calibri" panose="020F0502020204030204" pitchFamily="34" charset="0"/>
              </a:rPr>
              <a:t> It is programming language that confirms to the ECMA script standard and has first class functions. It is mainly used for creating dynamic, interactive and multimedia webpages, but can also run in non-browser environments.</a:t>
            </a:r>
            <a:endParaRPr lang="en-IN" sz="2900" kern="100" dirty="0">
              <a:effectLst/>
              <a:latin typeface="Calibri" panose="020F0502020204030204" pitchFamily="34" charset="0"/>
              <a:ea typeface="Calibri" panose="020F0502020204030204" pitchFamily="34" charset="0"/>
            </a:endParaRPr>
          </a:p>
          <a:p>
            <a:pPr marL="36900" indent="0">
              <a:buNone/>
            </a:pPr>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1100" dirty="0">
              <a:solidFill>
                <a:schemeClr val="tx1"/>
              </a:solidFill>
            </a:endParaRPr>
          </a:p>
          <a:p>
            <a:pPr lvl="1">
              <a:lnSpc>
                <a:spcPct val="107000"/>
              </a:lnSpc>
              <a:spcAft>
                <a:spcPts val="800"/>
              </a:spcAft>
              <a:buFont typeface="Wingdings" panose="05000000000000000000" pitchFamily="2" charset="2"/>
              <a:buChar char="Ø"/>
            </a:pPr>
            <a:endParaRPr lang="en-IN" sz="1200" dirty="0"/>
          </a:p>
        </p:txBody>
      </p:sp>
      <p:sp>
        <p:nvSpPr>
          <p:cNvPr id="5" name="TextBox 4">
            <a:extLst>
              <a:ext uri="{FF2B5EF4-FFF2-40B4-BE49-F238E27FC236}">
                <a16:creationId xmlns:a16="http://schemas.microsoft.com/office/drawing/2014/main" id="{DB600BBD-3A99-85EA-4056-F915F2328E45}"/>
              </a:ext>
            </a:extLst>
          </p:cNvPr>
          <p:cNvSpPr txBox="1"/>
          <p:nvPr/>
        </p:nvSpPr>
        <p:spPr>
          <a:xfrm>
            <a:off x="87323" y="668322"/>
            <a:ext cx="3834063" cy="375552"/>
          </a:xfrm>
          <a:prstGeom prst="rect">
            <a:avLst/>
          </a:prstGeom>
          <a:noFill/>
        </p:spPr>
        <p:txBody>
          <a:bodyPr wrap="square" rtlCol="0">
            <a:spAutoFit/>
          </a:bodyPr>
          <a:lstStyle/>
          <a:p>
            <a:pPr>
              <a:lnSpc>
                <a:spcPct val="107000"/>
              </a:lnSpc>
              <a:spcAft>
                <a:spcPts val="800"/>
              </a:spcAft>
            </a:pPr>
            <a:r>
              <a:rPr lang="en-GB" dirty="0">
                <a:solidFill>
                  <a:schemeClr val="tx2"/>
                </a:solidFill>
                <a:latin typeface="Calibri" panose="020F0502020204030204" pitchFamily="34" charset="0"/>
                <a:ea typeface="Calibri" panose="020F0502020204030204" pitchFamily="34" charset="0"/>
                <a:cs typeface="Times New Roman" panose="02020603050405020304" pitchFamily="18" charset="0"/>
              </a:rPr>
              <a:t>W</a:t>
            </a:r>
            <a:r>
              <a:rPr lang="en-IN" dirty="0">
                <a:solidFill>
                  <a:schemeClr val="tx2"/>
                </a:solidFill>
                <a:latin typeface="Calibri" panose="020F0502020204030204" pitchFamily="34" charset="0"/>
                <a:ea typeface="Calibri" panose="020F0502020204030204" pitchFamily="34" charset="0"/>
                <a:cs typeface="Times New Roman" panose="02020603050405020304" pitchFamily="18" charset="0"/>
              </a:rPr>
              <a:t>EB APPLICATION</a:t>
            </a:r>
            <a:endParaRPr lang="en-IN" sz="1800"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D1E58785-B12E-74B9-4397-618FD8A1A0F1}"/>
              </a:ext>
            </a:extLst>
          </p:cNvPr>
          <p:cNvSpPr txBox="1"/>
          <p:nvPr/>
        </p:nvSpPr>
        <p:spPr>
          <a:xfrm>
            <a:off x="87323" y="1197548"/>
            <a:ext cx="9377519" cy="655179"/>
          </a:xfrm>
          <a:prstGeom prst="rect">
            <a:avLst/>
          </a:prstGeom>
          <a:noFill/>
        </p:spPr>
        <p:txBody>
          <a:bodyPr wrap="square" rtlCol="0">
            <a:spAutoFit/>
          </a:bodyPr>
          <a:lstStyle/>
          <a:p>
            <a:pPr>
              <a:lnSpc>
                <a:spcPct val="107000"/>
              </a:lnSpc>
              <a:spcAft>
                <a:spcPts val="800"/>
              </a:spcAft>
            </a:pPr>
            <a:r>
              <a:rPr lang="en-IN" sz="36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LANGUAGE AND SOFTWARE TOOLS USED</a:t>
            </a:r>
          </a:p>
        </p:txBody>
      </p:sp>
    </p:spTree>
    <p:extLst>
      <p:ext uri="{BB962C8B-B14F-4D97-AF65-F5344CB8AC3E}">
        <p14:creationId xmlns:p14="http://schemas.microsoft.com/office/powerpoint/2010/main" val="2454887377"/>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4A989-5249-2D9A-B510-FE05FF04519F}"/>
              </a:ext>
            </a:extLst>
          </p:cNvPr>
          <p:cNvSpPr>
            <a:spLocks noGrp="1"/>
          </p:cNvSpPr>
          <p:nvPr>
            <p:ph idx="1"/>
          </p:nvPr>
        </p:nvSpPr>
        <p:spPr>
          <a:xfrm>
            <a:off x="401053" y="376518"/>
            <a:ext cx="10866504" cy="6248871"/>
          </a:xfrm>
        </p:spPr>
        <p:txBody>
          <a:bodyPr>
            <a:normAutofit fontScale="92500"/>
          </a:bodyPr>
          <a:lstStyle/>
          <a:p>
            <a:pPr marR="269875" lvl="1" indent="-342900" algn="just">
              <a:lnSpc>
                <a:spcPct val="150000"/>
              </a:lnSpc>
              <a:spcAft>
                <a:spcPts val="25"/>
              </a:spcAft>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rPr>
              <a:t>Bootstrap: </a:t>
            </a:r>
            <a:r>
              <a:rPr lang="en-IN" sz="2400" kern="100" dirty="0">
                <a:effectLst/>
                <a:latin typeface="Times New Roman" panose="02020603050405020304" pitchFamily="18" charset="0"/>
                <a:ea typeface="Calibri" panose="020F0502020204030204" pitchFamily="34" charset="0"/>
              </a:rPr>
              <a:t>Bootstrap is a free, open-source front-end development framework for creation of websites and web apps. Designed to enable responsive development of mobile-first websites. It contains HTML CSS, JavaScript based design template for typography, forms, buttons, navigations, and other interface components. </a:t>
            </a:r>
            <a:endParaRPr lang="en-IN" sz="2400" kern="100" dirty="0">
              <a:effectLst/>
              <a:latin typeface="Calibri" panose="020F0502020204030204" pitchFamily="34" charset="0"/>
              <a:ea typeface="Calibri" panose="020F0502020204030204" pitchFamily="34" charset="0"/>
            </a:endParaRPr>
          </a:p>
          <a:p>
            <a:pPr marR="269875" lvl="1" indent="-342900" algn="just">
              <a:lnSpc>
                <a:spcPct val="150000"/>
              </a:lnSpc>
              <a:spcAft>
                <a:spcPts val="25"/>
              </a:spcAft>
              <a:buFont typeface="Symbol" panose="05050102010706020507" pitchFamily="18" charset="2"/>
              <a:buChar char=""/>
            </a:pPr>
            <a:r>
              <a:rPr lang="en-IN" sz="2400" b="1" kern="100" dirty="0" err="1">
                <a:effectLst/>
                <a:latin typeface="Times New Roman" panose="02020603050405020304" pitchFamily="18" charset="0"/>
                <a:ea typeface="Calibri" panose="020F0502020204030204" pitchFamily="34" charset="0"/>
              </a:rPr>
              <a:t>Php</a:t>
            </a:r>
            <a:r>
              <a:rPr lang="en-IN" sz="2400" b="1" kern="100" dirty="0">
                <a:effectLst/>
                <a:latin typeface="Times New Roman" panose="02020603050405020304" pitchFamily="18" charset="0"/>
                <a:ea typeface="Calibri" panose="020F0502020204030204" pitchFamily="34" charset="0"/>
              </a:rPr>
              <a:t>:</a:t>
            </a:r>
            <a:r>
              <a:rPr lang="en-IN" sz="2400" b="1" u="sng" kern="100" dirty="0">
                <a:effectLst/>
                <a:latin typeface="Times New Roman" panose="02020603050405020304" pitchFamily="18" charset="0"/>
                <a:ea typeface="Calibri" panose="020F0502020204030204" pitchFamily="34" charset="0"/>
              </a:rPr>
              <a:t> </a:t>
            </a:r>
            <a:r>
              <a:rPr lang="en-IN" sz="2400" kern="100" dirty="0">
                <a:effectLst/>
                <a:latin typeface="Times New Roman" panose="02020603050405020304" pitchFamily="18" charset="0"/>
                <a:ea typeface="Calibri" panose="020F0502020204030204" pitchFamily="34" charset="0"/>
              </a:rPr>
              <a:t>is a recursive acronym for "PHP: Hypertext Preprocessor". PHP is a server-side scripting language that is embedded in HTML. It is used to manage dynamic content and databases</a:t>
            </a:r>
            <a:endParaRPr lang="en-IN" sz="2400" b="1" kern="100" dirty="0">
              <a:solidFill>
                <a:schemeClr val="tx1"/>
              </a:solidFill>
              <a:effectLst/>
              <a:latin typeface="Times New Roman" panose="02020603050405020304" pitchFamily="18" charset="0"/>
              <a:ea typeface="Calibri" panose="020F0502020204030204" pitchFamily="34" charset="0"/>
            </a:endParaRPr>
          </a:p>
          <a:p>
            <a:pPr marL="342900" marR="269875" lvl="0" indent="-342900" algn="just">
              <a:lnSpc>
                <a:spcPct val="150000"/>
              </a:lnSpc>
              <a:spcAft>
                <a:spcPts val="25"/>
              </a:spcAft>
              <a:buFont typeface="Wingdings" panose="05000000000000000000" pitchFamily="2" charset="2"/>
              <a:buChar char=""/>
            </a:pPr>
            <a:r>
              <a:rPr lang="en-IN" sz="2400" b="1" kern="100" dirty="0">
                <a:solidFill>
                  <a:schemeClr val="tx1"/>
                </a:solidFill>
                <a:effectLst/>
                <a:latin typeface="Times New Roman" panose="02020603050405020304" pitchFamily="18" charset="0"/>
                <a:ea typeface="Calibri" panose="020F0502020204030204" pitchFamily="34" charset="0"/>
              </a:rPr>
              <a:t>Back-End:</a:t>
            </a:r>
            <a:endParaRPr lang="en-IN" sz="2400" kern="100" dirty="0">
              <a:solidFill>
                <a:schemeClr val="tx1"/>
              </a:solidFill>
              <a:effectLst/>
              <a:latin typeface="Calibri" panose="020F0502020204030204" pitchFamily="34" charset="0"/>
              <a:ea typeface="Calibri" panose="020F0502020204030204" pitchFamily="34" charset="0"/>
            </a:endParaRPr>
          </a:p>
          <a:p>
            <a:pPr lvl="1"/>
            <a:r>
              <a:rPr lang="en-IN" sz="2400" b="1" dirty="0">
                <a:effectLst/>
                <a:latin typeface="Times New Roman" panose="02020603050405020304" pitchFamily="18" charset="0"/>
                <a:ea typeface="Calibri" panose="020F0502020204030204" pitchFamily="34" charset="0"/>
              </a:rPr>
              <a:t>MySQL(database):</a:t>
            </a:r>
            <a:r>
              <a:rPr lang="en-IN" sz="2400" dirty="0">
                <a:effectLst/>
                <a:latin typeface="Times New Roman" panose="02020603050405020304" pitchFamily="18" charset="0"/>
                <a:ea typeface="Calibri" panose="020F0502020204030204" pitchFamily="34" charset="0"/>
              </a:rPr>
              <a:t> MySQL is an open-source relational database management system. Like other relational database MySQL stores data in table made up of rows and columns. User can define, manipulate, control and query data using structured Query language more commonly known as SQL</a:t>
            </a:r>
            <a:endParaRPr lang="en-IN" sz="2400" b="1" u="sng"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842049356"/>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D7D2AD2-D6AB-0900-9632-A8B88E83D48B}"/>
              </a:ext>
            </a:extLst>
          </p:cNvPr>
          <p:cNvSpPr txBox="1">
            <a:spLocks/>
          </p:cNvSpPr>
          <p:nvPr/>
        </p:nvSpPr>
        <p:spPr>
          <a:xfrm>
            <a:off x="1604210" y="962528"/>
            <a:ext cx="10331116" cy="5638803"/>
          </a:xfrm>
          <a:prstGeom prst="rect">
            <a:avLst/>
          </a:prstGeom>
        </p:spPr>
        <p:txBody>
          <a:bodyP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nSpc>
                <a:spcPct val="107000"/>
              </a:lnSpc>
              <a:spcAft>
                <a:spcPts val="800"/>
              </a:spcAft>
              <a:buNone/>
            </a:pPr>
            <a:r>
              <a:rPr lang="en-IN" sz="3600" dirty="0">
                <a:effectLst/>
                <a:latin typeface="+mj-lt"/>
                <a:ea typeface="Calibri" panose="020F0502020204030204" pitchFamily="34" charset="0"/>
                <a:cs typeface="Times New Roman" panose="02020603050405020304" pitchFamily="18" charset="0"/>
              </a:rPr>
              <a:t> </a:t>
            </a:r>
            <a:r>
              <a:rPr lang="en-IN" sz="3600" dirty="0">
                <a:solidFill>
                  <a:schemeClr val="tx1"/>
                </a:solidFill>
                <a:effectLst/>
                <a:latin typeface="+mj-lt"/>
                <a:ea typeface="Calibri" panose="020F0502020204030204" pitchFamily="34" charset="0"/>
                <a:cs typeface="Times New Roman" panose="02020603050405020304" pitchFamily="18" charset="0"/>
              </a:rPr>
              <a:t>SOFTWARE REQUIREMENT</a:t>
            </a:r>
          </a:p>
          <a:p>
            <a:pPr marL="379800" indent="-3429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Front End: Chrome or Any web browser</a:t>
            </a:r>
          </a:p>
          <a:p>
            <a:pPr marL="379800" indent="-3429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Xampp</a:t>
            </a:r>
            <a:r>
              <a:rPr lang="en-IN" sz="2400" dirty="0">
                <a:effectLst/>
                <a:latin typeface="Calibri" panose="020F0502020204030204" pitchFamily="34" charset="0"/>
                <a:ea typeface="Calibri" panose="020F0502020204030204" pitchFamily="34" charset="0"/>
                <a:cs typeface="Times New Roman" panose="02020603050405020304" pitchFamily="18" charset="0"/>
              </a:rPr>
              <a:t> x64 bit </a:t>
            </a:r>
          </a:p>
          <a:p>
            <a:pPr marL="379800" indent="-3429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Back End: Visual Studio Code or any Text Editor </a:t>
            </a:r>
          </a:p>
          <a:p>
            <a:pPr marL="36900" indent="0">
              <a:lnSpc>
                <a:spcPct val="107000"/>
              </a:lnSpc>
              <a:spcAft>
                <a:spcPts val="800"/>
              </a:spcAft>
              <a:buNone/>
            </a:pPr>
            <a:r>
              <a:rPr lang="en-IN" sz="3600" dirty="0">
                <a:solidFill>
                  <a:schemeClr val="tx1"/>
                </a:solidFill>
                <a:effectLst/>
                <a:latin typeface="+mj-lt"/>
                <a:ea typeface="Calibri" panose="020F0502020204030204" pitchFamily="34" charset="0"/>
                <a:cs typeface="Times New Roman" panose="02020603050405020304" pitchFamily="18" charset="0"/>
              </a:rPr>
              <a:t>HARDWARE REQUIREMENT</a:t>
            </a:r>
          </a:p>
          <a:p>
            <a:pPr marL="4941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Processor- Intel core i3 </a:t>
            </a:r>
          </a:p>
          <a:p>
            <a:pPr marL="4941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RAM- 8 GB </a:t>
            </a:r>
          </a:p>
          <a:p>
            <a:pPr marL="4941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Hard Disk- 500GB or more</a:t>
            </a:r>
          </a:p>
          <a:p>
            <a:pPr>
              <a:lnSpc>
                <a:spcPct val="107000"/>
              </a:lnSpc>
              <a:spcAft>
                <a:spcPts val="800"/>
              </a:spcAft>
            </a:pPr>
            <a:endParaRPr lang="en-IN" sz="2600" dirty="0"/>
          </a:p>
        </p:txBody>
      </p:sp>
    </p:spTree>
    <p:extLst>
      <p:ext uri="{BB962C8B-B14F-4D97-AF65-F5344CB8AC3E}">
        <p14:creationId xmlns:p14="http://schemas.microsoft.com/office/powerpoint/2010/main" val="2750639649"/>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8275F6-AFA0-C22C-6962-060347B5D057}"/>
              </a:ext>
            </a:extLst>
          </p:cNvPr>
          <p:cNvSpPr txBox="1"/>
          <p:nvPr/>
        </p:nvSpPr>
        <p:spPr>
          <a:xfrm>
            <a:off x="71717" y="0"/>
            <a:ext cx="6160168" cy="769441"/>
          </a:xfrm>
          <a:prstGeom prst="rect">
            <a:avLst/>
          </a:prstGeom>
          <a:noFill/>
        </p:spPr>
        <p:txBody>
          <a:bodyPr wrap="square">
            <a:spAutoFit/>
          </a:bodyPr>
          <a:lstStyle/>
          <a:p>
            <a:r>
              <a:rPr lang="en-IN" sz="4400" kern="0" dirty="0">
                <a:effectLst/>
                <a:latin typeface="+mj-lt"/>
                <a:ea typeface="Calibri" panose="020F0502020204030204" pitchFamily="34" charset="0"/>
                <a:cs typeface="Times New Roman" panose="02020603050405020304" pitchFamily="18" charset="0"/>
              </a:rPr>
              <a:t>MODULES</a:t>
            </a:r>
            <a:endParaRPr lang="en-IN" sz="3600" dirty="0">
              <a:latin typeface="+mj-lt"/>
            </a:endParaRPr>
          </a:p>
        </p:txBody>
      </p:sp>
      <p:sp>
        <p:nvSpPr>
          <p:cNvPr id="6" name="TextBox 5">
            <a:extLst>
              <a:ext uri="{FF2B5EF4-FFF2-40B4-BE49-F238E27FC236}">
                <a16:creationId xmlns:a16="http://schemas.microsoft.com/office/drawing/2014/main" id="{1630D519-D3A6-FFDD-556C-92DE329B2B93}"/>
              </a:ext>
            </a:extLst>
          </p:cNvPr>
          <p:cNvSpPr txBox="1"/>
          <p:nvPr/>
        </p:nvSpPr>
        <p:spPr>
          <a:xfrm>
            <a:off x="1473515" y="527395"/>
            <a:ext cx="10646768" cy="5962145"/>
          </a:xfrm>
          <a:prstGeom prst="rect">
            <a:avLst/>
          </a:prstGeom>
          <a:noFill/>
        </p:spPr>
        <p:txBody>
          <a:bodyPr wrap="square">
            <a:spAutoFit/>
          </a:bodyPr>
          <a:lstStyle/>
          <a:p>
            <a:pPr fontAlgn="base"/>
            <a:r>
              <a:rPr lang="en-IN" sz="4800" b="1" dirty="0">
                <a:solidFill>
                  <a:schemeClr val="tx2">
                    <a:lumMod val="75000"/>
                  </a:schemeClr>
                </a:solidFill>
                <a:effectLst>
                  <a:outerShdw blurRad="38100" dist="38100" dir="2700000" algn="tl">
                    <a:srgbClr val="000000">
                      <a:alpha val="43137"/>
                    </a:srgbClr>
                  </a:outerShdw>
                </a:effectLst>
                <a:latin typeface="+mj-lt"/>
                <a:ea typeface="Times New Roman" panose="02020603050405020304" pitchFamily="18" charset="0"/>
              </a:rPr>
              <a:t>User Module:</a:t>
            </a:r>
            <a:r>
              <a:rPr lang="en-IN" sz="4800" b="1" dirty="0">
                <a:solidFill>
                  <a:srgbClr val="FF0000"/>
                </a:solidFill>
                <a:effectLst>
                  <a:outerShdw blurRad="38100" dist="38100" dir="2700000" algn="tl">
                    <a:srgbClr val="000000">
                      <a:alpha val="43137"/>
                    </a:srgbClr>
                  </a:outerShdw>
                </a:effectLst>
                <a:latin typeface="+mj-lt"/>
                <a:ea typeface="Times New Roman" panose="02020603050405020304" pitchFamily="18" charset="0"/>
              </a:rPr>
              <a:t> </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Calibri" panose="020F0502020204030204" pitchFamily="34" charset="0"/>
              </a:rPr>
              <a:t>Registration:</a:t>
            </a:r>
            <a:r>
              <a:rPr lang="en-IN" sz="1600" dirty="0">
                <a:solidFill>
                  <a:schemeClr val="accent1"/>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One-time Registration is required with email verification.</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Calibri" panose="020F0502020204030204" pitchFamily="34" charset="0"/>
              </a:rPr>
              <a:t>Login:</a:t>
            </a:r>
            <a:r>
              <a:rPr lang="en-IN" sz="1600" dirty="0">
                <a:solidFill>
                  <a:schemeClr val="accent1"/>
                </a:solidFill>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Times New Roman" panose="02020603050405020304" pitchFamily="18" charset="0"/>
              </a:rPr>
              <a:t>After registration, the user can log in and apply for the membership package.</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Times New Roman" panose="02020603050405020304" pitchFamily="18" charset="0"/>
              </a:rPr>
              <a:t>Membership Package:</a:t>
            </a:r>
            <a:r>
              <a:rPr lang="en-IN" sz="1600" dirty="0">
                <a:solidFill>
                  <a:schemeClr val="accent1"/>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After the user logs himself in, user/member is asked to choose a membership package from a list of plans.</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Times New Roman" panose="02020603050405020304" pitchFamily="18" charset="0"/>
              </a:rPr>
              <a:t>Payment:</a:t>
            </a:r>
            <a:r>
              <a:rPr lang="en-IN" sz="1600" dirty="0">
                <a:solidFill>
                  <a:schemeClr val="accent1"/>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After choosing the package, Payment form will be available where user can make card payments with validating the card details.</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Times New Roman" panose="02020603050405020304" pitchFamily="18" charset="0"/>
              </a:rPr>
              <a:t>Payment report:</a:t>
            </a:r>
            <a:r>
              <a:rPr lang="en-IN" sz="1600" dirty="0">
                <a:solidFill>
                  <a:schemeClr val="accent1"/>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After payment, a successful payment Receipt will be sent to the current email of the user.</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Times New Roman" panose="02020603050405020304" pitchFamily="18" charset="0"/>
              </a:rPr>
              <a:t>Assigning Trainer:</a:t>
            </a:r>
            <a:r>
              <a:rPr lang="en-IN" sz="1600" dirty="0">
                <a:solidFill>
                  <a:schemeClr val="accent1"/>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After payment, the user is able to choose trainers.</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Calibri" panose="020F0502020204030204" pitchFamily="34" charset="0"/>
              </a:rPr>
              <a:t>User Dashboard:</a:t>
            </a:r>
            <a:r>
              <a:rPr lang="en-IN" sz="1600" dirty="0">
                <a:solidFill>
                  <a:schemeClr val="accent1"/>
                </a:solidFill>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Times New Roman" panose="02020603050405020304" pitchFamily="18" charset="0"/>
              </a:rPr>
              <a:t>In this section, User logs in to Dashboard where users can see the current membership plans.</a:t>
            </a:r>
          </a:p>
          <a:p>
            <a:pPr marL="342900" lvl="0" indent="-342900" fontAlgn="base">
              <a:lnSpc>
                <a:spcPct val="150000"/>
              </a:lnSpc>
              <a:buFont typeface="Wingdings" panose="05000000000000000000" pitchFamily="2" charset="2"/>
              <a:buChar char=""/>
            </a:pPr>
            <a:r>
              <a:rPr lang="en-IN" sz="1600" b="1" dirty="0">
                <a:solidFill>
                  <a:schemeClr val="accent1"/>
                </a:solidFill>
                <a:effectLst/>
                <a:latin typeface="Times New Roman" panose="02020603050405020304" pitchFamily="18" charset="0"/>
                <a:ea typeface="Times New Roman" panose="02020603050405020304" pitchFamily="18" charset="0"/>
              </a:rPr>
              <a:t>Renewal plans:</a:t>
            </a:r>
            <a:r>
              <a:rPr lang="en-IN" sz="1600" dirty="0">
                <a:solidFill>
                  <a:schemeClr val="accent1"/>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On user dashboard, there is a feature of renewal of plans after the current package ends. This page will again redirect to choosing a membership package.</a:t>
            </a:r>
          </a:p>
          <a:p>
            <a:pPr marL="342900" lvl="0" indent="-342900">
              <a:lnSpc>
                <a:spcPct val="150000"/>
              </a:lnSpc>
              <a:buFont typeface="Wingdings" panose="05000000000000000000" pitchFamily="2" charset="2"/>
              <a:buChar char=""/>
            </a:pPr>
            <a:r>
              <a:rPr lang="en-IN" sz="16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Upload Videos:</a:t>
            </a:r>
            <a:r>
              <a:rPr lang="en-IN" sz="16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1600" dirty="0">
                <a:effectLst/>
                <a:latin typeface="Calibri" panose="020F0502020204030204" pitchFamily="34" charset="0"/>
                <a:ea typeface="Calibri" panose="020F0502020204030204" pitchFamily="34" charset="0"/>
                <a:cs typeface="Mangal" panose="02040503050203030202" pitchFamily="18" charset="0"/>
              </a:rPr>
              <a:t>User is Provided video tutorials on how the equipment’s at the gym works. These short video tutorials are helpful for new users to enlighten them on how to properly use the provided machinery according to their workout plans.</a:t>
            </a:r>
          </a:p>
          <a:p>
            <a:pPr marL="342900" lvl="0" indent="-342900">
              <a:lnSpc>
                <a:spcPct val="150000"/>
              </a:lnSpc>
              <a:buFont typeface="Wingdings" panose="05000000000000000000" pitchFamily="2" charset="2"/>
              <a:buChar char=""/>
            </a:pPr>
            <a:r>
              <a:rPr lang="en-IN" sz="16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User Logout:</a:t>
            </a:r>
            <a:r>
              <a:rPr lang="en-IN" sz="16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Mangal" panose="02040503050203030202" pitchFamily="18" charset="0"/>
              </a:rPr>
              <a:t>The user is given a logout option.</a:t>
            </a:r>
          </a:p>
        </p:txBody>
      </p:sp>
    </p:spTree>
    <p:extLst>
      <p:ext uri="{BB962C8B-B14F-4D97-AF65-F5344CB8AC3E}">
        <p14:creationId xmlns:p14="http://schemas.microsoft.com/office/powerpoint/2010/main" val="1073087508"/>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BDE0B-4458-7AF9-15C5-58E6988080D9}"/>
              </a:ext>
            </a:extLst>
          </p:cNvPr>
          <p:cNvSpPr txBox="1"/>
          <p:nvPr/>
        </p:nvSpPr>
        <p:spPr>
          <a:xfrm>
            <a:off x="1611288" y="288813"/>
            <a:ext cx="10347630" cy="6280374"/>
          </a:xfrm>
          <a:prstGeom prst="rect">
            <a:avLst/>
          </a:prstGeom>
          <a:noFill/>
        </p:spPr>
        <p:txBody>
          <a:bodyPr wrap="square">
            <a:spAutoFit/>
          </a:bodyPr>
          <a:lstStyle/>
          <a:p>
            <a:pPr fontAlgn="base"/>
            <a:r>
              <a:rPr lang="en-IN" sz="4800" b="1" dirty="0">
                <a:solidFill>
                  <a:schemeClr val="tx2">
                    <a:lumMod val="75000"/>
                  </a:schemeClr>
                </a:solidFill>
                <a:effectLst/>
                <a:latin typeface="+mj-lt"/>
                <a:ea typeface="Times New Roman" panose="02020603050405020304" pitchFamily="18" charset="0"/>
              </a:rPr>
              <a:t>Admin Module:</a:t>
            </a:r>
            <a:endParaRPr lang="en-IN" sz="1800" u="none" strike="noStrike" kern="100" dirty="0">
              <a:solidFill>
                <a:schemeClr val="tx2">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20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Login:</a:t>
            </a:r>
            <a:r>
              <a:rPr lang="en-IN" sz="20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The admin is given login credentials to log himself into the website.</a:t>
            </a:r>
          </a:p>
          <a:p>
            <a:pPr marL="342900" lvl="0" indent="-342900">
              <a:lnSpc>
                <a:spcPct val="150000"/>
              </a:lnSpc>
              <a:buFont typeface="Wingdings" panose="05000000000000000000" pitchFamily="2" charset="2"/>
              <a:buChar char=""/>
            </a:pPr>
            <a:r>
              <a:rPr lang="en-IN" sz="20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Admin Dashboard</a:t>
            </a:r>
            <a:r>
              <a:rPr lang="en-IN" sz="20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In this section, Admin can see the overview of the system. It displays user information, trainer information, and package information.</a:t>
            </a:r>
          </a:p>
          <a:p>
            <a:pPr marL="342900" lvl="0" indent="-342900">
              <a:lnSpc>
                <a:spcPct val="150000"/>
              </a:lnSpc>
              <a:buFont typeface="Wingdings" panose="05000000000000000000" pitchFamily="2" charset="2"/>
              <a:buChar char=""/>
            </a:pPr>
            <a:r>
              <a:rPr lang="en-IN" sz="20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Edit Membership package:</a:t>
            </a:r>
            <a:r>
              <a:rPr lang="en-IN" sz="20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the admin can create, delete and update the plans whenever he wishes.</a:t>
            </a:r>
          </a:p>
          <a:p>
            <a:pPr marL="342900" lvl="0" indent="-342900">
              <a:lnSpc>
                <a:spcPct val="150000"/>
              </a:lnSpc>
              <a:buFont typeface="Wingdings" panose="05000000000000000000" pitchFamily="2" charset="2"/>
              <a:buChar char=""/>
            </a:pPr>
            <a:r>
              <a:rPr lang="en-IN" sz="20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Members-report:</a:t>
            </a:r>
            <a:r>
              <a:rPr lang="en-IN" sz="20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The admin receives the final gym member-reports on a excel sheet.</a:t>
            </a:r>
          </a:p>
          <a:p>
            <a:pPr marL="342900" lvl="0" indent="-342900">
              <a:lnSpc>
                <a:spcPct val="150000"/>
              </a:lnSpc>
              <a:buFont typeface="Wingdings" panose="05000000000000000000" pitchFamily="2" charset="2"/>
              <a:buChar char=""/>
            </a:pPr>
            <a:r>
              <a:rPr lang="en-IN" sz="20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Attendance Report:</a:t>
            </a:r>
            <a:r>
              <a:rPr lang="en-IN" sz="20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This report lists the attendance of the members of the gym by the trainer.</a:t>
            </a:r>
          </a:p>
          <a:p>
            <a:pPr marL="342900" lvl="0" indent="-342900">
              <a:lnSpc>
                <a:spcPct val="150000"/>
              </a:lnSpc>
              <a:buFont typeface="Wingdings" panose="05000000000000000000" pitchFamily="2" charset="2"/>
              <a:buChar char=""/>
            </a:pPr>
            <a:r>
              <a:rPr lang="en-IN" sz="20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Add Trainers:</a:t>
            </a:r>
            <a:r>
              <a:rPr lang="en-IN" sz="20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since the trainer has to be qualified for the position, the admin registers the trainer to the gym database where the admin can add, remove and update the trainer. Trainer salary will be assigned. Later login credentials will be given to the trainer.</a:t>
            </a:r>
          </a:p>
          <a:p>
            <a:pPr marL="342900" lvl="0" indent="-342900">
              <a:lnSpc>
                <a:spcPct val="150000"/>
              </a:lnSpc>
              <a:buFont typeface="Wingdings" panose="05000000000000000000" pitchFamily="2" charset="2"/>
              <a:buChar char=""/>
            </a:pPr>
            <a:r>
              <a:rPr lang="en-IN" sz="20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Admin Logout:</a:t>
            </a:r>
            <a:r>
              <a:rPr lang="en-IN" sz="20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The admin is given a logout option.</a:t>
            </a:r>
          </a:p>
          <a:p>
            <a:pPr marL="1353185" marR="6985" algn="just">
              <a:lnSpc>
                <a:spcPct val="150000"/>
              </a:lnSpc>
              <a:spcAft>
                <a:spcPts val="15"/>
              </a:spcAft>
            </a:pPr>
            <a:r>
              <a:rPr lang="en-IN" sz="1800" kern="100" dirty="0">
                <a:solidFill>
                  <a:srgbClr val="000000"/>
                </a:solidFill>
                <a:effectLst/>
                <a:latin typeface="Times New Roman" panose="02020603050405020304" pitchFamily="18"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05018615"/>
      </p:ext>
    </p:extLst>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DCB7F2-B6EB-0269-8087-EF5F09D2698E}"/>
              </a:ext>
            </a:extLst>
          </p:cNvPr>
          <p:cNvSpPr txBox="1"/>
          <p:nvPr/>
        </p:nvSpPr>
        <p:spPr>
          <a:xfrm>
            <a:off x="1303656" y="958479"/>
            <a:ext cx="9584688" cy="3723648"/>
          </a:xfrm>
          <a:prstGeom prst="rect">
            <a:avLst/>
          </a:prstGeom>
          <a:noFill/>
        </p:spPr>
        <p:txBody>
          <a:bodyPr wrap="square">
            <a:spAutoFit/>
          </a:bodyPr>
          <a:lstStyle/>
          <a:p>
            <a:pPr>
              <a:lnSpc>
                <a:spcPct val="107000"/>
              </a:lnSpc>
              <a:spcAft>
                <a:spcPts val="800"/>
              </a:spcAft>
            </a:pPr>
            <a:r>
              <a:rPr lang="en-IN" sz="4800" b="1" dirty="0">
                <a:solidFill>
                  <a:schemeClr val="tx2">
                    <a:lumMod val="75000"/>
                  </a:schemeClr>
                </a:solidFill>
                <a:effectLst/>
                <a:latin typeface="+mj-lt"/>
                <a:ea typeface="Calibri" panose="020F0502020204030204" pitchFamily="34" charset="0"/>
                <a:cs typeface="Times New Roman" panose="02020603050405020304" pitchFamily="18" charset="0"/>
              </a:rPr>
              <a:t>Trainer Module:</a:t>
            </a:r>
            <a:r>
              <a:rPr lang="en-IN" sz="4400" b="1" dirty="0">
                <a:solidFill>
                  <a:schemeClr val="tx2">
                    <a:lumMod val="75000"/>
                  </a:schemeClr>
                </a:solidFill>
                <a:effectLst/>
                <a:latin typeface="+mj-lt"/>
                <a:ea typeface="Calibri" panose="020F0502020204030204" pitchFamily="34" charset="0"/>
                <a:cs typeface="Times New Roman" panose="02020603050405020304" pitchFamily="18" charset="0"/>
              </a:rPr>
              <a:t> </a:t>
            </a:r>
            <a:endParaRPr lang="en-IN" sz="3600" b="1" dirty="0">
              <a:solidFill>
                <a:schemeClr val="tx2">
                  <a:lumMod val="75000"/>
                </a:schemeClr>
              </a:solidFill>
              <a:effectLst/>
              <a:latin typeface="+mj-lt"/>
              <a:ea typeface="Calibri" panose="020F0502020204030204" pitchFamily="34" charset="0"/>
              <a:cs typeface="Times New Roman" panose="02020603050405020304" pitchFamily="18" charset="0"/>
            </a:endParaRPr>
          </a:p>
          <a:p>
            <a:pPr marL="342900" marR="6985" lvl="0" indent="-342900" algn="just">
              <a:lnSpc>
                <a:spcPct val="150000"/>
              </a:lnSpc>
              <a:spcAft>
                <a:spcPts val="165"/>
              </a:spcAft>
              <a:buFont typeface="Wingdings" panose="05000000000000000000" pitchFamily="2" charset="2"/>
              <a:buChar char=""/>
            </a:pPr>
            <a:r>
              <a:rPr lang="en-IN" sz="2400" b="1" kern="100" dirty="0">
                <a:solidFill>
                  <a:schemeClr val="accent1"/>
                </a:solidFill>
                <a:effectLst/>
                <a:latin typeface="Times New Roman" panose="02020603050405020304" pitchFamily="18" charset="0"/>
                <a:ea typeface="Times New Roman" panose="02020603050405020304" pitchFamily="18" charset="0"/>
              </a:rPr>
              <a:t>Login:</a:t>
            </a:r>
            <a:r>
              <a:rPr lang="en-IN" sz="2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Calibri" panose="020F0502020204030204" pitchFamily="34" charset="0"/>
                <a:ea typeface="Calibri" panose="020F0502020204030204" pitchFamily="34" charset="0"/>
              </a:rPr>
              <a:t>The admin gives login credentials to trainer to log himself into the trainer Dashboard.</a:t>
            </a:r>
          </a:p>
          <a:p>
            <a:pPr marL="342900" marR="6985" lvl="0" indent="-342900" algn="just">
              <a:lnSpc>
                <a:spcPct val="150000"/>
              </a:lnSpc>
              <a:spcAft>
                <a:spcPts val="165"/>
              </a:spcAft>
              <a:buFont typeface="Wingdings" panose="05000000000000000000" pitchFamily="2" charset="2"/>
              <a:buChar char=""/>
            </a:pPr>
            <a:r>
              <a:rPr lang="en-IN" sz="2400" b="1" kern="100" dirty="0">
                <a:solidFill>
                  <a:schemeClr val="accent1"/>
                </a:solidFill>
                <a:effectLst/>
                <a:latin typeface="Times New Roman" panose="02020603050405020304" pitchFamily="18" charset="0"/>
                <a:ea typeface="Times New Roman" panose="02020603050405020304" pitchFamily="18" charset="0"/>
              </a:rPr>
              <a:t>Trainer Dashboard:</a:t>
            </a:r>
            <a:r>
              <a:rPr lang="en-IN" sz="2400" b="1"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chemeClr val="accent1"/>
                </a:solidFill>
                <a:effectLst/>
                <a:latin typeface="Calibri" panose="020F0502020204030204" pitchFamily="34" charset="0"/>
                <a:ea typeface="Calibri" panose="020F0502020204030204" pitchFamily="34" charset="0"/>
              </a:rPr>
              <a:t> </a:t>
            </a:r>
            <a:r>
              <a:rPr lang="en-IN" sz="2400" kern="100" dirty="0">
                <a:effectLst/>
                <a:latin typeface="Calibri" panose="020F0502020204030204" pitchFamily="34" charset="0"/>
                <a:ea typeface="Calibri" panose="020F0502020204030204" pitchFamily="34" charset="0"/>
              </a:rPr>
              <a:t>In this section, Trainer can track the attendance status of the members through dashboard. The trainer can also look into the listings of the members trained under him. </a:t>
            </a:r>
          </a:p>
        </p:txBody>
      </p:sp>
    </p:spTree>
    <p:extLst>
      <p:ext uri="{BB962C8B-B14F-4D97-AF65-F5344CB8AC3E}">
        <p14:creationId xmlns:p14="http://schemas.microsoft.com/office/powerpoint/2010/main" val="3638725151"/>
      </p:ext>
    </p:extLst>
  </p:cSld>
  <p:clrMapOvr>
    <a:masterClrMapping/>
  </p:clrMapOvr>
  <p:transition spd="slow">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1088</TotalTime>
  <Words>1112</Words>
  <Application>Microsoft Office PowerPoint</Application>
  <PresentationFormat>Widescreen</PresentationFormat>
  <Paragraphs>87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Corbel</vt:lpstr>
      <vt:lpstr>Symbol</vt:lpstr>
      <vt:lpstr>Times New Roman</vt:lpstr>
      <vt:lpstr>Wingdings</vt:lpstr>
      <vt:lpstr>Wingdings 2</vt:lpstr>
      <vt:lpstr>Parallax</vt:lpstr>
      <vt:lpstr>SYNOPSIS </vt:lpstr>
      <vt:lpstr>EXTREME FITNESS</vt:lpstr>
      <vt:lpstr>OBJECTIVE</vt:lpstr>
      <vt:lpstr>PROJECT CATEGORY </vt:lpstr>
      <vt:lpstr>PowerPoint Presentation</vt:lpstr>
      <vt:lpstr>PowerPoint Presentation</vt:lpstr>
      <vt:lpstr>PowerPoint Presentation</vt:lpstr>
      <vt:lpstr>PowerPoint Presentation</vt:lpstr>
      <vt:lpstr>PowerPoint Presentation</vt:lpstr>
      <vt:lpstr>CFD(Context Flow Diagram)</vt:lpstr>
      <vt:lpstr>DFD(Data Flow Diagram)</vt:lpstr>
      <vt:lpstr>Level 2 DFD</vt:lpstr>
      <vt:lpstr>Entity Relationship Diagram(ER Diagram)</vt:lpstr>
      <vt:lpstr>Database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dc:title>
  <dc:creator>Nihal 24</dc:creator>
  <cp:lastModifiedBy>Nihal 24</cp:lastModifiedBy>
  <cp:revision>33</cp:revision>
  <dcterms:created xsi:type="dcterms:W3CDTF">2023-05-03T14:31:46Z</dcterms:created>
  <dcterms:modified xsi:type="dcterms:W3CDTF">2023-07-11T16:30:27Z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