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8" r:id="rId4"/>
    <p:sldId id="259" r:id="rId5"/>
    <p:sldId id="260" r:id="rId6"/>
    <p:sldId id="267" r:id="rId7"/>
    <p:sldId id="262" r:id="rId8"/>
    <p:sldId id="276" r:id="rId9"/>
    <p:sldId id="277" r:id="rId10"/>
    <p:sldId id="263" r:id="rId11"/>
    <p:sldId id="275" r:id="rId12"/>
    <p:sldId id="268" r:id="rId13"/>
    <p:sldId id="270" r:id="rId14"/>
    <p:sldId id="271" r:id="rId15"/>
    <p:sldId id="269" r:id="rId16"/>
    <p:sldId id="272" r:id="rId17"/>
    <p:sldId id="273" r:id="rId18"/>
    <p:sldId id="274" r:id="rId19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AB65D3-D43E-4B38-95B7-76B4B3C563F7}" v="10" dt="2023-12-14T12:13:38.726"/>
    <p1510:client id="{28ED8098-6668-0700-B712-56FA57A443EC}" v="215" dt="2023-12-14T13:53:47.181"/>
  </p1510:revLst>
</p1510:revInfo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53F70B1-1E8A-493D-9392-E4FE90BE9A90}" type="datetime1">
              <a:rPr lang="en-GB" smtClean="0"/>
              <a:t>11/01/2024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B3C20D7-F8F1-4196-9585-26F31AFC85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81621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8A86088-0869-4C1C-A62F-7421110335D4}" type="datetime1">
              <a:rPr lang="en-GB" noProof="0" smtClean="0"/>
              <a:t>11/01/2024</a:t>
            </a:fld>
            <a:endParaRPr lang="en-GB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AEC444-603B-4F09-9A06-5917518DD901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8742551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DAEC444-603B-4F09-9A06-5917518DD90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9154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80383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63973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95625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10780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4533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607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"/>
          <p:cNvSpPr/>
          <p:nvPr/>
        </p:nvSpPr>
        <p:spPr bwMode="invGray">
          <a:xfrm>
            <a:off x="0" y="3936697"/>
            <a:ext cx="12192000" cy="210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1" y="4114800"/>
            <a:ext cx="10515598" cy="1158446"/>
          </a:xfrm>
        </p:spPr>
        <p:txBody>
          <a:bodyPr rtlCol="0" anchor="b">
            <a:normAutofit/>
          </a:bodyPr>
          <a:lstStyle>
            <a:lvl1pPr algn="l">
              <a:defRPr sz="52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1" y="5338170"/>
            <a:ext cx="10515598" cy="474836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63072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AB740B7-64BD-4FC2-B55E-75DCBB3A32F2}" type="datetime1">
              <a:rPr lang="en-GB" noProof="0" smtClean="0"/>
              <a:t>11/01/2024</a:t>
            </a:fld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78755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41693" y="365125"/>
            <a:ext cx="1600200" cy="5811838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534400" cy="5811838"/>
          </a:xfrm>
        </p:spPr>
        <p:txBody>
          <a:bodyPr vert="eaVert"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C3531B5-9010-4B7C-AD9F-E57F8B7EC91C}" type="datetime1">
              <a:rPr lang="en-GB" noProof="0" smtClean="0"/>
              <a:t>11/01/2024</a:t>
            </a:fld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77025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0228D03-080A-4916-971F-CED19E5DA5E7}" type="datetime1">
              <a:rPr lang="en-GB" noProof="0" smtClean="0"/>
              <a:t>11/01/2024</a:t>
            </a:fld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21557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3276600"/>
            <a:ext cx="12192000" cy="27632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3429000"/>
            <a:ext cx="9601200" cy="1838519"/>
          </a:xfrm>
        </p:spPr>
        <p:txBody>
          <a:bodyPr rtlCol="0" anchor="b">
            <a:normAutofit/>
          </a:bodyPr>
          <a:lstStyle>
            <a:lvl1pPr>
              <a:defRPr sz="52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5340096"/>
            <a:ext cx="9601200" cy="475488"/>
          </a:xfrm>
        </p:spPr>
        <p:txBody>
          <a:bodyPr rtlCol="0"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735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029200" cy="435133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5029200" cy="435133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9EDEFCD-53A5-46F4-8D85-E72687CEAF92}" type="datetime1">
              <a:rPr lang="en-GB" noProof="0" smtClean="0"/>
              <a:t>11/01/2024</a:t>
            </a:fld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96317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029200" cy="6858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14600"/>
            <a:ext cx="5029200" cy="3675063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6188" y="1828800"/>
            <a:ext cx="5029200" cy="6858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6188" y="2514600"/>
            <a:ext cx="5029200" cy="3675063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1D70D0C-DA0C-4612-9C78-6B9273F1AFAD}" type="datetime1">
              <a:rPr lang="en-GB" noProof="0" smtClean="0"/>
              <a:t>11/01/2024</a:t>
            </a:fld>
            <a:endParaRPr lang="en-GB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44799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FDDCB60-8F4D-41A6-9D96-022D4F9166CD}" type="datetime1">
              <a:rPr lang="en-GB" noProof="0" smtClean="0"/>
              <a:t>11/01/2024</a:t>
            </a:fld>
            <a:endParaRPr lang="en-GB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95634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2ED77D9-7E1E-4B74-85C9-DCBD714C313B}" type="datetime1">
              <a:rPr lang="en-GB" noProof="0" smtClean="0"/>
              <a:t>11/01/2024</a:t>
            </a:fld>
            <a:endParaRPr lang="en-GB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66730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1524000"/>
            <a:ext cx="3429000" cy="1905000"/>
          </a:xfrm>
        </p:spPr>
        <p:txBody>
          <a:bodyPr rtlCol="0" anchor="b">
            <a:normAutofit/>
          </a:bodyPr>
          <a:lstStyle>
            <a:lvl1pPr>
              <a:defRPr sz="34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400800" cy="52578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9000" cy="1828800"/>
          </a:xfrm>
        </p:spPr>
        <p:txBody>
          <a:bodyPr rtlCol="0"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D8A0651-90B4-4E8B-AA30-C9902B133A9C}" type="datetime1">
              <a:rPr lang="en-GB" noProof="0" smtClean="0"/>
              <a:t>11/01/2024</a:t>
            </a:fld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97896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1527048"/>
            <a:ext cx="3429000" cy="1901952"/>
          </a:xfrm>
        </p:spPr>
        <p:txBody>
          <a:bodyPr rtlCol="0" anchor="b">
            <a:normAutofit/>
          </a:bodyPr>
          <a:lstStyle>
            <a:lvl1pPr>
              <a:defRPr sz="34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838198" y="685800"/>
            <a:ext cx="6400800" cy="5257800"/>
          </a:xfrm>
        </p:spPr>
        <p:txBody>
          <a:bodyPr rtlCol="0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8999" cy="1828800"/>
          </a:xfrm>
        </p:spPr>
        <p:txBody>
          <a:bodyPr rtlCol="0"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6D77A0D-90B0-4034-A64A-F8DCD8607188}" type="datetime1">
              <a:rPr lang="en-GB" noProof="0" smtClean="0"/>
              <a:t>11/01/2024</a:t>
            </a:fld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22527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invGray">
          <a:xfrm>
            <a:off x="0" y="6492239"/>
            <a:ext cx="12188825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81000" y="6549715"/>
            <a:ext cx="8442158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2"/>
          </p:nvPr>
        </p:nvSpPr>
        <p:spPr>
          <a:xfrm>
            <a:off x="9685939" y="6549715"/>
            <a:ext cx="1667860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455564F1-9707-4506-8B9D-E4425D48252B}" type="datetime1">
              <a:rPr lang="en-GB" noProof="0" smtClean="0"/>
              <a:t>11/01/2024</a:t>
            </a:fld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799" y="6549715"/>
            <a:ext cx="446361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13333A4-2EF1-4B79-B68C-AB20E66B4822}" type="slidenum">
              <a:rPr lang="en-GB" noProof="0" smtClean="0"/>
              <a:pPr rtl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1558716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hruvRj18/housin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63320" y="4038600"/>
            <a:ext cx="12576218" cy="614314"/>
          </a:xfrm>
        </p:spPr>
        <p:txBody>
          <a:bodyPr rtlCol="0">
            <a:noAutofit/>
          </a:bodyPr>
          <a:lstStyle/>
          <a:p>
            <a:r>
              <a:rPr lang="en-GB" sz="4000"/>
              <a:t>Unveiling Trends in Canada's Economic Landscape</a:t>
            </a:r>
            <a:endParaRPr lang="en-US" sz="4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663646"/>
            <a:ext cx="10515598" cy="474836"/>
          </a:xfrm>
        </p:spPr>
        <p:txBody>
          <a:bodyPr rtlCol="0"/>
          <a:lstStyle/>
          <a:p>
            <a:pPr rtl="0"/>
            <a:r>
              <a:rPr lang="en-GB"/>
              <a:t>Unsupervised Learning using K-MEANS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483F68-6F71-7DC0-4BD4-9300A6D91AE8}"/>
              </a:ext>
            </a:extLst>
          </p:cNvPr>
          <p:cNvSpPr txBox="1"/>
          <p:nvPr/>
        </p:nvSpPr>
        <p:spPr>
          <a:xfrm>
            <a:off x="9296400" y="4932531"/>
            <a:ext cx="2576346" cy="83099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1600"/>
              <a:t>Submitted By:-</a:t>
            </a:r>
            <a:br>
              <a:rPr lang="en-US" sz="1600"/>
            </a:br>
            <a:r>
              <a:rPr lang="en-US" sz="1600"/>
              <a:t>Dhruv Parmar (8681628)</a:t>
            </a:r>
          </a:p>
          <a:p>
            <a:r>
              <a:rPr lang="en-US" sz="1600"/>
              <a:t>Nihal Patel (8945100)</a:t>
            </a:r>
            <a:endParaRPr lang="en-GB" sz="16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C9DBCC-B055-F89B-9F06-5AFEC4FEC4D6}"/>
              </a:ext>
            </a:extLst>
          </p:cNvPr>
          <p:cNvSpPr txBox="1"/>
          <p:nvPr/>
        </p:nvSpPr>
        <p:spPr>
          <a:xfrm>
            <a:off x="914400" y="5155756"/>
            <a:ext cx="5312673" cy="83099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1600"/>
              <a:t>Foundation of Machine Learning (Section 2, Group 3) </a:t>
            </a:r>
            <a:br>
              <a:rPr lang="en-US" sz="1600"/>
            </a:br>
            <a:r>
              <a:rPr lang="en-US" sz="1600"/>
              <a:t>Guided By:- Ran Feldesh</a:t>
            </a:r>
          </a:p>
          <a:p>
            <a:endParaRPr lang="en-GB" sz="1600"/>
          </a:p>
        </p:txBody>
      </p:sp>
    </p:spTree>
    <p:extLst>
      <p:ext uri="{BB962C8B-B14F-4D97-AF65-F5344CB8AC3E}">
        <p14:creationId xmlns:p14="http://schemas.microsoft.com/office/powerpoint/2010/main" val="214272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GB"/>
              <a:t>More on Insights – Feature Importance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F09B88-4984-14E4-B76C-37F19BBF6D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8116" y="1504878"/>
            <a:ext cx="6516574" cy="4987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500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180DD-58FE-ED3B-A480-F0267E7CD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Elbow Method for optimal K</a:t>
            </a:r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6D4491-5670-F6CD-DAA7-5DA66C51FB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712" y="1799242"/>
            <a:ext cx="10079027" cy="4064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170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783E8-4152-1876-5F1B-0A6047E08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Clusters</a:t>
            </a:r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27B99E-C868-A7D0-DDB8-C9B971BA08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326"/>
          <a:stretch/>
        </p:blipFill>
        <p:spPr>
          <a:xfrm>
            <a:off x="303827" y="1559211"/>
            <a:ext cx="6501822" cy="47826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EEBEE63-0DAD-C9BC-A051-F875803AE6FB}"/>
              </a:ext>
            </a:extLst>
          </p:cNvPr>
          <p:cNvSpPr txBox="1"/>
          <p:nvPr/>
        </p:nvSpPr>
        <p:spPr>
          <a:xfrm>
            <a:off x="7069150" y="1452180"/>
            <a:ext cx="295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err="1">
                <a:solidFill>
                  <a:srgbClr val="ECECF1"/>
                </a:solidFill>
                <a:effectLst/>
                <a:latin typeface="Söhne"/>
              </a:rPr>
              <a:t>silhouette_avg</a:t>
            </a:r>
            <a:r>
              <a:rPr lang="en-GB" b="0" i="0">
                <a:solidFill>
                  <a:srgbClr val="ECECF1"/>
                </a:solidFill>
                <a:effectLst/>
                <a:latin typeface="Söhne"/>
              </a:rPr>
              <a:t>  - 0.41461830</a:t>
            </a:r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605F19-D632-C8C1-47A2-8447BAEF5E78}"/>
              </a:ext>
            </a:extLst>
          </p:cNvPr>
          <p:cNvSpPr txBox="1"/>
          <p:nvPr/>
        </p:nvSpPr>
        <p:spPr>
          <a:xfrm>
            <a:off x="7069150" y="2274838"/>
            <a:ext cx="497859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D1D5DB"/>
                </a:solidFill>
                <a:effectLst/>
                <a:latin typeface="Söhne"/>
              </a:rPr>
              <a:t>Values closer to 1 indicate well-defined clusters.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D1D5DB"/>
                </a:solidFill>
                <a:effectLst/>
                <a:latin typeface="Söhne"/>
              </a:rPr>
              <a:t>Values around 0 indicate overlapping clusters or clusters with very close data points.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D1D5DB"/>
                </a:solidFill>
                <a:effectLst/>
                <a:latin typeface="Söhne"/>
              </a:rPr>
              <a:t>Values closer to -1 indicate incorrect clustering where data points might be better assigned to a different cluster.</a:t>
            </a:r>
          </a:p>
        </p:txBody>
      </p:sp>
    </p:spTree>
    <p:extLst>
      <p:ext uri="{BB962C8B-B14F-4D97-AF65-F5344CB8AC3E}">
        <p14:creationId xmlns:p14="http://schemas.microsoft.com/office/powerpoint/2010/main" val="1933477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F3975-40CA-0DCE-6E3B-8C7C32381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0"/>
            <a:ext cx="10515600" cy="854074"/>
          </a:xfrm>
        </p:spPr>
        <p:txBody>
          <a:bodyPr/>
          <a:lstStyle/>
          <a:p>
            <a:r>
              <a:rPr lang="en-US"/>
              <a:t>Key Findings after using K-NN	</a:t>
            </a:r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5D3E2A-F368-81F3-FA29-C418BEC7144A}"/>
              </a:ext>
            </a:extLst>
          </p:cNvPr>
          <p:cNvSpPr txBox="1"/>
          <p:nvPr/>
        </p:nvSpPr>
        <p:spPr>
          <a:xfrm>
            <a:off x="194281" y="1311687"/>
            <a:ext cx="32004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1600" b="1" i="0">
                <a:solidFill>
                  <a:srgbClr val="D1D5DB"/>
                </a:solidFill>
                <a:effectLst/>
                <a:latin typeface="Söhne"/>
              </a:rPr>
              <a:t>Cluster 1:</a:t>
            </a:r>
            <a:endParaRPr lang="en-GB" sz="1600" b="0" i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600" b="1" i="0">
                <a:solidFill>
                  <a:srgbClr val="D1D5DB"/>
                </a:solidFill>
                <a:effectLst/>
                <a:latin typeface="Söhne"/>
              </a:rPr>
              <a:t>Bank Rate:</a:t>
            </a:r>
            <a:r>
              <a:rPr lang="en-GB" sz="1600" b="0" i="0">
                <a:solidFill>
                  <a:srgbClr val="D1D5DB"/>
                </a:solidFill>
                <a:effectLst/>
                <a:latin typeface="Söhne"/>
              </a:rPr>
              <a:t> 0.4160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600" b="1" i="0">
                <a:solidFill>
                  <a:srgbClr val="D1D5DB"/>
                </a:solidFill>
                <a:effectLst/>
                <a:latin typeface="Söhne"/>
              </a:rPr>
              <a:t>Unemployment Rate:</a:t>
            </a:r>
            <a:r>
              <a:rPr lang="en-GB" sz="1600" b="0" i="0">
                <a:solidFill>
                  <a:srgbClr val="D1D5DB"/>
                </a:solidFill>
                <a:effectLst/>
                <a:latin typeface="Söhne"/>
              </a:rPr>
              <a:t> 0.7100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600" b="1" i="0">
                <a:solidFill>
                  <a:srgbClr val="D1D5DB"/>
                </a:solidFill>
                <a:effectLst/>
                <a:latin typeface="Söhne"/>
              </a:rPr>
              <a:t>Household Saving Rate:</a:t>
            </a:r>
            <a:r>
              <a:rPr lang="en-GB" sz="1600" b="0" i="0">
                <a:solidFill>
                  <a:srgbClr val="D1D5DB"/>
                </a:solidFill>
                <a:effectLst/>
                <a:latin typeface="Söhne"/>
              </a:rPr>
              <a:t> 1.0133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600" b="1" i="0">
                <a:solidFill>
                  <a:srgbClr val="D1D5DB"/>
                </a:solidFill>
                <a:effectLst/>
                <a:latin typeface="Söhne"/>
              </a:rPr>
              <a:t>Year:</a:t>
            </a:r>
            <a:r>
              <a:rPr lang="en-GB" sz="1600" b="0" i="0">
                <a:solidFill>
                  <a:srgbClr val="D1D5DB"/>
                </a:solidFill>
                <a:effectLst/>
                <a:latin typeface="Söhne"/>
              </a:rPr>
              <a:t> 1984.51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600" b="1" i="0">
                <a:solidFill>
                  <a:srgbClr val="D1D5DB"/>
                </a:solidFill>
                <a:effectLst/>
                <a:latin typeface="Söhne"/>
              </a:rPr>
              <a:t>Month:</a:t>
            </a:r>
            <a:r>
              <a:rPr lang="en-GB" sz="1600" b="0" i="0">
                <a:solidFill>
                  <a:srgbClr val="D1D5DB"/>
                </a:solidFill>
                <a:effectLst/>
                <a:latin typeface="Söhne"/>
              </a:rPr>
              <a:t> 5.51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600" b="1" i="0">
                <a:solidFill>
                  <a:srgbClr val="D1D5DB"/>
                </a:solidFill>
                <a:effectLst/>
                <a:latin typeface="Söhne"/>
              </a:rPr>
              <a:t>INDINF_NHPI_Q:</a:t>
            </a:r>
            <a:r>
              <a:rPr lang="en-GB" sz="1600" b="0" i="0">
                <a:solidFill>
                  <a:srgbClr val="D1D5DB"/>
                </a:solidFill>
                <a:effectLst/>
                <a:latin typeface="Söhne"/>
              </a:rPr>
              <a:t> 0.2491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600" b="1" i="0">
                <a:solidFill>
                  <a:srgbClr val="D1D5DB"/>
                </a:solidFill>
                <a:effectLst/>
                <a:latin typeface="Söhne"/>
              </a:rPr>
              <a:t>INDINF_AFFORD:</a:t>
            </a:r>
            <a:r>
              <a:rPr lang="en-GB" sz="1600" b="0" i="0">
                <a:solidFill>
                  <a:srgbClr val="D1D5DB"/>
                </a:solidFill>
                <a:effectLst/>
                <a:latin typeface="Söhne"/>
              </a:rPr>
              <a:t> 0.2328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600" b="1" i="0">
                <a:solidFill>
                  <a:srgbClr val="D1D5DB"/>
                </a:solidFill>
                <a:effectLst/>
                <a:latin typeface="Söhne"/>
              </a:rPr>
              <a:t>Final Consumption Expenditure:</a:t>
            </a:r>
            <a:r>
              <a:rPr lang="en-GB" sz="1600" b="0" i="0">
                <a:solidFill>
                  <a:srgbClr val="D1D5DB"/>
                </a:solidFill>
                <a:effectLst/>
                <a:latin typeface="Söhne"/>
              </a:rPr>
              <a:t> 0.0444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600" b="1" i="0">
                <a:solidFill>
                  <a:srgbClr val="D1D5DB"/>
                </a:solidFill>
                <a:effectLst/>
                <a:latin typeface="Söhne"/>
              </a:rPr>
              <a:t>General Govt. Final Consumption Expenditure:</a:t>
            </a:r>
            <a:r>
              <a:rPr lang="en-GB" sz="1600" b="0" i="0">
                <a:solidFill>
                  <a:srgbClr val="D1D5DB"/>
                </a:solidFill>
                <a:effectLst/>
                <a:latin typeface="Söhne"/>
              </a:rPr>
              <a:t> 0.0589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600" b="1" i="0">
                <a:solidFill>
                  <a:srgbClr val="D1D5DB"/>
                </a:solidFill>
                <a:effectLst/>
                <a:latin typeface="Söhne"/>
              </a:rPr>
              <a:t>Household Final Consumption Expenditure:</a:t>
            </a:r>
            <a:r>
              <a:rPr lang="en-GB" sz="1600" b="0" i="0">
                <a:solidFill>
                  <a:srgbClr val="D1D5DB"/>
                </a:solidFill>
                <a:effectLst/>
                <a:latin typeface="Söhne"/>
              </a:rPr>
              <a:t> 0.0460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600" b="1" i="0">
                <a:solidFill>
                  <a:srgbClr val="D1D5DB"/>
                </a:solidFill>
                <a:effectLst/>
                <a:latin typeface="Söhne"/>
              </a:rPr>
              <a:t>Non-profit Institutions' Final Consumption Expenditure:</a:t>
            </a:r>
            <a:r>
              <a:rPr lang="en-GB" sz="1600" b="0" i="0">
                <a:solidFill>
                  <a:srgbClr val="D1D5DB"/>
                </a:solidFill>
                <a:effectLst/>
                <a:latin typeface="Söhne"/>
              </a:rPr>
              <a:t> 0.0246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600" b="1" i="0">
                <a:solidFill>
                  <a:srgbClr val="D1D5DB"/>
                </a:solidFill>
                <a:effectLst/>
                <a:latin typeface="Söhne"/>
              </a:rPr>
              <a:t>Consumer Price Index:</a:t>
            </a:r>
            <a:r>
              <a:rPr lang="en-GB" sz="1600" b="0" i="0">
                <a:solidFill>
                  <a:srgbClr val="D1D5DB"/>
                </a:solidFill>
                <a:effectLst/>
                <a:latin typeface="Söhne"/>
              </a:rPr>
              <a:t> 0.1097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600" b="1" i="0">
                <a:solidFill>
                  <a:srgbClr val="D1D5DB"/>
                </a:solidFill>
                <a:effectLst/>
                <a:latin typeface="Söhne"/>
              </a:rPr>
              <a:t>Net Operating Surplus 1:</a:t>
            </a:r>
            <a:r>
              <a:rPr lang="en-GB" sz="1600" b="0" i="0">
                <a:solidFill>
                  <a:srgbClr val="D1D5DB"/>
                </a:solidFill>
                <a:effectLst/>
                <a:latin typeface="Söhne"/>
              </a:rPr>
              <a:t> 0.0452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EB2FB0-56D2-5519-A694-B8F78FCE05E6}"/>
              </a:ext>
            </a:extLst>
          </p:cNvPr>
          <p:cNvSpPr txBox="1"/>
          <p:nvPr/>
        </p:nvSpPr>
        <p:spPr>
          <a:xfrm>
            <a:off x="4084681" y="1311687"/>
            <a:ext cx="32004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1600" b="1" i="0">
                <a:solidFill>
                  <a:srgbClr val="D1D5DB"/>
                </a:solidFill>
                <a:effectLst/>
                <a:latin typeface="Söhne"/>
              </a:rPr>
              <a:t>Cluster 2:</a:t>
            </a:r>
            <a:endParaRPr lang="en-GB" sz="1600" b="0" i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600" b="1" i="0">
                <a:solidFill>
                  <a:srgbClr val="D1D5DB"/>
                </a:solidFill>
                <a:effectLst/>
                <a:latin typeface="Söhne"/>
              </a:rPr>
              <a:t>Bank Rate:</a:t>
            </a:r>
            <a:r>
              <a:rPr lang="en-GB" sz="1600" b="0" i="0">
                <a:solidFill>
                  <a:srgbClr val="D1D5DB"/>
                </a:solidFill>
                <a:effectLst/>
                <a:latin typeface="Söhne"/>
              </a:rPr>
              <a:t> 0.3041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600" b="1" i="0">
                <a:solidFill>
                  <a:srgbClr val="D1D5DB"/>
                </a:solidFill>
                <a:effectLst/>
                <a:latin typeface="Söhne"/>
              </a:rPr>
              <a:t>Unemployment Rate:</a:t>
            </a:r>
            <a:r>
              <a:rPr lang="en-GB" sz="1600" b="0" i="0">
                <a:solidFill>
                  <a:srgbClr val="D1D5DB"/>
                </a:solidFill>
                <a:effectLst/>
                <a:latin typeface="Söhne"/>
              </a:rPr>
              <a:t> 0.7025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600" b="1" i="0">
                <a:solidFill>
                  <a:srgbClr val="D1D5DB"/>
                </a:solidFill>
                <a:effectLst/>
                <a:latin typeface="Söhne"/>
              </a:rPr>
              <a:t>Household Saving Rate:</a:t>
            </a:r>
            <a:r>
              <a:rPr lang="en-GB" sz="1600" b="0" i="0">
                <a:solidFill>
                  <a:srgbClr val="D1D5DB"/>
                </a:solidFill>
                <a:effectLst/>
                <a:latin typeface="Söhne"/>
              </a:rPr>
              <a:t> 0.6865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600" b="1" i="0">
                <a:solidFill>
                  <a:srgbClr val="D1D5DB"/>
                </a:solidFill>
                <a:effectLst/>
                <a:latin typeface="Söhne"/>
              </a:rPr>
              <a:t>Year:</a:t>
            </a:r>
            <a:r>
              <a:rPr lang="en-GB" sz="1600" b="0" i="0">
                <a:solidFill>
                  <a:srgbClr val="D1D5DB"/>
                </a:solidFill>
                <a:effectLst/>
                <a:latin typeface="Söhne"/>
              </a:rPr>
              <a:t> 1992.78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600" b="1" i="0">
                <a:solidFill>
                  <a:srgbClr val="D1D5DB"/>
                </a:solidFill>
                <a:effectLst/>
                <a:latin typeface="Söhne"/>
              </a:rPr>
              <a:t>Month:</a:t>
            </a:r>
            <a:r>
              <a:rPr lang="en-GB" sz="1600" b="0" i="0">
                <a:solidFill>
                  <a:srgbClr val="D1D5DB"/>
                </a:solidFill>
                <a:effectLst/>
                <a:latin typeface="Söhne"/>
              </a:rPr>
              <a:t> 5.30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600" b="1" i="0">
                <a:solidFill>
                  <a:srgbClr val="D1D5DB"/>
                </a:solidFill>
                <a:effectLst/>
                <a:latin typeface="Söhne"/>
              </a:rPr>
              <a:t>INDINF_NHPI_Q:</a:t>
            </a:r>
            <a:r>
              <a:rPr lang="en-GB" sz="1600" b="0" i="0">
                <a:solidFill>
                  <a:srgbClr val="D1D5DB"/>
                </a:solidFill>
                <a:effectLst/>
                <a:latin typeface="Söhne"/>
              </a:rPr>
              <a:t> 0.2092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600" b="1" i="0">
                <a:solidFill>
                  <a:srgbClr val="D1D5DB"/>
                </a:solidFill>
                <a:effectLst/>
                <a:latin typeface="Söhne"/>
              </a:rPr>
              <a:t>INDINF_AFFORD:</a:t>
            </a:r>
            <a:r>
              <a:rPr lang="en-GB" sz="1600" b="0" i="0">
                <a:solidFill>
                  <a:srgbClr val="D1D5DB"/>
                </a:solidFill>
                <a:effectLst/>
                <a:latin typeface="Söhne"/>
              </a:rPr>
              <a:t> 0.2149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600" b="1" i="0">
                <a:solidFill>
                  <a:srgbClr val="D1D5DB"/>
                </a:solidFill>
                <a:effectLst/>
                <a:latin typeface="Söhne"/>
              </a:rPr>
              <a:t>Final Consumption Expenditure:</a:t>
            </a:r>
            <a:r>
              <a:rPr lang="en-GB" sz="1600" b="0" i="0">
                <a:solidFill>
                  <a:srgbClr val="D1D5DB"/>
                </a:solidFill>
                <a:effectLst/>
                <a:latin typeface="Söhne"/>
              </a:rPr>
              <a:t> 0.1219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600" b="1" i="0">
                <a:solidFill>
                  <a:srgbClr val="D1D5DB"/>
                </a:solidFill>
                <a:effectLst/>
                <a:latin typeface="Söhne"/>
              </a:rPr>
              <a:t>General Govt. Final Consumption Expenditure:</a:t>
            </a:r>
            <a:r>
              <a:rPr lang="en-GB" sz="1600" b="0" i="0">
                <a:solidFill>
                  <a:srgbClr val="D1D5DB"/>
                </a:solidFill>
                <a:effectLst/>
                <a:latin typeface="Söhne"/>
              </a:rPr>
              <a:t> 0.1513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600" b="1" i="0">
                <a:solidFill>
                  <a:srgbClr val="D1D5DB"/>
                </a:solidFill>
                <a:effectLst/>
                <a:latin typeface="Söhne"/>
              </a:rPr>
              <a:t>Household Final Consumption Expenditure:</a:t>
            </a:r>
            <a:r>
              <a:rPr lang="en-GB" sz="1600" b="0" i="0">
                <a:solidFill>
                  <a:srgbClr val="D1D5DB"/>
                </a:solidFill>
                <a:effectLst/>
                <a:latin typeface="Söhne"/>
              </a:rPr>
              <a:t> 0.1164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600" b="1" i="0">
                <a:solidFill>
                  <a:srgbClr val="D1D5DB"/>
                </a:solidFill>
                <a:effectLst/>
                <a:latin typeface="Söhne"/>
              </a:rPr>
              <a:t>Non-profit Institutions' Final Consumption Expenditure:</a:t>
            </a:r>
            <a:r>
              <a:rPr lang="en-GB" sz="1600" b="0" i="0">
                <a:solidFill>
                  <a:srgbClr val="D1D5DB"/>
                </a:solidFill>
                <a:effectLst/>
                <a:latin typeface="Söhne"/>
              </a:rPr>
              <a:t> 0.0947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600" b="1" i="0">
                <a:solidFill>
                  <a:srgbClr val="D1D5DB"/>
                </a:solidFill>
                <a:effectLst/>
                <a:latin typeface="Söhne"/>
              </a:rPr>
              <a:t>Consumer Price Index:</a:t>
            </a:r>
            <a:r>
              <a:rPr lang="en-GB" sz="1600" b="0" i="0">
                <a:solidFill>
                  <a:srgbClr val="D1D5DB"/>
                </a:solidFill>
                <a:effectLst/>
                <a:latin typeface="Söhne"/>
              </a:rPr>
              <a:t> 0.2353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600" b="1" i="0">
                <a:solidFill>
                  <a:srgbClr val="D1D5DB"/>
                </a:solidFill>
                <a:effectLst/>
                <a:latin typeface="Söhne"/>
              </a:rPr>
              <a:t>Net Operating Surplus 1:</a:t>
            </a:r>
            <a:r>
              <a:rPr lang="en-GB" sz="1600" b="0" i="0">
                <a:solidFill>
                  <a:srgbClr val="D1D5DB"/>
                </a:solidFill>
                <a:effectLst/>
                <a:latin typeface="Söhne"/>
              </a:rPr>
              <a:t> 0.0600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6A6976-1AE8-40CD-0CA8-877DA3792FCB}"/>
              </a:ext>
            </a:extLst>
          </p:cNvPr>
          <p:cNvSpPr txBox="1"/>
          <p:nvPr/>
        </p:nvSpPr>
        <p:spPr>
          <a:xfrm>
            <a:off x="8797321" y="1311686"/>
            <a:ext cx="32766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1600" b="1" i="0">
                <a:solidFill>
                  <a:srgbClr val="D1D5DB"/>
                </a:solidFill>
                <a:effectLst/>
                <a:latin typeface="Söhne"/>
              </a:rPr>
              <a:t>Cluster 3:</a:t>
            </a:r>
            <a:endParaRPr lang="en-GB" sz="1600" b="0" i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600" b="1" i="0">
                <a:solidFill>
                  <a:srgbClr val="D1D5DB"/>
                </a:solidFill>
                <a:effectLst/>
                <a:latin typeface="Söhne"/>
              </a:rPr>
              <a:t>Bank Rate:</a:t>
            </a:r>
            <a:r>
              <a:rPr lang="en-GB" sz="1600" b="0" i="0">
                <a:solidFill>
                  <a:srgbClr val="D1D5DB"/>
                </a:solidFill>
                <a:effectLst/>
                <a:latin typeface="Söhne"/>
              </a:rPr>
              <a:t> 0.0960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600" b="1" i="0">
                <a:solidFill>
                  <a:srgbClr val="D1D5DB"/>
                </a:solidFill>
                <a:effectLst/>
                <a:latin typeface="Söhne"/>
              </a:rPr>
              <a:t>Unemployment Rate:</a:t>
            </a:r>
            <a:r>
              <a:rPr lang="en-GB" sz="1600" b="0" i="0">
                <a:solidFill>
                  <a:srgbClr val="D1D5DB"/>
                </a:solidFill>
                <a:effectLst/>
                <a:latin typeface="Söhne"/>
              </a:rPr>
              <a:t> 0.2371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600" b="1" i="0">
                <a:solidFill>
                  <a:srgbClr val="D1D5DB"/>
                </a:solidFill>
                <a:effectLst/>
                <a:latin typeface="Söhne"/>
              </a:rPr>
              <a:t>Household Saving Rate:</a:t>
            </a:r>
            <a:r>
              <a:rPr lang="en-GB" sz="1600" b="0" i="0">
                <a:solidFill>
                  <a:srgbClr val="D1D5DB"/>
                </a:solidFill>
                <a:effectLst/>
                <a:latin typeface="Söhne"/>
              </a:rPr>
              <a:t> 0.1673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600" b="1" i="0">
                <a:solidFill>
                  <a:srgbClr val="D1D5DB"/>
                </a:solidFill>
                <a:effectLst/>
                <a:latin typeface="Söhne"/>
              </a:rPr>
              <a:t>Year:</a:t>
            </a:r>
            <a:r>
              <a:rPr lang="en-GB" sz="1600" b="0" i="0">
                <a:solidFill>
                  <a:srgbClr val="D1D5DB"/>
                </a:solidFill>
                <a:effectLst/>
                <a:latin typeface="Söhne"/>
              </a:rPr>
              <a:t> 2010.28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600" b="1" i="0">
                <a:solidFill>
                  <a:srgbClr val="D1D5DB"/>
                </a:solidFill>
                <a:effectLst/>
                <a:latin typeface="Söhne"/>
              </a:rPr>
              <a:t>Month:</a:t>
            </a:r>
            <a:r>
              <a:rPr lang="en-GB" sz="1600" b="0" i="0">
                <a:solidFill>
                  <a:srgbClr val="D1D5DB"/>
                </a:solidFill>
                <a:effectLst/>
                <a:latin typeface="Söhne"/>
              </a:rPr>
              <a:t> 5.24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600" b="1" i="0">
                <a:solidFill>
                  <a:srgbClr val="D1D5DB"/>
                </a:solidFill>
                <a:effectLst/>
                <a:latin typeface="Söhne"/>
              </a:rPr>
              <a:t>INDINF_NHPI_Q:</a:t>
            </a:r>
            <a:r>
              <a:rPr lang="en-GB" sz="1600" b="0" i="0">
                <a:solidFill>
                  <a:srgbClr val="D1D5DB"/>
                </a:solidFill>
                <a:effectLst/>
                <a:latin typeface="Söhne"/>
              </a:rPr>
              <a:t> 0.3209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600" b="1" i="0">
                <a:solidFill>
                  <a:srgbClr val="D1D5DB"/>
                </a:solidFill>
                <a:effectLst/>
                <a:latin typeface="Söhne"/>
              </a:rPr>
              <a:t>INDINF_AFFORD:</a:t>
            </a:r>
            <a:r>
              <a:rPr lang="en-GB" sz="1600" b="0" i="0">
                <a:solidFill>
                  <a:srgbClr val="D1D5DB"/>
                </a:solidFill>
                <a:effectLst/>
                <a:latin typeface="Söhne"/>
              </a:rPr>
              <a:t> 0.1466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600" b="1" i="0">
                <a:solidFill>
                  <a:srgbClr val="D1D5DB"/>
                </a:solidFill>
                <a:effectLst/>
                <a:latin typeface="Söhne"/>
              </a:rPr>
              <a:t>Final Consumption Expenditure:</a:t>
            </a:r>
            <a:r>
              <a:rPr lang="en-GB" sz="1600" b="0" i="0">
                <a:solidFill>
                  <a:srgbClr val="D1D5DB"/>
                </a:solidFill>
                <a:effectLst/>
                <a:latin typeface="Söhne"/>
              </a:rPr>
              <a:t> 0.2034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600" b="1" i="0">
                <a:solidFill>
                  <a:srgbClr val="D1D5DB"/>
                </a:solidFill>
                <a:effectLst/>
                <a:latin typeface="Söhne"/>
              </a:rPr>
              <a:t>General Govt. Final Consumption Expenditure:</a:t>
            </a:r>
            <a:r>
              <a:rPr lang="en-GB" sz="1600" b="0" i="0">
                <a:solidFill>
                  <a:srgbClr val="D1D5DB"/>
                </a:solidFill>
                <a:effectLst/>
                <a:latin typeface="Söhne"/>
              </a:rPr>
              <a:t> 0.2376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600" b="1" i="0">
                <a:solidFill>
                  <a:srgbClr val="D1D5DB"/>
                </a:solidFill>
                <a:effectLst/>
                <a:latin typeface="Söhne"/>
              </a:rPr>
              <a:t>Household Final Consumption Expenditure:</a:t>
            </a:r>
            <a:r>
              <a:rPr lang="en-GB" sz="1600" b="0" i="0">
                <a:solidFill>
                  <a:srgbClr val="D1D5DB"/>
                </a:solidFill>
                <a:effectLst/>
                <a:latin typeface="Söhne"/>
              </a:rPr>
              <a:t> 0.1938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600" b="1" i="0">
                <a:solidFill>
                  <a:srgbClr val="D1D5DB"/>
                </a:solidFill>
                <a:effectLst/>
                <a:latin typeface="Söhne"/>
              </a:rPr>
              <a:t>Non-profit Institutions' Final Consumption Expenditure:</a:t>
            </a:r>
            <a:r>
              <a:rPr lang="en-GB" sz="1600" b="0" i="0">
                <a:solidFill>
                  <a:srgbClr val="D1D5DB"/>
                </a:solidFill>
                <a:effectLst/>
                <a:latin typeface="Söhne"/>
              </a:rPr>
              <a:t> 0.1578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600" b="1" i="0">
                <a:solidFill>
                  <a:srgbClr val="D1D5DB"/>
                </a:solidFill>
                <a:effectLst/>
                <a:latin typeface="Söhne"/>
              </a:rPr>
              <a:t>Consumer Price Index:</a:t>
            </a:r>
            <a:r>
              <a:rPr lang="en-GB" sz="1600" b="0" i="0">
                <a:solidFill>
                  <a:srgbClr val="D1D5DB"/>
                </a:solidFill>
                <a:effectLst/>
                <a:latin typeface="Söhne"/>
              </a:rPr>
              <a:t> 0.3461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600" b="1" i="0">
                <a:solidFill>
                  <a:srgbClr val="D1D5DB"/>
                </a:solidFill>
                <a:effectLst/>
                <a:latin typeface="Söhne"/>
              </a:rPr>
              <a:t>Net Operating Surplus 1:</a:t>
            </a:r>
            <a:r>
              <a:rPr lang="en-GB" sz="1600" b="0" i="0">
                <a:solidFill>
                  <a:srgbClr val="D1D5DB"/>
                </a:solidFill>
                <a:effectLst/>
                <a:latin typeface="Söhne"/>
              </a:rPr>
              <a:t> 0.1147</a:t>
            </a:r>
          </a:p>
        </p:txBody>
      </p:sp>
    </p:spTree>
    <p:extLst>
      <p:ext uri="{BB962C8B-B14F-4D97-AF65-F5344CB8AC3E}">
        <p14:creationId xmlns:p14="http://schemas.microsoft.com/office/powerpoint/2010/main" val="493782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03235-AE56-74B1-9DB2-F6B1776E4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>
                <a:effectLst/>
                <a:latin typeface="Söhne"/>
              </a:rPr>
              <a:t>Interpretation</a:t>
            </a:r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EF7053-EF74-8C05-C36A-7B75EEC93A20}"/>
              </a:ext>
            </a:extLst>
          </p:cNvPr>
          <p:cNvSpPr txBox="1"/>
          <p:nvPr/>
        </p:nvSpPr>
        <p:spPr>
          <a:xfrm>
            <a:off x="838200" y="1828800"/>
            <a:ext cx="9296400" cy="147732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>
                <a:latin typeface="Söhne"/>
              </a:rPr>
              <a:t> </a:t>
            </a:r>
            <a:r>
              <a:rPr lang="en-US" b="0" i="0">
                <a:effectLst/>
                <a:latin typeface="Söhne"/>
              </a:rPr>
              <a:t>Clusters exhibit distinct patterns in economic indicators, housing characteristics, and time trends.</a:t>
            </a:r>
          </a:p>
          <a:p>
            <a:pPr algn="l"/>
            <a:endParaRPr lang="en-US" b="0" i="0">
              <a:effectLst/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>
                <a:latin typeface="Söhne"/>
              </a:rPr>
              <a:t> </a:t>
            </a:r>
            <a:r>
              <a:rPr lang="en-US" b="0" i="0">
                <a:effectLst/>
                <a:latin typeface="Söhne"/>
              </a:rPr>
              <a:t>Cluster characteristics provide valuable insights for targeted analysis and decision-making.</a:t>
            </a:r>
          </a:p>
          <a:p>
            <a:pPr algn="l"/>
            <a:endParaRPr lang="en-US" b="0" i="0"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633163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FC5CE52-7DA5-B75F-ADEE-696A5AD1F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-634"/>
            <a:ext cx="10515600" cy="1145224"/>
          </a:xfrm>
        </p:spPr>
        <p:txBody>
          <a:bodyPr/>
          <a:lstStyle/>
          <a:p>
            <a:r>
              <a:rPr lang="en-US"/>
              <a:t>Clusters’ Characteristics</a:t>
            </a:r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6C0B6F-A2E4-1C7C-83CF-5102F90F61D0}"/>
              </a:ext>
            </a:extLst>
          </p:cNvPr>
          <p:cNvSpPr txBox="1"/>
          <p:nvPr/>
        </p:nvSpPr>
        <p:spPr>
          <a:xfrm>
            <a:off x="838199" y="1144692"/>
            <a:ext cx="10741874" cy="147732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l"/>
            <a:r>
              <a:rPr lang="en-US" b="1" i="0">
                <a:solidFill>
                  <a:srgbClr val="D1D5DB"/>
                </a:solidFill>
                <a:effectLst/>
                <a:latin typeface="Söhne"/>
              </a:rPr>
              <a:t>Cluster 1: Contraction</a:t>
            </a:r>
            <a:endParaRPr lang="en-US" b="0" i="0">
              <a:solidFill>
                <a:srgbClr val="D1D5DB"/>
              </a:solidFill>
              <a:effectLst/>
              <a:latin typeface="Söhne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i="0">
                <a:solidFill>
                  <a:srgbClr val="D1D5DB"/>
                </a:solidFill>
                <a:effectLst/>
                <a:latin typeface="Söhne"/>
              </a:rPr>
              <a:t>Description:</a:t>
            </a:r>
            <a:r>
              <a:rPr lang="en-US" b="0" i="0">
                <a:solidFill>
                  <a:srgbClr val="D1D5DB"/>
                </a:solidFill>
                <a:effectLst/>
                <a:latin typeface="Söhne"/>
              </a:rPr>
              <a:t> This cluster indicates a period of </a:t>
            </a:r>
            <a:r>
              <a:rPr lang="en-US" b="1" i="0">
                <a:solidFill>
                  <a:srgbClr val="FF0000"/>
                </a:solidFill>
                <a:effectLst/>
                <a:latin typeface="Söhne"/>
              </a:rPr>
              <a:t>economic contraction or downturn</a:t>
            </a:r>
            <a:r>
              <a:rPr lang="en-US" b="0" i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i="0">
                <a:solidFill>
                  <a:srgbClr val="D1D5DB"/>
                </a:solidFill>
                <a:effectLst/>
                <a:latin typeface="Söhne"/>
              </a:rPr>
              <a:t>Reasoning:</a:t>
            </a:r>
            <a:r>
              <a:rPr lang="en-US" b="0" i="0">
                <a:solidFill>
                  <a:srgbClr val="D1D5DB"/>
                </a:solidFill>
                <a:effectLst/>
                <a:latin typeface="Söhne"/>
              </a:rPr>
              <a:t> High unemployment rates, elevated bank rates, and a notable increase in the household saving rate suggest economic challenges. Additionally, lower values for final consumption expenditure components and a moderate consumer price index may reflect </a:t>
            </a:r>
            <a:r>
              <a:rPr lang="en-US" b="1" i="0">
                <a:solidFill>
                  <a:srgbClr val="D1D5DB"/>
                </a:solidFill>
                <a:effectLst/>
                <a:latin typeface="Söhne"/>
              </a:rPr>
              <a:t>reduced economic activity and spending</a:t>
            </a:r>
            <a:r>
              <a:rPr lang="en-US" b="0" i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253A64-D5B6-A971-6CD4-5D1AE90624CC}"/>
              </a:ext>
            </a:extLst>
          </p:cNvPr>
          <p:cNvSpPr txBox="1"/>
          <p:nvPr/>
        </p:nvSpPr>
        <p:spPr>
          <a:xfrm>
            <a:off x="838198" y="2972540"/>
            <a:ext cx="10515599" cy="147732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l"/>
            <a:r>
              <a:rPr lang="en-US" b="1" i="0">
                <a:solidFill>
                  <a:srgbClr val="D1D5DB"/>
                </a:solidFill>
                <a:effectLst/>
                <a:latin typeface="Söhne"/>
              </a:rPr>
              <a:t>Cluster 2: Stability</a:t>
            </a:r>
            <a:endParaRPr lang="en-US" b="0" i="0">
              <a:solidFill>
                <a:srgbClr val="D1D5DB"/>
              </a:solidFill>
              <a:effectLst/>
              <a:latin typeface="Söhne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i="0">
                <a:solidFill>
                  <a:srgbClr val="D1D5DB"/>
                </a:solidFill>
                <a:effectLst/>
                <a:latin typeface="Söhne"/>
              </a:rPr>
              <a:t>Description:</a:t>
            </a:r>
            <a:r>
              <a:rPr lang="en-US" b="0" i="0">
                <a:solidFill>
                  <a:srgbClr val="D1D5DB"/>
                </a:solidFill>
                <a:effectLst/>
                <a:latin typeface="Söhne"/>
              </a:rPr>
              <a:t> This cluster represents a </a:t>
            </a:r>
            <a:r>
              <a:rPr lang="en-US" b="1" i="0">
                <a:solidFill>
                  <a:srgbClr val="FFC000"/>
                </a:solidFill>
                <a:effectLst/>
                <a:latin typeface="Söhne"/>
              </a:rPr>
              <a:t>relatively stable economic period</a:t>
            </a:r>
            <a:r>
              <a:rPr lang="en-US" b="0" i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i="0">
                <a:solidFill>
                  <a:srgbClr val="D1D5DB"/>
                </a:solidFill>
                <a:effectLst/>
                <a:latin typeface="Söhne"/>
              </a:rPr>
              <a:t>Reasoning:</a:t>
            </a:r>
            <a:r>
              <a:rPr lang="en-US" b="0" i="0">
                <a:solidFill>
                  <a:srgbClr val="D1D5DB"/>
                </a:solidFill>
                <a:effectLst/>
                <a:latin typeface="Söhne"/>
              </a:rPr>
              <a:t> Moderate values for bank rate, unemployment rate, and household saving rate suggest a balanced economic environment. The consumer price index is moderate, and there are moderate to high values for final consumption expenditure components, </a:t>
            </a:r>
            <a:r>
              <a:rPr lang="en-US" b="1" i="0">
                <a:solidFill>
                  <a:srgbClr val="D1D5DB"/>
                </a:solidFill>
                <a:effectLst/>
                <a:latin typeface="Söhne"/>
              </a:rPr>
              <a:t>indicating a stable level of economic activity</a:t>
            </a:r>
            <a:r>
              <a:rPr lang="en-US" b="0" i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541627-DB9C-6F8D-5ED2-D2681C884FD9}"/>
              </a:ext>
            </a:extLst>
          </p:cNvPr>
          <p:cNvSpPr txBox="1"/>
          <p:nvPr/>
        </p:nvSpPr>
        <p:spPr>
          <a:xfrm>
            <a:off x="838197" y="4800490"/>
            <a:ext cx="10515599" cy="175432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l"/>
            <a:r>
              <a:rPr lang="en-US" b="1" i="0">
                <a:solidFill>
                  <a:srgbClr val="D1D5DB"/>
                </a:solidFill>
                <a:effectLst/>
                <a:latin typeface="Söhne"/>
              </a:rPr>
              <a:t>Cluster 3: Expansion</a:t>
            </a:r>
            <a:endParaRPr lang="en-US" b="0" i="0">
              <a:solidFill>
                <a:srgbClr val="D1D5DB"/>
              </a:solidFill>
              <a:effectLst/>
              <a:latin typeface="Söhne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i="0">
                <a:solidFill>
                  <a:srgbClr val="D1D5DB"/>
                </a:solidFill>
                <a:effectLst/>
                <a:latin typeface="Söhne"/>
              </a:rPr>
              <a:t>Description:</a:t>
            </a:r>
            <a:r>
              <a:rPr lang="en-US" b="0" i="0">
                <a:solidFill>
                  <a:srgbClr val="D1D5DB"/>
                </a:solidFill>
                <a:effectLst/>
                <a:latin typeface="Söhne"/>
              </a:rPr>
              <a:t> This cluster signifies a period of </a:t>
            </a:r>
            <a:r>
              <a:rPr lang="en-US" b="1" i="0">
                <a:solidFill>
                  <a:srgbClr val="00B050"/>
                </a:solidFill>
                <a:effectLst/>
                <a:latin typeface="Söhne"/>
              </a:rPr>
              <a:t>economic expansion or growth</a:t>
            </a:r>
            <a:r>
              <a:rPr lang="en-US" b="0" i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i="0">
                <a:solidFill>
                  <a:srgbClr val="D1D5DB"/>
                </a:solidFill>
                <a:effectLst/>
                <a:latin typeface="Söhne"/>
              </a:rPr>
              <a:t>Reasoning:</a:t>
            </a:r>
            <a:r>
              <a:rPr lang="en-US" b="0" i="0">
                <a:solidFill>
                  <a:srgbClr val="D1D5DB"/>
                </a:solidFill>
                <a:effectLst/>
                <a:latin typeface="Söhne"/>
              </a:rPr>
              <a:t> Low unemployment rates, low bank rates, and a relatively low household saving rate </a:t>
            </a:r>
            <a:r>
              <a:rPr lang="en-US" b="1" i="0">
                <a:solidFill>
                  <a:srgbClr val="D1D5DB"/>
                </a:solidFill>
                <a:effectLst/>
                <a:latin typeface="Söhne"/>
              </a:rPr>
              <a:t>suggest favorable economic conditions</a:t>
            </a:r>
            <a:r>
              <a:rPr lang="en-US" b="0" i="0">
                <a:solidFill>
                  <a:srgbClr val="D1D5DB"/>
                </a:solidFill>
                <a:effectLst/>
                <a:latin typeface="Söhne"/>
              </a:rPr>
              <a:t>. High values for final consumption expenditure components, a high consumer price index, and a high net operating surplus indicate increased economic activity, spending, and overall growth.</a:t>
            </a:r>
          </a:p>
        </p:txBody>
      </p:sp>
    </p:spTree>
    <p:extLst>
      <p:ext uri="{BB962C8B-B14F-4D97-AF65-F5344CB8AC3E}">
        <p14:creationId xmlns:p14="http://schemas.microsoft.com/office/powerpoint/2010/main" val="3339072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9C37E-87E2-C760-CED0-794CF9A33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</p:spPr>
        <p:txBody>
          <a:bodyPr anchor="b">
            <a:normAutofit/>
          </a:bodyPr>
          <a:lstStyle/>
          <a:p>
            <a:r>
              <a:rPr lang="en-US"/>
              <a:t>Inference</a:t>
            </a:r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8378E5-FB89-683B-0B4A-5DEC5693B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42" y="1803316"/>
            <a:ext cx="11976716" cy="35644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D3A02B5-4BD3-F8EE-681D-58229E6BCE3F}"/>
              </a:ext>
            </a:extLst>
          </p:cNvPr>
          <p:cNvSpPr txBox="1"/>
          <p:nvPr/>
        </p:nvSpPr>
        <p:spPr>
          <a:xfrm>
            <a:off x="3915865" y="5709765"/>
            <a:ext cx="3868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Cluster 3 – Economy is Expanding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4566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D4502-6F1D-6290-C05C-C16A19A23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04800"/>
            <a:ext cx="10515600" cy="672150"/>
          </a:xfrm>
        </p:spPr>
        <p:txBody>
          <a:bodyPr/>
          <a:lstStyle/>
          <a:p>
            <a:r>
              <a:rPr lang="en-US"/>
              <a:t>Conclusion</a:t>
            </a:r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E0A84F-23DD-362B-1C5D-1B57D14F5BEE}"/>
              </a:ext>
            </a:extLst>
          </p:cNvPr>
          <p:cNvSpPr txBox="1"/>
          <p:nvPr/>
        </p:nvSpPr>
        <p:spPr>
          <a:xfrm>
            <a:off x="457200" y="1533541"/>
            <a:ext cx="11582400" cy="4015843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>
                <a:latin typeface="Söhne"/>
              </a:rPr>
              <a:t> </a:t>
            </a:r>
            <a:r>
              <a:rPr lang="en-US" b="0" i="0">
                <a:effectLst/>
                <a:latin typeface="Söhne"/>
              </a:rPr>
              <a:t>Identified </a:t>
            </a:r>
            <a:r>
              <a:rPr lang="en-US" sz="2000" b="1" i="0">
                <a:effectLst/>
                <a:latin typeface="Söhne"/>
              </a:rPr>
              <a:t>three distinct economic clusters</a:t>
            </a:r>
            <a:r>
              <a:rPr lang="en-US" b="0" i="0">
                <a:effectLst/>
                <a:latin typeface="Söhne"/>
              </a:rPr>
              <a:t>, revealing diverse economic profiles.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>
                <a:latin typeface="Söhne"/>
              </a:rPr>
              <a:t> </a:t>
            </a:r>
            <a:r>
              <a:rPr lang="en-US" b="0" i="0">
                <a:effectLst/>
                <a:latin typeface="Söhne"/>
              </a:rPr>
              <a:t>Explored housing indices, affordability, and consumption patterns.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>
                <a:latin typeface="Söhne"/>
              </a:rPr>
              <a:t> </a:t>
            </a:r>
            <a:r>
              <a:rPr lang="en-US" b="0" i="0">
                <a:effectLst/>
                <a:latin typeface="Söhne"/>
              </a:rPr>
              <a:t>Analyzed the impact of interest rates, unemployment, and household savings on housing trends.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>
                <a:latin typeface="Söhne"/>
              </a:rPr>
              <a:t> </a:t>
            </a:r>
            <a:r>
              <a:rPr lang="en-US" b="0" i="0">
                <a:effectLst/>
                <a:latin typeface="Söhne"/>
              </a:rPr>
              <a:t>Utilized machine learning for predictive modelling of economic clusters.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>
                <a:latin typeface="Söhne"/>
              </a:rPr>
              <a:t> </a:t>
            </a:r>
            <a:r>
              <a:rPr lang="en-US" b="0" i="0">
                <a:effectLst/>
                <a:latin typeface="Söhne"/>
              </a:rPr>
              <a:t>Provided </a:t>
            </a:r>
            <a:r>
              <a:rPr lang="en-US" sz="2000" b="1" i="0">
                <a:effectLst/>
                <a:latin typeface="Söhne"/>
              </a:rPr>
              <a:t>actionable insights for policymakers</a:t>
            </a:r>
            <a:r>
              <a:rPr lang="en-US" b="0" i="0">
                <a:effectLst/>
                <a:latin typeface="Söhne"/>
              </a:rPr>
              <a:t>, investors, and real estate professionals.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>
                <a:latin typeface="Söhne"/>
              </a:rPr>
              <a:t> </a:t>
            </a:r>
            <a:r>
              <a:rPr lang="en-US" b="0" i="0">
                <a:effectLst/>
                <a:latin typeface="Söhne"/>
              </a:rPr>
              <a:t>Emphasized the dynamic nature of economic trends, requiring continuous monitoring.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0" i="0">
                <a:effectLst/>
                <a:latin typeface="Söhne"/>
              </a:rPr>
              <a:t>Equipped stakeholders with a nuanced perspective for strategic decision-making.</a:t>
            </a:r>
          </a:p>
        </p:txBody>
      </p:sp>
    </p:spTree>
    <p:extLst>
      <p:ext uri="{BB962C8B-B14F-4D97-AF65-F5344CB8AC3E}">
        <p14:creationId xmlns:p14="http://schemas.microsoft.com/office/powerpoint/2010/main" val="1570195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Question marks in a line and one question mark is lit">
            <a:extLst>
              <a:ext uri="{FF2B5EF4-FFF2-40B4-BE49-F238E27FC236}">
                <a16:creationId xmlns:a16="http://schemas.microsoft.com/office/drawing/2014/main" id="{2A580C76-3720-F740-7143-933AB851FFB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6200"/>
            <a:ext cx="12192000" cy="6934200"/>
          </a:xfrm>
        </p:spPr>
      </p:pic>
    </p:spTree>
    <p:extLst>
      <p:ext uri="{BB962C8B-B14F-4D97-AF65-F5344CB8AC3E}">
        <p14:creationId xmlns:p14="http://schemas.microsoft.com/office/powerpoint/2010/main" val="2724148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l"/>
            <a:r>
              <a:rPr lang="en-GB" b="1" i="0">
                <a:effectLst/>
                <a:latin typeface="Söhne"/>
              </a:rP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1800" b="0" i="0">
                <a:solidFill>
                  <a:srgbClr val="ECECF1"/>
                </a:solidFill>
                <a:effectLst/>
                <a:latin typeface="Söhne"/>
              </a:rPr>
              <a:t>The objective of this data analysis is to explore and analyze the trends in the </a:t>
            </a:r>
            <a:r>
              <a:rPr lang="en-US" sz="1800">
                <a:solidFill>
                  <a:srgbClr val="ECECF1"/>
                </a:solidFill>
                <a:latin typeface="Söhne"/>
              </a:rPr>
              <a:t>Canadian economy with housing market</a:t>
            </a:r>
            <a:r>
              <a:rPr lang="en-US" sz="1800" b="0" i="0">
                <a:solidFill>
                  <a:srgbClr val="ECECF1"/>
                </a:solidFill>
                <a:effectLst/>
                <a:latin typeface="Söhne"/>
              </a:rPr>
              <a:t>, economic indicators, and their relationships.</a:t>
            </a:r>
            <a:r>
              <a:rPr lang="en-US" sz="1800">
                <a:solidFill>
                  <a:srgbClr val="ECECF1"/>
                </a:solidFill>
                <a:latin typeface="Söhne"/>
              </a:rPr>
              <a:t> </a:t>
            </a:r>
            <a:endParaRPr lang="en-US" sz="1800" b="0" i="0">
              <a:solidFill>
                <a:srgbClr val="ECECF1"/>
              </a:solidFill>
              <a:effectLst/>
              <a:latin typeface="Söhne"/>
            </a:endParaRPr>
          </a:p>
          <a:p>
            <a:pPr rtl="0"/>
            <a:r>
              <a:rPr lang="en-US" sz="1800" b="0" i="0">
                <a:solidFill>
                  <a:srgbClr val="ECECF1"/>
                </a:solidFill>
                <a:effectLst/>
                <a:latin typeface="Söhne"/>
              </a:rPr>
              <a:t>The analysis covers various factors such as housing prices, inflation, affordability, interest rates, and their impact on consumption and savings.</a:t>
            </a:r>
          </a:p>
          <a:p>
            <a:r>
              <a:rPr lang="en-US" sz="1800">
                <a:solidFill>
                  <a:srgbClr val="ECECF1"/>
                </a:solidFill>
                <a:latin typeface="Söhne"/>
              </a:rPr>
              <a:t>To create clusters that indicates the state of the economy based on the indicators. </a:t>
            </a:r>
          </a:p>
          <a:p>
            <a:r>
              <a:rPr lang="en-US" sz="1800">
                <a:solidFill>
                  <a:srgbClr val="ECECF1"/>
                </a:solidFill>
                <a:latin typeface="Söhne"/>
              </a:rPr>
              <a:t>To help policy makers and stakeholders to make decisions accordingly</a:t>
            </a:r>
          </a:p>
          <a:p>
            <a:endParaRPr lang="en-US" sz="1800">
              <a:solidFill>
                <a:srgbClr val="ECECF1"/>
              </a:solidFill>
              <a:latin typeface="Söhne"/>
            </a:endParaRPr>
          </a:p>
          <a:p>
            <a:endParaRPr lang="en-US" sz="1800">
              <a:solidFill>
                <a:srgbClr val="ECECF1"/>
              </a:solidFill>
              <a:latin typeface="Söhne"/>
            </a:endParaRPr>
          </a:p>
          <a:p>
            <a:pPr marL="0" indent="0">
              <a:buNone/>
            </a:pPr>
            <a:endParaRPr lang="en-US" sz="1800">
              <a:solidFill>
                <a:srgbClr val="ECECF1"/>
              </a:solidFill>
              <a:latin typeface="Söhne"/>
            </a:endParaRPr>
          </a:p>
          <a:p>
            <a:endParaRPr lang="en-US" sz="1800">
              <a:solidFill>
                <a:srgbClr val="ECECF1"/>
              </a:solidFill>
              <a:latin typeface="Söhne"/>
            </a:endParaRPr>
          </a:p>
          <a:p>
            <a:endParaRPr lang="en-US" sz="1800">
              <a:solidFill>
                <a:srgbClr val="ECECF1"/>
              </a:solidFill>
              <a:latin typeface="Söhne"/>
            </a:endParaRPr>
          </a:p>
          <a:p>
            <a:r>
              <a:rPr lang="en-US" sz="1800">
                <a:solidFill>
                  <a:srgbClr val="ECECF1"/>
                </a:solidFill>
                <a:latin typeface="Söhne"/>
              </a:rPr>
              <a:t>Link to Project - </a:t>
            </a:r>
            <a:r>
              <a:rPr lang="en-US" sz="1800">
                <a:solidFill>
                  <a:srgbClr val="ECECF1"/>
                </a:solidFill>
                <a:ea typeface="+mn-lt"/>
                <a:cs typeface="+mn-lt"/>
                <a:hlinkClick r:id="rId3"/>
              </a:rPr>
              <a:t>GitHub Code</a:t>
            </a:r>
            <a:endParaRPr lang="en-US" sz="1800">
              <a:solidFill>
                <a:srgbClr val="ECECF1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682195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l"/>
            <a:r>
              <a:rPr lang="en-GB" b="1" i="0">
                <a:effectLst/>
                <a:latin typeface="Söhne"/>
              </a:rPr>
              <a:t>Data Sources: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C0BB24-9638-D996-4E1D-1B2728D2C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826" y="1590281"/>
            <a:ext cx="10515600" cy="4775617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algn="l">
              <a:buFont typeface="+mj-lt"/>
              <a:buAutoNum type="arabicPeriod"/>
            </a:pPr>
            <a:r>
              <a:rPr lang="en-US" b="1" i="0">
                <a:effectLst/>
                <a:latin typeface="Söhne"/>
              </a:rPr>
              <a:t>Housing Index Data:</a:t>
            </a:r>
            <a:endParaRPr lang="en-US" b="0" i="0">
              <a:effectLst/>
              <a:latin typeface="Söhne"/>
            </a:endParaRPr>
          </a:p>
          <a:p>
            <a:pPr marL="742950" lvl="1" indent="-285750" algn="l">
              <a:buFont typeface="Arial" panose="02040604050505020304"/>
              <a:buChar char="•"/>
            </a:pPr>
            <a:r>
              <a:rPr lang="en-US" b="0" i="0">
                <a:effectLst/>
                <a:latin typeface="Söhne"/>
              </a:rPr>
              <a:t>The dataset provides information on the New Housing Price Index (NHPI) and affordability.</a:t>
            </a:r>
          </a:p>
          <a:p>
            <a:pPr algn="l">
              <a:buFont typeface="+mj-lt"/>
              <a:buAutoNum type="arabicPeriod"/>
            </a:pPr>
            <a:r>
              <a:rPr lang="en-US" b="1" i="0">
                <a:effectLst/>
                <a:latin typeface="Söhne"/>
              </a:rPr>
              <a:t>Interest Rates Data:</a:t>
            </a:r>
            <a:endParaRPr lang="en-US" b="0" i="0">
              <a:effectLst/>
              <a:latin typeface="Söhne"/>
            </a:endParaRPr>
          </a:p>
          <a:p>
            <a:pPr marL="742950" lvl="1" indent="-285750" algn="l">
              <a:buFont typeface="Arial" panose="02040604050505020304"/>
              <a:buChar char="•"/>
            </a:pPr>
            <a:r>
              <a:rPr lang="en-US" b="0" i="0">
                <a:effectLst/>
                <a:latin typeface="Söhne"/>
              </a:rPr>
              <a:t>Key interest rates from the Bank of Canada were scraped from the official website.</a:t>
            </a:r>
          </a:p>
          <a:p>
            <a:pPr algn="l">
              <a:buFont typeface="+mj-lt"/>
              <a:buAutoNum type="arabicPeriod"/>
            </a:pPr>
            <a:r>
              <a:rPr lang="en-US" b="1" i="0">
                <a:effectLst/>
                <a:latin typeface="Söhne"/>
              </a:rPr>
              <a:t>GDP Expenditure Data:</a:t>
            </a:r>
            <a:endParaRPr lang="en-US" b="0" i="0">
              <a:effectLst/>
              <a:latin typeface="Söhne"/>
            </a:endParaRPr>
          </a:p>
          <a:p>
            <a:pPr marL="742950" lvl="1" indent="-285750" algn="l">
              <a:buFont typeface="Arial" panose="02040604050505020304"/>
              <a:buChar char="•"/>
            </a:pPr>
            <a:r>
              <a:rPr lang="en-US" b="0" i="0">
                <a:effectLst/>
                <a:latin typeface="Söhne"/>
              </a:rPr>
              <a:t>Data on GDP expenditure was extracted and transformed for analysis.</a:t>
            </a:r>
          </a:p>
          <a:p>
            <a:pPr algn="l">
              <a:buFont typeface="+mj-lt"/>
              <a:buAutoNum type="arabicPeriod"/>
            </a:pPr>
            <a:r>
              <a:rPr lang="en-US" b="1" i="0">
                <a:effectLst/>
                <a:latin typeface="Söhne"/>
              </a:rPr>
              <a:t>Unemployment Rate Data:</a:t>
            </a:r>
            <a:endParaRPr lang="en-US" b="0" i="0">
              <a:effectLst/>
              <a:latin typeface="Söhne"/>
            </a:endParaRPr>
          </a:p>
          <a:p>
            <a:pPr marL="742950" lvl="1" indent="-285750" algn="l">
              <a:buFont typeface="Arial" panose="02040604050505020304"/>
              <a:buChar char="•"/>
            </a:pPr>
            <a:r>
              <a:rPr lang="en-US" b="0" i="0">
                <a:effectLst/>
                <a:latin typeface="Söhne"/>
              </a:rPr>
              <a:t>Unemployment rate data was obtained and processed for inclusion in the analysis.</a:t>
            </a:r>
          </a:p>
          <a:p>
            <a:pPr algn="l">
              <a:buFont typeface="+mj-lt"/>
              <a:buAutoNum type="arabicPeriod"/>
            </a:pPr>
            <a:r>
              <a:rPr lang="en-US" b="1" i="0">
                <a:effectLst/>
                <a:latin typeface="Söhne"/>
              </a:rPr>
              <a:t>Household Saving Rate Data:</a:t>
            </a:r>
            <a:endParaRPr lang="en-US" b="0" i="0">
              <a:effectLst/>
              <a:latin typeface="Söhne"/>
            </a:endParaRPr>
          </a:p>
          <a:p>
            <a:pPr marL="742950" lvl="1" indent="-285750" algn="l">
              <a:buFont typeface="Arial" panose="02040604050505020304"/>
              <a:buChar char="•"/>
            </a:pPr>
            <a:r>
              <a:rPr lang="en-US" b="0" i="0">
                <a:effectLst/>
                <a:latin typeface="Söhne"/>
              </a:rPr>
              <a:t>Data on household saving rates was collected and formatted for analysis</a:t>
            </a:r>
          </a:p>
          <a:p>
            <a:pPr algn="l">
              <a:buFont typeface="+mj-lt"/>
              <a:buAutoNum type="arabicPeriod"/>
            </a:pPr>
            <a:r>
              <a:rPr lang="en-US" b="1" i="0">
                <a:effectLst/>
                <a:latin typeface="Söhne"/>
              </a:rPr>
              <a:t>Current account Surplus (from Statistics Canada):</a:t>
            </a:r>
            <a:endParaRPr lang="en-US" b="0" i="0">
              <a:effectLst/>
              <a:latin typeface="Söhne"/>
            </a:endParaRPr>
          </a:p>
          <a:p>
            <a:pPr marL="742950" lvl="1" indent="-285750" algn="l">
              <a:buFont typeface="Arial" panose="02040604050505020304"/>
              <a:buChar char="•"/>
            </a:pPr>
            <a:r>
              <a:rPr lang="en-US" b="0" i="0">
                <a:effectLst/>
                <a:latin typeface="Söhne"/>
              </a:rPr>
              <a:t>Data on country’s current account</a:t>
            </a:r>
          </a:p>
          <a:p>
            <a:pPr algn="l">
              <a:buFont typeface="+mj-lt"/>
              <a:buAutoNum type="arabicPeriod"/>
            </a:pPr>
            <a:r>
              <a:rPr lang="en-US" b="1" i="0">
                <a:effectLst/>
                <a:latin typeface="Söhne"/>
              </a:rPr>
              <a:t>Consumer Price index (from Statistics Canada))</a:t>
            </a:r>
            <a:endParaRPr lang="en-US" b="0" i="0">
              <a:effectLst/>
              <a:latin typeface="Söhne"/>
            </a:endParaRPr>
          </a:p>
          <a:p>
            <a:pPr marL="742950" lvl="1" indent="-285750" algn="l">
              <a:buFont typeface="Arial" panose="02040604050505020304"/>
              <a:buChar char="•"/>
            </a:pPr>
            <a:endParaRPr lang="en-US" b="0" i="0">
              <a:effectLst/>
              <a:latin typeface="Söhne"/>
            </a:endParaRPr>
          </a:p>
        </p:txBody>
      </p:sp>
      <p:pic>
        <p:nvPicPr>
          <p:cNvPr id="7" name="Picture 6" descr="A black and grey logo&#10;&#10;Description automatically generated">
            <a:extLst>
              <a:ext uri="{FF2B5EF4-FFF2-40B4-BE49-F238E27FC236}">
                <a16:creationId xmlns:a16="http://schemas.microsoft.com/office/drawing/2014/main" id="{4AB098DF-9617-0402-CF76-DAB3DF80FD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4296" y="285194"/>
            <a:ext cx="1345294" cy="122515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6F2F0C7-252E-C5C6-6C4D-34B38635571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8987"/>
          <a:stretch/>
        </p:blipFill>
        <p:spPr>
          <a:xfrm>
            <a:off x="10160906" y="285194"/>
            <a:ext cx="1345294" cy="1225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486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l"/>
            <a:r>
              <a:rPr lang="en-GB" b="1" i="0">
                <a:effectLst/>
                <a:latin typeface="Söhne"/>
              </a:rPr>
              <a:t>Data Preprocessing: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91440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en-US" b="1" i="0">
                <a:effectLst/>
                <a:latin typeface="Söhne"/>
              </a:rPr>
              <a:t>Imputation:</a:t>
            </a:r>
            <a:endParaRPr lang="en-US" b="0" i="0">
              <a:effectLst/>
              <a:latin typeface="Söhne"/>
            </a:endParaRPr>
          </a:p>
          <a:p>
            <a:pPr marL="742950" lvl="1" indent="-285750" algn="l">
              <a:buFont typeface="Arial" panose="02040604050505020304"/>
              <a:buChar char="•"/>
            </a:pPr>
            <a:r>
              <a:rPr lang="en-US" b="0" i="0">
                <a:effectLst/>
                <a:latin typeface="Söhne"/>
              </a:rPr>
              <a:t>Missing values in the NHPI and affordability columns were imputed using the </a:t>
            </a:r>
            <a:r>
              <a:rPr lang="en-US" b="1" i="0">
                <a:effectLst/>
                <a:latin typeface="Söhne"/>
              </a:rPr>
              <a:t>KNN imputation </a:t>
            </a:r>
            <a:r>
              <a:rPr lang="en-US" b="0" i="0">
                <a:effectLst/>
                <a:latin typeface="Söhne"/>
              </a:rPr>
              <a:t>method.</a:t>
            </a:r>
          </a:p>
          <a:p>
            <a:pPr algn="l">
              <a:buFont typeface="+mj-lt"/>
              <a:buAutoNum type="arabicPeriod"/>
            </a:pPr>
            <a:r>
              <a:rPr lang="en-US" b="1" i="0">
                <a:effectLst/>
                <a:latin typeface="Söhne"/>
              </a:rPr>
              <a:t>Merging:</a:t>
            </a:r>
            <a:endParaRPr lang="en-US" b="0" i="0">
              <a:effectLst/>
              <a:latin typeface="Söhne"/>
            </a:endParaRPr>
          </a:p>
          <a:p>
            <a:pPr marL="742950" lvl="1" indent="-285750" algn="l">
              <a:buFont typeface="Arial" panose="02040604050505020304"/>
              <a:buChar char="•"/>
            </a:pPr>
            <a:r>
              <a:rPr lang="en-US" b="0" i="0">
                <a:effectLst/>
                <a:latin typeface="Söhne"/>
              </a:rPr>
              <a:t>Data from different sources were merged based on the year and month columns for a comprehensive analysis.</a:t>
            </a:r>
          </a:p>
          <a:p>
            <a:pPr algn="l">
              <a:buFont typeface="+mj-lt"/>
              <a:buAutoNum type="arabicPeriod"/>
            </a:pPr>
            <a:r>
              <a:rPr lang="en-US" b="1" i="0">
                <a:effectLst/>
                <a:latin typeface="Söhne"/>
              </a:rPr>
              <a:t>Scaling:</a:t>
            </a:r>
            <a:endParaRPr lang="en-US" b="0" i="0">
              <a:effectLst/>
              <a:latin typeface="Söhne"/>
            </a:endParaRPr>
          </a:p>
          <a:p>
            <a:pPr marL="742950" lvl="1" indent="-285750" algn="l">
              <a:buFont typeface="Arial" panose="02040604050505020304"/>
              <a:buChar char="•"/>
            </a:pPr>
            <a:r>
              <a:rPr lang="en-US" b="0" i="0">
                <a:effectLst/>
                <a:latin typeface="Söhne"/>
              </a:rPr>
              <a:t>Min-Max scaling was applied to certain columns to normalize the data.</a:t>
            </a:r>
          </a:p>
        </p:txBody>
      </p:sp>
    </p:spTree>
    <p:extLst>
      <p:ext uri="{BB962C8B-B14F-4D97-AF65-F5344CB8AC3E}">
        <p14:creationId xmlns:p14="http://schemas.microsoft.com/office/powerpoint/2010/main" val="1180589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l"/>
            <a:r>
              <a:rPr lang="en-GB" b="1" i="0">
                <a:effectLst/>
                <a:latin typeface="Söhne"/>
              </a:rPr>
              <a:t>Analysis:</a:t>
            </a:r>
            <a:endParaRPr lang="en-GB"/>
          </a:p>
        </p:txBody>
      </p:sp>
      <p:sp>
        <p:nvSpPr>
          <p:cNvPr id="5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95250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en-US" b="1" i="0">
                <a:effectLst/>
                <a:latin typeface="Söhne"/>
              </a:rPr>
              <a:t>Exploratory Data Analysis (EDA):</a:t>
            </a:r>
            <a:endParaRPr lang="en-US" b="0" i="0">
              <a:effectLst/>
              <a:latin typeface="Söhne"/>
            </a:endParaRPr>
          </a:p>
          <a:p>
            <a:pPr marL="742950" lvl="1" indent="-285750" algn="l">
              <a:buFont typeface="Arial" panose="02040604050505020304"/>
              <a:buChar char="•"/>
            </a:pPr>
            <a:r>
              <a:rPr lang="en-US" b="0" i="0">
                <a:effectLst/>
                <a:latin typeface="Söhne"/>
              </a:rPr>
              <a:t>Descriptive statistics and visualizations were used to understand the distribution of key variables.</a:t>
            </a:r>
          </a:p>
          <a:p>
            <a:pPr algn="l">
              <a:buFont typeface="+mj-lt"/>
              <a:buAutoNum type="arabicPeriod"/>
            </a:pPr>
            <a:r>
              <a:rPr lang="en-US" b="1" i="0">
                <a:effectLst/>
                <a:latin typeface="Söhne"/>
              </a:rPr>
              <a:t>Correlation Analysis:</a:t>
            </a:r>
            <a:endParaRPr lang="en-US" b="0" i="0">
              <a:effectLst/>
              <a:latin typeface="Söhne"/>
            </a:endParaRPr>
          </a:p>
          <a:p>
            <a:pPr marL="742950" lvl="1" indent="-285750" algn="l">
              <a:buFont typeface="Arial" panose="02040604050505020304"/>
              <a:buChar char="•"/>
            </a:pPr>
            <a:r>
              <a:rPr lang="en-US" b="0" i="0">
                <a:effectLst/>
                <a:latin typeface="Söhne"/>
              </a:rPr>
              <a:t>A correlation matrix was generated to identify relationships between variables.</a:t>
            </a:r>
          </a:p>
          <a:p>
            <a:pPr algn="l">
              <a:buFont typeface="+mj-lt"/>
              <a:buAutoNum type="arabicPeriod"/>
            </a:pPr>
            <a:r>
              <a:rPr lang="en-US" b="1" i="0">
                <a:effectLst/>
                <a:latin typeface="Söhne"/>
              </a:rPr>
              <a:t>Random Forest Regression:</a:t>
            </a:r>
            <a:endParaRPr lang="en-US" b="0" i="0">
              <a:effectLst/>
              <a:latin typeface="Söhne"/>
            </a:endParaRPr>
          </a:p>
          <a:p>
            <a:pPr marL="742950" lvl="1" indent="-285750" algn="l">
              <a:buFont typeface="Arial" panose="02040604050505020304"/>
              <a:buChar char="•"/>
            </a:pPr>
            <a:r>
              <a:rPr lang="en-US" b="0" i="0">
                <a:effectLst/>
                <a:latin typeface="Söhne"/>
              </a:rPr>
              <a:t>A random forest regression model was applied to assess feature importance.</a:t>
            </a:r>
          </a:p>
          <a:p>
            <a:pPr algn="l">
              <a:buFont typeface="+mj-lt"/>
              <a:buAutoNum type="arabicPeriod"/>
            </a:pPr>
            <a:r>
              <a:rPr lang="en-US" b="1" i="0">
                <a:effectLst/>
                <a:latin typeface="Söhne"/>
              </a:rPr>
              <a:t>Clustering:</a:t>
            </a:r>
            <a:endParaRPr lang="en-US" b="0" i="0">
              <a:effectLst/>
              <a:latin typeface="Söhne"/>
            </a:endParaRPr>
          </a:p>
          <a:p>
            <a:pPr marL="742950" lvl="1" indent="-285750" algn="l">
              <a:buFont typeface="Arial" panose="02040604050505020304"/>
              <a:buChar char="•"/>
            </a:pPr>
            <a:r>
              <a:rPr lang="en-US" b="0" i="0">
                <a:effectLst/>
                <a:latin typeface="Söhne"/>
              </a:rPr>
              <a:t>K-means clustering was used to identify patterns within the data.</a:t>
            </a:r>
          </a:p>
        </p:txBody>
      </p:sp>
    </p:spTree>
    <p:extLst>
      <p:ext uri="{BB962C8B-B14F-4D97-AF65-F5344CB8AC3E}">
        <p14:creationId xmlns:p14="http://schemas.microsoft.com/office/powerpoint/2010/main" val="2426022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D3FCA-5A18-EF68-880E-CDF43A86E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Insights on Data – Yearly Trend</a:t>
            </a:r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C9D6AD-A5E3-6B50-77DB-AF68993D8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812" y="1595910"/>
            <a:ext cx="10458988" cy="4699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194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/>
              <a:t>More on Insights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FE790F-1E74-6838-1CB1-071E286783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9282" y="1724150"/>
            <a:ext cx="8162386" cy="4635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061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28899-0FD1-3E7C-44DD-4E2673039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Distribution of Data</a:t>
            </a:r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45FF59-BEA7-FEF0-98A6-555F6AB61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753" y="1590258"/>
            <a:ext cx="7776421" cy="460473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CF4FD0C-757B-7035-ED75-58C15642E1D1}"/>
              </a:ext>
            </a:extLst>
          </p:cNvPr>
          <p:cNvSpPr/>
          <p:nvPr/>
        </p:nvSpPr>
        <p:spPr>
          <a:xfrm>
            <a:off x="4236953" y="3155029"/>
            <a:ext cx="1542613" cy="13960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A9C1C10-9011-01F9-8256-1929E6E5CED4}"/>
              </a:ext>
            </a:extLst>
          </p:cNvPr>
          <p:cNvSpPr/>
          <p:nvPr/>
        </p:nvSpPr>
        <p:spPr>
          <a:xfrm>
            <a:off x="5897963" y="3155029"/>
            <a:ext cx="1542613" cy="13960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7281C9-57CD-8616-DDF6-ABECD9B4877E}"/>
              </a:ext>
            </a:extLst>
          </p:cNvPr>
          <p:cNvSpPr/>
          <p:nvPr/>
        </p:nvSpPr>
        <p:spPr>
          <a:xfrm>
            <a:off x="7531453" y="3155028"/>
            <a:ext cx="1542613" cy="13960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D2F84D-25DE-827A-2A4D-C72B8F541D98}"/>
              </a:ext>
            </a:extLst>
          </p:cNvPr>
          <p:cNvSpPr/>
          <p:nvPr/>
        </p:nvSpPr>
        <p:spPr>
          <a:xfrm>
            <a:off x="2616128" y="4654598"/>
            <a:ext cx="1542613" cy="13960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B003457-2DB0-7E31-9D0B-1939C1F80C58}"/>
              </a:ext>
            </a:extLst>
          </p:cNvPr>
          <p:cNvSpPr/>
          <p:nvPr/>
        </p:nvSpPr>
        <p:spPr>
          <a:xfrm>
            <a:off x="4236953" y="4630968"/>
            <a:ext cx="1542613" cy="13960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38135B7-DD4D-BC2C-2238-F0C1864C8122}"/>
              </a:ext>
            </a:extLst>
          </p:cNvPr>
          <p:cNvSpPr/>
          <p:nvPr/>
        </p:nvSpPr>
        <p:spPr>
          <a:xfrm>
            <a:off x="5897963" y="4675012"/>
            <a:ext cx="1542613" cy="13960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9594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9A7C6-1A16-A0B9-928F-6F91E59A7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After Handling Skewness with Box cox</a:t>
            </a:r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AAA92E-9E70-1922-0864-3817C66F8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020" y="1510350"/>
            <a:ext cx="8103959" cy="4984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367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ITY SKETCH 16x9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5685097_TF03031010.potx" id="{55BDBD02-C3C1-4651-A524-4AE86438DF87}" vid="{D54E0C5F-0B0B-41B9-97C2-CD0376D896F9}"/>
    </a:ext>
  </a:extLst>
</a:theme>
</file>

<file path=ppt/theme/theme2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office city sketch presentation background (widescreen)</Template>
  <Application>Microsoft Office PowerPoint</Application>
  <PresentationFormat>Widescreen</PresentationFormat>
  <Slides>18</Slides>
  <Notes>7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CITY SKETCH 16x9</vt:lpstr>
      <vt:lpstr>Unveiling Trends in Canada's Economic Landscape</vt:lpstr>
      <vt:lpstr>Objective</vt:lpstr>
      <vt:lpstr>Data Sources:</vt:lpstr>
      <vt:lpstr>Data Preprocessing:</vt:lpstr>
      <vt:lpstr>Analysis:</vt:lpstr>
      <vt:lpstr>Insights on Data – Yearly Trend</vt:lpstr>
      <vt:lpstr>More on Insights</vt:lpstr>
      <vt:lpstr>Distribution of Data</vt:lpstr>
      <vt:lpstr>After Handling Skewness with Box cox</vt:lpstr>
      <vt:lpstr>More on Insights – Feature Importance</vt:lpstr>
      <vt:lpstr>Elbow Method for optimal K</vt:lpstr>
      <vt:lpstr>Clusters</vt:lpstr>
      <vt:lpstr>Key Findings after using K-NN </vt:lpstr>
      <vt:lpstr>Interpretation</vt:lpstr>
      <vt:lpstr>Clusters’ Characteristics</vt:lpstr>
      <vt:lpstr>Inference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Canada Housing Affordability Index </dc:title>
  <dc:creator>Dhruv Kanubhai Parmar</dc:creator>
  <cp:revision>3</cp:revision>
  <dcterms:created xsi:type="dcterms:W3CDTF">2023-11-26T21:47:25Z</dcterms:created>
  <dcterms:modified xsi:type="dcterms:W3CDTF">2024-01-11T23:53:36Z</dcterms:modified>
</cp:coreProperties>
</file>