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E2BD-EA9D-F114-D3A0-CB39514AC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56247-C2B0-39C1-211A-9910A53E8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76768-438F-7CB5-993D-745D1C53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23B8-3457-B4D8-6F04-2E7E10F5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2D13-827B-F3BB-7E57-A0FAC345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2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E55A-49C3-2B4F-DF1E-B85B5B64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E35FC-F1B3-D0C1-1CCC-2428FC35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61EAF-5604-FFB9-B99D-C6317AA5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7E70-4805-936C-7B7B-15C3C2DD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8333-6CC8-7827-D008-3191AFF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0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720D4-8F23-96E0-2517-91743718F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C3696-C328-23D3-7292-2DB56837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A504-8FB0-81B7-D954-C20A3858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A93F-D7D8-9464-EC94-CD4B61BC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9084-D3F9-2C6A-BCD3-E8F37554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03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F518-6D5B-6D66-2244-93188F1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2287-8B77-0461-0D8F-F0F5592D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7610-F7E7-F3DA-03BA-950C397B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BED7-45AF-5402-204E-E0AB7249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F1CF-3D67-CEDA-788E-7B2A060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68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F864-B767-6E3D-2B9E-9D549C2E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E288-034C-0719-3EF6-D75D1575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CF15-2BB4-21B7-F019-56E8892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8868-898C-5ACE-FD6F-A2E222AD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1DDB-83C2-12FF-F7B4-E4F51E46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5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FD91-7EC4-02A1-BD08-A43085A4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E9DB-23E6-B41C-F322-6617F4CD3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5455-2C7B-323E-C2AA-1FB631B66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ACCDE-63B4-A844-AA00-AE92844C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1E1C2-FC8E-33E6-C5E8-3DB75BFD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ACB55-B4BB-E26C-C761-E4396B02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5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D2D7-D047-57AA-4FFE-E9E48491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6E4E-2E21-A070-EA17-D65AC327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834D2-5B0A-3E06-7632-5A46D07B0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8B094-6BBC-90E4-A6DD-BD3E6A910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5F91B-89A7-4C67-7072-3F9872B24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21077-EF4E-B8B6-7972-7A43554E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AA1D9-A134-C3C5-0D32-6BB6D688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A532E-E50D-269C-BEEA-96C5A823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1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8934-6774-5D93-BDA5-BF0C4F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BB28-C35B-2DC5-5A71-5232559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F3928-73A7-CC32-B908-D5B7AA41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D6E2A-8288-8DF7-D55B-A7DF67F2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925E5-C480-AAC2-0CE5-BE5E372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46073-0AED-3E44-ECAA-3DFA1CF5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6A7ED-B0F9-4381-3223-E1E60FC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17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7061-617E-07C0-0830-2036EC51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0A80-759D-8E75-4ACC-BCDA2583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08896-FB0A-3B2A-89F2-11B36C443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6F25-8146-FFCD-B73A-AEF9881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D734-4CED-B46D-7C31-969E65CB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B2F3B-B55A-1EED-96BD-7BF1FC0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20E0-24E6-7553-0285-CCF6BAD2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3AA1B-B606-6441-26B5-1F9709BDA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17947-2840-9E35-83E2-1CAAEEDD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269FC-066F-925C-237E-0D9B5358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D327E-B481-D062-524E-8EE8524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BACE-1909-358F-D2BE-3C68A599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3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EB7E2-99A5-D730-A732-5ECFA1EC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A3AC-D7B5-34ED-6859-962CFCD4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A7C9-E044-1E2F-33A5-72F2ED148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0710-6047-43F4-A6C9-31967C968AE5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DDF8-4F88-EFC1-0ED8-9BAEC8D6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3740-939A-D395-6A79-539D3A434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081C-F15D-4735-B3D5-27F2A811C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4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ontario.ca/about-us/who-we-a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d.publicsafety.gc.ca/prnt-eng.aspx?cultureCode=en-Ca&amp;provinces=9&amp;normalizedCostYear=1&amp;dynamic=fal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A630CBF2-CBC9-1052-B9EC-D572C78B0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0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563BA-7F46-57AD-7BAF-F71EA8F2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5315"/>
            <a:ext cx="9144000" cy="118939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FAE64-E8AF-D2E6-FEDE-ECCF8A668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1833"/>
            <a:ext cx="9144000" cy="2701343"/>
          </a:xfrm>
        </p:spPr>
        <p:txBody>
          <a:bodyPr>
            <a:normAutofit/>
          </a:bodyPr>
          <a:lstStyle/>
          <a:p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dirty="0">
                <a:solidFill>
                  <a:srgbClr val="FFFFFF"/>
                </a:solidFill>
              </a:rPr>
              <a:t>Nihal Patel (Product Owner)</a:t>
            </a:r>
          </a:p>
          <a:p>
            <a:r>
              <a:rPr lang="en-CA" sz="1800" dirty="0">
                <a:solidFill>
                  <a:srgbClr val="FFFFFF"/>
                </a:solidFill>
              </a:rPr>
              <a:t>Parthasarathy </a:t>
            </a:r>
            <a:r>
              <a:rPr lang="en-CA" sz="1800" dirty="0" err="1">
                <a:solidFill>
                  <a:srgbClr val="FFFFFF"/>
                </a:solidFill>
              </a:rPr>
              <a:t>Rajendiran</a:t>
            </a:r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dirty="0" err="1">
                <a:solidFill>
                  <a:srgbClr val="FFFFFF"/>
                </a:solidFill>
              </a:rPr>
              <a:t>Varshan</a:t>
            </a:r>
            <a:r>
              <a:rPr lang="en-CA" sz="1800" dirty="0">
                <a:solidFill>
                  <a:srgbClr val="FFFFFF"/>
                </a:solidFill>
              </a:rPr>
              <a:t> Sankar</a:t>
            </a:r>
          </a:p>
          <a:p>
            <a:endParaRPr lang="en-CA" sz="1800" dirty="0">
              <a:solidFill>
                <a:srgbClr val="FFFFFF"/>
              </a:solidFill>
            </a:endParaRPr>
          </a:p>
          <a:p>
            <a:r>
              <a:rPr lang="en-CA" sz="1800" dirty="0">
                <a:solidFill>
                  <a:srgbClr val="FFFFFF"/>
                </a:solidFill>
              </a:rPr>
              <a:t>CSCN8030 – AI for Business Decisions and Transformations </a:t>
            </a:r>
          </a:p>
        </p:txBody>
      </p:sp>
    </p:spTree>
    <p:extLst>
      <p:ext uri="{BB962C8B-B14F-4D97-AF65-F5344CB8AC3E}">
        <p14:creationId xmlns:p14="http://schemas.microsoft.com/office/powerpoint/2010/main" val="223444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4776-8B8A-B643-E8DF-A995163E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3075-F97C-F5D3-17D0-D439F4A9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 err="1"/>
              <a:t>w_fatalities</a:t>
            </a:r>
            <a:r>
              <a:rPr lang="en-US" dirty="0"/>
              <a:t> = 0.4</a:t>
            </a:r>
          </a:p>
          <a:p>
            <a:pPr rtl="0"/>
            <a:r>
              <a:rPr lang="en-US" dirty="0" err="1"/>
              <a:t>w_injuries</a:t>
            </a:r>
            <a:r>
              <a:rPr lang="en-US" dirty="0"/>
              <a:t> = 0.25</a:t>
            </a:r>
          </a:p>
          <a:p>
            <a:pPr rtl="0"/>
            <a:r>
              <a:rPr lang="en-US" dirty="0" err="1"/>
              <a:t>w_evacuated</a:t>
            </a:r>
            <a:r>
              <a:rPr lang="en-US" dirty="0"/>
              <a:t> = 0.15</a:t>
            </a:r>
          </a:p>
          <a:p>
            <a:pPr rtl="0"/>
            <a:r>
              <a:rPr lang="en-US" dirty="0" err="1"/>
              <a:t>w_cost</a:t>
            </a:r>
            <a:r>
              <a:rPr lang="en-US"/>
              <a:t> = 0.2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BC7DA-6484-772C-B8CF-AEEDCD3B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58" y="685780"/>
            <a:ext cx="2736760" cy="54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2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418C-4FCF-563A-567F-F9BBC640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350C-2847-F38A-A42D-AB94050A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E9558-0EB0-EA09-3A3C-FAA389A5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28" y="1131077"/>
            <a:ext cx="5829343" cy="45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4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D291-E6E2-F70C-249F-F1212BA0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Decomposition of the Time series data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90914D1-F515-4A29-050B-6AA55A107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375160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5FD6-8A49-CAB6-78B7-BA46E24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D38A-AACD-454A-C9F5-FEA98287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Seasonal Auto Regressive Integrated Moving Average model is used for Time series forecasting especially when datasets have seasonality and trends related to natural disaster occurrences.</a:t>
            </a:r>
          </a:p>
          <a:p>
            <a:r>
              <a:rPr lang="en-US" dirty="0"/>
              <a:t>It can handle time series data with seasonality.</a:t>
            </a:r>
          </a:p>
          <a:p>
            <a:r>
              <a:rPr lang="en-US" dirty="0"/>
              <a:t>It allows to capture dependencies between observations and incorporate lagged values and past errors into the model.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736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711C-24D7-81F4-0814-32483CC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Forecasted data using SARIMA model</a:t>
            </a:r>
            <a:endParaRPr lang="en-CA" dirty="0"/>
          </a:p>
        </p:txBody>
      </p:sp>
      <p:pic>
        <p:nvPicPr>
          <p:cNvPr id="5" name="Content Placeholder 4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568BC9E9-7204-B04C-19A8-8502A685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43894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31919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5CE-A80D-3C3D-4057-A2A8CB2B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0A73-A587-EB6E-9495-0206E123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Who We Are: Vision &amp; Mission</a:t>
            </a:r>
            <a:r>
              <a:rPr lang="en-US" dirty="0">
                <a:effectLst/>
              </a:rPr>
              <a:t>. (n.d.). Feed Ontario. Retrieved January 17, 2024, from </a:t>
            </a:r>
            <a:r>
              <a:rPr lang="en-US" dirty="0">
                <a:effectLst/>
                <a:hlinkClick r:id="rId2"/>
              </a:rPr>
              <a:t>https://feedontario.ca/about-us/who-we-are/</a:t>
            </a:r>
            <a:endParaRPr lang="en-US" dirty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359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08E7-3031-7C29-2948-0DBFF2C8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Brief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0B9411-5F4F-4581-9076-D94D2AD4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514"/>
              </p:ext>
            </p:extLst>
          </p:nvPr>
        </p:nvGraphicFramePr>
        <p:xfrm>
          <a:off x="812801" y="1682665"/>
          <a:ext cx="10926414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4866">
                  <a:extLst>
                    <a:ext uri="{9D8B030D-6E8A-4147-A177-3AD203B41FA5}">
                      <a16:colId xmlns:a16="http://schemas.microsoft.com/office/drawing/2014/main" val="4147955904"/>
                    </a:ext>
                  </a:extLst>
                </a:gridCol>
                <a:gridCol w="8961548">
                  <a:extLst>
                    <a:ext uri="{9D8B030D-6E8A-4147-A177-3AD203B41FA5}">
                      <a16:colId xmlns:a16="http://schemas.microsoft.com/office/drawing/2014/main" val="1775696478"/>
                    </a:ext>
                  </a:extLst>
                </a:gridCol>
              </a:tblGrid>
              <a:tr h="521307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bg1"/>
                          </a:solidFill>
                        </a:rPr>
                        <a:t>Example Project Pitch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bg1"/>
                          </a:solidFill>
                        </a:rPr>
                        <a:t>Social Organization / NGO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43178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r>
                        <a:rPr lang="en-CA" sz="2000" dirty="0"/>
                        <a:t>Example Organization or 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Feed Ontario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321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r>
                        <a:rPr lang="en-CA" sz="2000" dirty="0"/>
                        <a:t>Description of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Feed Ontario is a reputed food bank network in the province of Ontario with the mission t</a:t>
                      </a:r>
                      <a:r>
                        <a:rPr lang="en-US" sz="2000" dirty="0"/>
                        <a:t>o champion an impactful network of hunger relief organizations and advocate for solutions to end food insecurity and poverty in Ontario.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8427"/>
                  </a:ext>
                </a:extLst>
              </a:tr>
              <a:tr h="974618">
                <a:tc>
                  <a:txBody>
                    <a:bodyPr/>
                    <a:lstStyle/>
                    <a:p>
                      <a:r>
                        <a:rPr lang="en-CA" sz="2000"/>
                        <a:t>Two Specific Ethical Considerations in AI Adoption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000" dirty="0"/>
                        <a:t>Ensuring Fair Distribution of Food and Aid.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dirty="0"/>
                        <a:t>Protecting Privacy and Data Security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455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3D98DF-6D1E-9A97-4289-0F8759726463}"/>
              </a:ext>
            </a:extLst>
          </p:cNvPr>
          <p:cNvSpPr txBox="1"/>
          <p:nvPr/>
        </p:nvSpPr>
        <p:spPr>
          <a:xfrm>
            <a:off x="9907030" y="630820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Who We Are</a:t>
            </a:r>
            <a:r>
              <a:rPr lang="en-US" dirty="0"/>
              <a:t>, n.d.)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52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2D0EB6-D7D3-1E9C-C546-20FCD320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34062"/>
              </p:ext>
            </p:extLst>
          </p:nvPr>
        </p:nvGraphicFramePr>
        <p:xfrm>
          <a:off x="771923" y="337595"/>
          <a:ext cx="10926414" cy="61828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58461">
                  <a:extLst>
                    <a:ext uri="{9D8B030D-6E8A-4147-A177-3AD203B41FA5}">
                      <a16:colId xmlns:a16="http://schemas.microsoft.com/office/drawing/2014/main" val="4147955904"/>
                    </a:ext>
                  </a:extLst>
                </a:gridCol>
                <a:gridCol w="9067953">
                  <a:extLst>
                    <a:ext uri="{9D8B030D-6E8A-4147-A177-3AD203B41FA5}">
                      <a16:colId xmlns:a16="http://schemas.microsoft.com/office/drawing/2014/main" val="1775696478"/>
                    </a:ext>
                  </a:extLst>
                </a:gridCol>
              </a:tblGrid>
              <a:tr h="1201273">
                <a:tc>
                  <a:txBody>
                    <a:bodyPr/>
                    <a:lstStyle/>
                    <a:p>
                      <a:r>
                        <a:rPr lang="en-CA" sz="2000" b="1" dirty="0"/>
                        <a:t>Operational</a:t>
                      </a:r>
                      <a:r>
                        <a:rPr lang="en-CA" sz="2000" dirty="0"/>
                        <a:t> </a:t>
                      </a:r>
                      <a:r>
                        <a:rPr lang="en-CA" sz="2000" b="0" dirty="0"/>
                        <a:t>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000" dirty="0"/>
                        <a:t>AI-Powered Risk Assessment: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000" b="0" dirty="0"/>
                        <a:t>Utilizing AI algorithms to assess and predict potential risks and vulnerabilities in specific regions or communities prone to natural disasters.</a:t>
                      </a:r>
                    </a:p>
                    <a:p>
                      <a:pPr marL="457200" indent="-457200" algn="l" defTabSz="914400" rtl="0" eaLnBrk="1" latinLnBrk="0" hangingPunct="1">
                        <a:buFont typeface="+mj-lt"/>
                        <a:buAutoNum type="arabicPeriod" startAt="2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Real-Time Data Analysis: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000" b="0" dirty="0"/>
                        <a:t>Leveraging AI technologies to analyze real-time data, such as weather patterns, social media updates, and sensor information, to inform decision-making during emergency situations.</a:t>
                      </a:r>
                      <a:endParaRPr lang="en-CA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91788"/>
                  </a:ext>
                </a:extLst>
              </a:tr>
              <a:tr h="1427929">
                <a:tc>
                  <a:txBody>
                    <a:bodyPr/>
                    <a:lstStyle/>
                    <a:p>
                      <a:r>
                        <a:rPr lang="en-CA" sz="2000" b="1" dirty="0"/>
                        <a:t>Tactical</a:t>
                      </a:r>
                      <a:r>
                        <a:rPr lang="en-CA" sz="2000" dirty="0"/>
                        <a:t>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Logistics and Supply Chain Management: </a:t>
                      </a:r>
                    </a:p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Optimizing the supply chain process to ensure timely delivery of essential resources, such as food, water, medical supplies, and temporary shelters, to affected areas.</a:t>
                      </a:r>
                    </a:p>
                    <a:p>
                      <a:pPr marL="457200" lvl="0" indent="-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Volunteer and Resource Mobilization: </a:t>
                      </a:r>
                    </a:p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Coordinating efforts to mobilize volunteers, donations, and resources to support emergency response operations and meet the immediate needs of affected communities.</a:t>
                      </a:r>
                      <a:endParaRPr lang="en-CA" sz="20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2678"/>
                  </a:ext>
                </a:extLst>
              </a:tr>
              <a:tr h="1427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dirty="0"/>
                        <a:t>Strategic</a:t>
                      </a:r>
                      <a:r>
                        <a:rPr lang="en-CA" sz="2000" dirty="0"/>
                        <a:t> Decisions</a:t>
                      </a:r>
                    </a:p>
                    <a:p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Partnerships and Collaborations: </a:t>
                      </a:r>
                    </a:p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Forming strategic partnerships with other NGOs, government agencies, and international organizations to enhance the effectiveness of emergency response and disaster management.</a:t>
                      </a:r>
                      <a:endParaRPr lang="en-CA" sz="20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17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9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4FE8CE2-84E4-7E5D-8ECF-99CC2E83C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83126"/>
              </p:ext>
            </p:extLst>
          </p:nvPr>
        </p:nvGraphicFramePr>
        <p:xfrm>
          <a:off x="706582" y="434467"/>
          <a:ext cx="11033318" cy="603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9735">
                  <a:extLst>
                    <a:ext uri="{9D8B030D-6E8A-4147-A177-3AD203B41FA5}">
                      <a16:colId xmlns:a16="http://schemas.microsoft.com/office/drawing/2014/main" val="4147955904"/>
                    </a:ext>
                  </a:extLst>
                </a:gridCol>
                <a:gridCol w="9293583">
                  <a:extLst>
                    <a:ext uri="{9D8B030D-6E8A-4147-A177-3AD203B41FA5}">
                      <a16:colId xmlns:a16="http://schemas.microsoft.com/office/drawing/2014/main" val="1775696478"/>
                    </a:ext>
                  </a:extLst>
                </a:gridCol>
              </a:tblGrid>
              <a:tr h="1201273">
                <a:tc>
                  <a:txBody>
                    <a:bodyPr/>
                    <a:lstStyle/>
                    <a:p>
                      <a:r>
                        <a:rPr lang="en-US" sz="1800" b="1" dirty="0"/>
                        <a:t>Why this topic is important?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Humanitarian Impact: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0" dirty="0"/>
                        <a:t>Effective emergency and disaster response can save lives, protect livelihoods, and alleviate suffering in affected communities.</a:t>
                      </a:r>
                    </a:p>
                    <a:p>
                      <a:pPr marL="457200" lvl="0" indent="-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Sustainable Development: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0" dirty="0"/>
                        <a:t>Integrating emergency response and disaster management into sustainable development goals can contribute to long-term resilience, reduce vulnerability, and promote sustainable recovery.</a:t>
                      </a:r>
                      <a:endParaRPr lang="en-CA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91788"/>
                  </a:ext>
                </a:extLst>
              </a:tr>
              <a:tr h="1427929">
                <a:tc>
                  <a:txBody>
                    <a:bodyPr/>
                    <a:lstStyle/>
                    <a:p>
                      <a:r>
                        <a:rPr lang="en-US" sz="1800" b="1" dirty="0"/>
                        <a:t>How could this project make an impact outside of class?</a:t>
                      </a:r>
                      <a:endParaRPr lang="en-CA" sz="1800" b="1" dirty="0"/>
                    </a:p>
                    <a:p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Humanitarian Assistance: </a:t>
                      </a:r>
                    </a:p>
                    <a:p>
                      <a:pPr marL="45720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By providing effective emergency response and disaster management, the NGO can contribute to global humanitarian efforts, extending support to communities worldwide.</a:t>
                      </a:r>
                    </a:p>
                    <a:p>
                      <a:pPr marL="457200" lvl="0" indent="-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 and Partnerships: </a:t>
                      </a:r>
                    </a:p>
                    <a:p>
                      <a:pPr marL="45720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By collaborating with other NGOs, government agencies, and international organizations, the NGO can foster cooperation, innovation, and collective action in addressing global emergency and disaster challenges.</a:t>
                      </a:r>
                      <a:endParaRPr lang="en-CA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2678"/>
                  </a:ext>
                </a:extLst>
              </a:tr>
              <a:tr h="1427929">
                <a:tc>
                  <a:txBody>
                    <a:bodyPr/>
                    <a:lstStyle/>
                    <a:p>
                      <a:r>
                        <a:rPr lang="en-US" sz="1800" b="1" dirty="0"/>
                        <a:t>Why should the class choose this topic?</a:t>
                      </a:r>
                      <a:endParaRPr lang="en-CA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Real-World Relevance: </a:t>
                      </a:r>
                    </a:p>
                    <a:p>
                      <a:pPr marL="45720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Emergency and natural disaster response is a pressing global issue that requires practical solutions and interdisciplinary approaches.</a:t>
                      </a:r>
                    </a:p>
                    <a:p>
                      <a:pPr marL="457200" lvl="0" indent="-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Perspective: </a:t>
                      </a:r>
                    </a:p>
                    <a:p>
                      <a:pPr marL="45720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Understanding emergency and disaster response will enable students to appreciate the challenges faced by different communities worldwide and develop a cross-cultural understanding of humanitarian issues.</a:t>
                      </a:r>
                      <a:endParaRPr lang="en-CA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17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9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A378-A2EA-55C6-3B86-B6754CC9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Sprint 1 Use Case: </a:t>
            </a:r>
            <a:br>
              <a:rPr lang="en-CA" b="1" dirty="0"/>
            </a:br>
            <a:r>
              <a:rPr lang="en-CA" b="1" dirty="0"/>
              <a:t>AI Powered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80B9-4070-A00D-EDA3-EF2ED533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Source: </a:t>
            </a:r>
            <a:r>
              <a:rPr lang="en-CA" dirty="0">
                <a:hlinkClick r:id="rId2"/>
              </a:rPr>
              <a:t>https://cdd.publicsafety.gc.ca/prnt-eng.aspx?cultureCode=en-Ca&amp;provinces=9&amp;normalizedCostYear=1&amp;dynamic=false</a:t>
            </a:r>
            <a:endParaRPr lang="en-CA" dirty="0"/>
          </a:p>
          <a:p>
            <a:r>
              <a:rPr lang="en-CA" dirty="0"/>
              <a:t>Extracted using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library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6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73C4-6116-4B86-9E6C-DD6F5CB9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43FB-043F-3D10-7E40-54F50B90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CEEE5-A55F-BB80-CBDA-E81A66AA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8" y="0"/>
            <a:ext cx="12007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7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00A-31D7-9639-BC8A-8043059D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3437-CCF3-FBAB-EE38-A54B51C7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CCFC7-5249-BE46-51F0-8957DC51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780"/>
            <a:ext cx="12192000" cy="35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7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EB55-FA54-E78D-51EE-83018B0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F6D8A-DDC9-588B-DEEB-4EBF196E7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757" y="1690688"/>
            <a:ext cx="335423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AB6F9-80A8-1391-9242-683A9B57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479" y="939668"/>
            <a:ext cx="2719407" cy="56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3206-52D5-6442-85C5-207AFE57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82AD-C9A0-9FC4-CD88-783ACC7C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8D337-69D1-8023-B658-6101F0FA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4" y="719117"/>
            <a:ext cx="8583768" cy="54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4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618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Group 4</vt:lpstr>
      <vt:lpstr>Project Brief</vt:lpstr>
      <vt:lpstr>PowerPoint Presentation</vt:lpstr>
      <vt:lpstr>PowerPoint Presentation</vt:lpstr>
      <vt:lpstr>Sprint 1 Use Case:  AI Powered Risk Assessment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Decomposition of the Time series data</vt:lpstr>
      <vt:lpstr>SARIMA Model</vt:lpstr>
      <vt:lpstr>Forecasted data using SARIMA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Parthasarathy Rajendiran</dc:creator>
  <cp:lastModifiedBy>Nihal Rakesh Patel</cp:lastModifiedBy>
  <cp:revision>45</cp:revision>
  <dcterms:created xsi:type="dcterms:W3CDTF">2024-01-17T22:18:32Z</dcterms:created>
  <dcterms:modified xsi:type="dcterms:W3CDTF">2024-02-01T06:38:56Z</dcterms:modified>
</cp:coreProperties>
</file>