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94599"/>
            <a:ext cx="9144000" cy="3348990"/>
          </a:xfrm>
          <a:custGeom>
            <a:avLst/>
            <a:gdLst/>
            <a:ahLst/>
            <a:cxnLst/>
            <a:rect l="l" t="t" r="r" b="b"/>
            <a:pathLst>
              <a:path w="9144000" h="3348990">
                <a:moveTo>
                  <a:pt x="0" y="3348899"/>
                </a:moveTo>
                <a:lnTo>
                  <a:pt x="9143999" y="3348899"/>
                </a:lnTo>
                <a:lnTo>
                  <a:pt x="9143999" y="0"/>
                </a:lnTo>
                <a:lnTo>
                  <a:pt x="0" y="0"/>
                </a:lnTo>
                <a:lnTo>
                  <a:pt x="0" y="3348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5999"/>
            <a:ext cx="9143999" cy="10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1899" y="1919074"/>
            <a:ext cx="4000500" cy="308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4249" y="1919074"/>
            <a:ext cx="4000500" cy="308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0933" y="2199000"/>
            <a:ext cx="1872614" cy="746125"/>
          </a:xfrm>
          <a:custGeom>
            <a:avLst/>
            <a:gdLst/>
            <a:ahLst/>
            <a:cxnLst/>
            <a:rect l="l" t="t" r="r" b="b"/>
            <a:pathLst>
              <a:path w="1872614" h="746125">
                <a:moveTo>
                  <a:pt x="1499550" y="745499"/>
                </a:moveTo>
                <a:lnTo>
                  <a:pt x="0" y="745499"/>
                </a:lnTo>
                <a:lnTo>
                  <a:pt x="0" y="0"/>
                </a:lnTo>
                <a:lnTo>
                  <a:pt x="1499550" y="0"/>
                </a:lnTo>
                <a:lnTo>
                  <a:pt x="1872300" y="372749"/>
                </a:lnTo>
                <a:lnTo>
                  <a:pt x="1499550" y="745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0933" y="2199000"/>
            <a:ext cx="1872614" cy="746125"/>
          </a:xfrm>
          <a:custGeom>
            <a:avLst/>
            <a:gdLst/>
            <a:ahLst/>
            <a:cxnLst/>
            <a:rect l="l" t="t" r="r" b="b"/>
            <a:pathLst>
              <a:path w="1872614" h="746125">
                <a:moveTo>
                  <a:pt x="0" y="0"/>
                </a:moveTo>
                <a:lnTo>
                  <a:pt x="1499550" y="0"/>
                </a:lnTo>
                <a:lnTo>
                  <a:pt x="1872300" y="372749"/>
                </a:lnTo>
                <a:lnTo>
                  <a:pt x="1499550" y="745499"/>
                </a:lnTo>
                <a:lnTo>
                  <a:pt x="0" y="745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4925" y="905969"/>
            <a:ext cx="80541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942951"/>
            <a:ext cx="7873100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46399" y="4245874"/>
            <a:ext cx="897890" cy="897890"/>
            <a:chOff x="8246399" y="4245874"/>
            <a:chExt cx="897890" cy="897890"/>
          </a:xfrm>
        </p:grpSpPr>
        <p:sp>
          <p:nvSpPr>
            <p:cNvPr id="3" name="object 3"/>
            <p:cNvSpPr/>
            <p:nvPr/>
          </p:nvSpPr>
          <p:spPr>
            <a:xfrm>
              <a:off x="8246399" y="424592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6399" y="424587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599" y="897599"/>
                  </a:moveTo>
                  <a:lnTo>
                    <a:pt x="0" y="897599"/>
                  </a:lnTo>
                  <a:lnTo>
                    <a:pt x="0" y="149602"/>
                  </a:lnTo>
                  <a:lnTo>
                    <a:pt x="11387" y="92352"/>
                  </a:lnTo>
                  <a:lnTo>
                    <a:pt x="43817" y="43817"/>
                  </a:lnTo>
                  <a:lnTo>
                    <a:pt x="92352" y="11387"/>
                  </a:lnTo>
                  <a:lnTo>
                    <a:pt x="149602" y="0"/>
                  </a:lnTo>
                  <a:lnTo>
                    <a:pt x="897599" y="0"/>
                  </a:lnTo>
                  <a:lnTo>
                    <a:pt x="897599" y="897599"/>
                  </a:lnTo>
                  <a:close/>
                </a:path>
              </a:pathLst>
            </a:custGeom>
            <a:solidFill>
              <a:srgbClr val="FFFFFF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9449" y="323481"/>
            <a:ext cx="54952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35" dirty="0"/>
              <a:t>4A</a:t>
            </a:r>
            <a:r>
              <a:rPr sz="4300" spc="-45" dirty="0"/>
              <a:t> Investment</a:t>
            </a:r>
            <a:r>
              <a:rPr sz="4300" spc="-40" dirty="0"/>
              <a:t> </a:t>
            </a:r>
            <a:r>
              <a:rPr sz="4300" spc="-25" dirty="0"/>
              <a:t>Advisor</a:t>
            </a:r>
            <a:endParaRPr sz="43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325" y="1405775"/>
            <a:ext cx="4068100" cy="27114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4023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1600" algn="l"/>
              </a:tabLst>
            </a:pPr>
            <a:r>
              <a:rPr spc="-25" dirty="0"/>
              <a:t>Challenge</a:t>
            </a:r>
            <a:r>
              <a:rPr spc="-15" dirty="0"/>
              <a:t>s</a:t>
            </a:r>
            <a:r>
              <a:rPr dirty="0"/>
              <a:t>	</a:t>
            </a:r>
            <a:r>
              <a:rPr spc="-15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4470" y="905969"/>
            <a:ext cx="18027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Roboto"/>
                <a:cs typeface="Roboto"/>
              </a:rPr>
              <a:t>Learnings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99" y="1919074"/>
            <a:ext cx="4000500" cy="3081655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42925" marR="202565" indent="-336550">
              <a:lnSpc>
                <a:spcPct val="116100"/>
              </a:lnSpc>
              <a:spcBef>
                <a:spcPts val="345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Getting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Familiar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google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requests,gspread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syntax.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(dropdown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has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been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implemented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through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python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itself).</a:t>
            </a:r>
            <a:endParaRPr sz="1400">
              <a:latin typeface="Roboto"/>
              <a:cs typeface="Roboto"/>
            </a:endParaRPr>
          </a:p>
          <a:p>
            <a:pPr marL="542925" marR="234315" indent="-336550">
              <a:lnSpc>
                <a:spcPct val="1161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Optimizing the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overall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code.Have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to work </a:t>
            </a:r>
            <a:r>
              <a:rPr sz="1400" spc="-33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calling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functions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&amp;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creating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functions.Has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it</a:t>
            </a:r>
            <a:r>
              <a:rPr sz="14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reduces</a:t>
            </a:r>
            <a:r>
              <a:rPr sz="14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repeatability</a:t>
            </a:r>
            <a:r>
              <a:rPr sz="14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in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codes.(Will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work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that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part).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249" y="1919074"/>
            <a:ext cx="4000500" cy="3081655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42925" marR="351790" indent="-336550">
              <a:lnSpc>
                <a:spcPct val="116100"/>
              </a:lnSpc>
              <a:spcBef>
                <a:spcPts val="345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Learnt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how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we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can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use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google </a:t>
            </a:r>
            <a:r>
              <a:rPr sz="1400" spc="-35" dirty="0">
                <a:solidFill>
                  <a:srgbClr val="737373"/>
                </a:solidFill>
                <a:latin typeface="Roboto"/>
                <a:cs typeface="Roboto"/>
              </a:rPr>
              <a:t>API’s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for </a:t>
            </a:r>
            <a:r>
              <a:rPr sz="1400" spc="-33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different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purposes.And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what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are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facilities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provided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Roboto"/>
                <a:cs typeface="Roboto"/>
              </a:rPr>
              <a:t>by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google.</a:t>
            </a:r>
            <a:endParaRPr sz="1400">
              <a:latin typeface="Roboto"/>
              <a:cs typeface="Roboto"/>
            </a:endParaRPr>
          </a:p>
          <a:p>
            <a:pPr marL="542925" marR="182245" indent="-336550">
              <a:lnSpc>
                <a:spcPct val="1161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Learnt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how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execute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project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737373"/>
                </a:solidFill>
                <a:latin typeface="Roboto"/>
                <a:cs typeface="Roboto"/>
              </a:rPr>
              <a:t>by </a:t>
            </a:r>
            <a:r>
              <a:rPr sz="1400" spc="-3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breaking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down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problem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statements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in </a:t>
            </a:r>
            <a:r>
              <a:rPr sz="1400" spc="-33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proper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manner.[Proper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Mindset]</a:t>
            </a:r>
            <a:endParaRPr sz="1400">
              <a:latin typeface="Roboto"/>
              <a:cs typeface="Roboto"/>
            </a:endParaRPr>
          </a:p>
          <a:p>
            <a:pPr marL="542925" marR="343535" indent="-336550">
              <a:lnSpc>
                <a:spcPct val="1161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Learn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about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stock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market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using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various </a:t>
            </a:r>
            <a:r>
              <a:rPr sz="1400" spc="-33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resources.</a:t>
            </a:r>
            <a:endParaRPr sz="1400">
              <a:latin typeface="Roboto"/>
              <a:cs typeface="Roboto"/>
            </a:endParaRPr>
          </a:p>
          <a:p>
            <a:pPr marL="542925" marR="504190" indent="-336550">
              <a:lnSpc>
                <a:spcPct val="1161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Learnt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process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about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how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we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can </a:t>
            </a:r>
            <a:r>
              <a:rPr sz="1400" spc="-33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integrate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737373"/>
                </a:solidFill>
                <a:latin typeface="Roboto"/>
                <a:cs typeface="Roboto"/>
              </a:rPr>
              <a:t>python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737373"/>
                </a:solidFill>
                <a:latin typeface="Roboto"/>
                <a:cs typeface="Roboto"/>
              </a:rPr>
              <a:t>any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language</a:t>
            </a:r>
            <a:r>
              <a:rPr sz="1400" spc="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for </a:t>
            </a:r>
            <a:r>
              <a:rPr sz="14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solving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real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world</a:t>
            </a:r>
            <a:r>
              <a:rPr sz="14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problems.The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experience</a:t>
            </a:r>
            <a:r>
              <a:rPr sz="140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was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amazing.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464050" cy="5143500"/>
            </a:xfrm>
            <a:custGeom>
              <a:avLst/>
              <a:gdLst/>
              <a:ahLst/>
              <a:cxnLst/>
              <a:rect l="l" t="t" r="r" b="b"/>
              <a:pathLst>
                <a:path w="4464050" h="5143500">
                  <a:moveTo>
                    <a:pt x="0" y="5143499"/>
                  </a:moveTo>
                  <a:lnTo>
                    <a:pt x="4463574" y="5143499"/>
                  </a:lnTo>
                  <a:lnTo>
                    <a:pt x="44635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574" y="599"/>
              <a:ext cx="108599" cy="514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525" y="1899539"/>
            <a:ext cx="2223770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-45" dirty="0">
                <a:solidFill>
                  <a:srgbClr val="424242"/>
                </a:solidFill>
              </a:rPr>
              <a:t>GROUP </a:t>
            </a:r>
            <a:r>
              <a:rPr sz="4200" spc="-40" dirty="0">
                <a:solidFill>
                  <a:srgbClr val="424242"/>
                </a:solidFill>
              </a:rPr>
              <a:t> </a:t>
            </a:r>
            <a:r>
              <a:rPr sz="4200" dirty="0">
                <a:solidFill>
                  <a:srgbClr val="424242"/>
                </a:solidFill>
              </a:rPr>
              <a:t>MEMBER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5103050" y="1521205"/>
            <a:ext cx="218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Sukrut</a:t>
            </a:r>
            <a:r>
              <a:rPr sz="18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Deshmukh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050" y="2035555"/>
            <a:ext cx="168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Bhoori</a:t>
            </a:r>
            <a:r>
              <a:rPr sz="18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Singh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3050" y="2549905"/>
            <a:ext cx="172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Nihal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Raghav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16973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449" y="1942951"/>
            <a:ext cx="6834505" cy="159210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analyze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understand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about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stock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market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[BSE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500]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sheet.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understand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KPI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provided</a:t>
            </a:r>
            <a:r>
              <a:rPr sz="1800" dirty="0">
                <a:solidFill>
                  <a:srgbClr val="737373"/>
                </a:solidFill>
                <a:latin typeface="Roboto"/>
                <a:cs typeface="Roboto"/>
              </a:rPr>
              <a:t> for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stock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selection.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implement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logics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Roboto"/>
                <a:cs typeface="Roboto"/>
              </a:rPr>
              <a:t>in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backend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Roboto"/>
                <a:cs typeface="Roboto"/>
              </a:rPr>
              <a:t>accordingly.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get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familiar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all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stock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market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terms.</a:t>
            </a:r>
            <a:endParaRPr sz="1800" dirty="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737373"/>
                </a:solidFill>
                <a:latin typeface="Roboto"/>
                <a:cs typeface="Roboto"/>
              </a:rPr>
              <a:t>To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extract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insights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with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help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737373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meaningful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visuals.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7053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General</a:t>
            </a:r>
            <a:r>
              <a:rPr spc="-15" dirty="0"/>
              <a:t> </a:t>
            </a:r>
            <a:r>
              <a:rPr spc="-30" dirty="0"/>
              <a:t>Purpose</a:t>
            </a:r>
            <a:r>
              <a:rPr spc="-10" dirty="0"/>
              <a:t> </a:t>
            </a:r>
            <a:r>
              <a:rPr spc="25" dirty="0"/>
              <a:t>of</a:t>
            </a:r>
            <a:r>
              <a:rPr spc="-5" dirty="0"/>
              <a:t> </a:t>
            </a:r>
            <a:r>
              <a:rPr spc="-35" dirty="0"/>
              <a:t>Investment</a:t>
            </a:r>
            <a:r>
              <a:rPr spc="-10" dirty="0"/>
              <a:t> </a:t>
            </a:r>
            <a:r>
              <a:rPr spc="-20" dirty="0"/>
              <a:t>Advisor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449" y="1942951"/>
            <a:ext cx="42183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Provide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ongoing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advice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about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Roboto"/>
                <a:cs typeface="Roboto"/>
              </a:rPr>
              <a:t>buying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737373"/>
                </a:solidFill>
                <a:latin typeface="Roboto"/>
                <a:cs typeface="Roboto"/>
              </a:rPr>
              <a:t>, </a:t>
            </a:r>
            <a:r>
              <a:rPr sz="1800" spc="-434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selling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and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holding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investments.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449" y="3285976"/>
            <a:ext cx="412559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Monitoring the 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performance </a:t>
            </a:r>
            <a:r>
              <a:rPr sz="1800" spc="15" dirty="0">
                <a:solidFill>
                  <a:srgbClr val="737373"/>
                </a:solidFill>
                <a:latin typeface="Roboto"/>
                <a:cs typeface="Roboto"/>
              </a:rPr>
              <a:t>of </a:t>
            </a:r>
            <a:r>
              <a:rPr sz="1800" spc="-35" dirty="0">
                <a:solidFill>
                  <a:srgbClr val="737373"/>
                </a:solidFill>
                <a:latin typeface="Roboto"/>
                <a:cs typeface="Roboto"/>
              </a:rPr>
              <a:t>your </a:t>
            </a:r>
            <a:r>
              <a:rPr sz="1800" spc="-3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investments and their alignment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with </a:t>
            </a:r>
            <a:r>
              <a:rPr sz="1800" spc="-434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Roboto"/>
                <a:cs typeface="Roboto"/>
              </a:rPr>
              <a:t>your</a:t>
            </a:r>
            <a:r>
              <a:rPr sz="18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Roboto"/>
                <a:cs typeface="Roboto"/>
              </a:rPr>
              <a:t>overall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investment</a:t>
            </a:r>
            <a:r>
              <a:rPr sz="18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Roboto"/>
                <a:cs typeface="Roboto"/>
              </a:rPr>
              <a:t>objectives.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875" y="1997675"/>
            <a:ext cx="3648025" cy="2431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225" y="1768724"/>
              <a:ext cx="6255849" cy="2170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61462" y="1763962"/>
              <a:ext cx="6265545" cy="2179955"/>
            </a:xfrm>
            <a:custGeom>
              <a:avLst/>
              <a:gdLst/>
              <a:ahLst/>
              <a:cxnLst/>
              <a:rect l="l" t="t" r="r" b="b"/>
              <a:pathLst>
                <a:path w="6265545" h="2179954">
                  <a:moveTo>
                    <a:pt x="0" y="0"/>
                  </a:moveTo>
                  <a:lnTo>
                    <a:pt x="6265374" y="0"/>
                  </a:lnTo>
                  <a:lnTo>
                    <a:pt x="6265374" y="2179925"/>
                  </a:lnTo>
                  <a:lnTo>
                    <a:pt x="0" y="21799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5986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#1</a:t>
            </a:r>
            <a:r>
              <a:rPr spc="-15" dirty="0"/>
              <a:t> </a:t>
            </a:r>
            <a:r>
              <a:rPr spc="-30" dirty="0"/>
              <a:t>Project</a:t>
            </a:r>
            <a:r>
              <a:rPr spc="-15" dirty="0"/>
              <a:t> Outcomes</a:t>
            </a:r>
            <a:r>
              <a:rPr spc="-10" dirty="0"/>
              <a:t> </a:t>
            </a:r>
            <a:r>
              <a:rPr spc="-15" dirty="0"/>
              <a:t>[ </a:t>
            </a:r>
            <a:r>
              <a:rPr spc="-40" dirty="0"/>
              <a:t>User</a:t>
            </a:r>
            <a:r>
              <a:rPr spc="-10" dirty="0"/>
              <a:t> </a:t>
            </a:r>
            <a:r>
              <a:rPr spc="-15" dirty="0"/>
              <a:t>Info</a:t>
            </a:r>
            <a:r>
              <a:rPr spc="-20" dirty="0"/>
              <a:t> </a:t>
            </a:r>
            <a:r>
              <a:rPr spc="-15" dirty="0"/>
              <a:t>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0493" y="4091288"/>
            <a:ext cx="58718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Cleaning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(replace</a:t>
            </a:r>
            <a:r>
              <a:rPr sz="1400" spc="-5" dirty="0">
                <a:latin typeface="Roboto"/>
                <a:cs typeface="Roboto"/>
              </a:rPr>
              <a:t> comma) , </a:t>
            </a:r>
            <a:r>
              <a:rPr sz="1400" spc="-10" dirty="0">
                <a:latin typeface="Roboto"/>
                <a:cs typeface="Roboto"/>
              </a:rPr>
              <a:t>(to_numeric)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,ﬁllna(0)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[Pandas]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Filtration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based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on</a:t>
            </a:r>
            <a:r>
              <a:rPr sz="1400" spc="-10" dirty="0">
                <a:latin typeface="Roboto"/>
                <a:cs typeface="Roboto"/>
              </a:rPr>
              <a:t> Category</a:t>
            </a:r>
            <a:r>
              <a:rPr sz="1400" spc="-5" dirty="0">
                <a:latin typeface="Roboto"/>
                <a:cs typeface="Roboto"/>
              </a:rPr>
              <a:t> , </a:t>
            </a:r>
            <a:r>
              <a:rPr sz="1400" spc="-10" dirty="0">
                <a:latin typeface="Roboto"/>
                <a:cs typeface="Roboto"/>
              </a:rPr>
              <a:t>Income/ Expense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Column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[Pandas]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latin typeface="Roboto"/>
                <a:cs typeface="Roboto"/>
              </a:rPr>
              <a:t>Dropdown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validation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&amp;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Conditions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[Python,Request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Syntax]</a:t>
            </a:r>
            <a:endParaRPr sz="1400">
              <a:latin typeface="Roboto"/>
              <a:cs typeface="Roboto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Roboto"/>
                <a:cs typeface="Roboto"/>
              </a:rPr>
              <a:t>Chart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using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gsheet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manually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4049" y="1771075"/>
              <a:ext cx="4296450" cy="1698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69287" y="1766312"/>
              <a:ext cx="4306570" cy="1708785"/>
            </a:xfrm>
            <a:custGeom>
              <a:avLst/>
              <a:gdLst/>
              <a:ahLst/>
              <a:cxnLst/>
              <a:rect l="l" t="t" r="r" b="b"/>
              <a:pathLst>
                <a:path w="4306570" h="1708785">
                  <a:moveTo>
                    <a:pt x="0" y="0"/>
                  </a:moveTo>
                  <a:lnTo>
                    <a:pt x="4305975" y="0"/>
                  </a:lnTo>
                  <a:lnTo>
                    <a:pt x="4305975" y="1708275"/>
                  </a:lnTo>
                  <a:lnTo>
                    <a:pt x="0" y="17082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7604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#</a:t>
            </a:r>
            <a:r>
              <a:rPr lang="en-US" spc="-20" dirty="0"/>
              <a:t>2</a:t>
            </a:r>
            <a:r>
              <a:rPr spc="-15" dirty="0"/>
              <a:t> </a:t>
            </a:r>
            <a:r>
              <a:rPr spc="-30" dirty="0"/>
              <a:t>Project</a:t>
            </a:r>
            <a:r>
              <a:rPr spc="-10" dirty="0"/>
              <a:t> </a:t>
            </a:r>
            <a:r>
              <a:rPr spc="-15" dirty="0"/>
              <a:t>Outcomes [</a:t>
            </a:r>
            <a:r>
              <a:rPr spc="-10" dirty="0"/>
              <a:t> </a:t>
            </a:r>
            <a:r>
              <a:rPr spc="-55" dirty="0"/>
              <a:t>Study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35" dirty="0"/>
              <a:t>Learnings</a:t>
            </a:r>
            <a:r>
              <a:rPr spc="-15" dirty="0"/>
              <a:t> 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59699" y="3653525"/>
            <a:ext cx="4511040" cy="126238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42925" marR="398780" indent="-336550">
              <a:lnSpc>
                <a:spcPct val="100000"/>
              </a:lnSpc>
              <a:spcBef>
                <a:spcPts val="620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15" dirty="0">
                <a:latin typeface="Roboto"/>
                <a:cs typeface="Roboto"/>
              </a:rPr>
              <a:t>Company</a:t>
            </a:r>
            <a:r>
              <a:rPr sz="1400" spc="-10" dirty="0">
                <a:latin typeface="Roboto"/>
                <a:cs typeface="Roboto"/>
              </a:rPr>
              <a:t> [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20000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to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60000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Cr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]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has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more 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dividend.Low market </a:t>
            </a:r>
            <a:r>
              <a:rPr sz="1400" spc="-10" dirty="0">
                <a:latin typeface="Roboto"/>
                <a:cs typeface="Roboto"/>
              </a:rPr>
              <a:t>cap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most </a:t>
            </a:r>
            <a:r>
              <a:rPr sz="1400" spc="-20" dirty="0">
                <a:latin typeface="Roboto"/>
                <a:cs typeface="Roboto"/>
              </a:rPr>
              <a:t>probably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have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more</a:t>
            </a:r>
            <a:r>
              <a:rPr sz="1400" spc="-15" dirty="0">
                <a:latin typeface="Roboto"/>
                <a:cs typeface="Roboto"/>
              </a:rPr>
              <a:t> dividend. </a:t>
            </a:r>
            <a:r>
              <a:rPr sz="1400" spc="-10" dirty="0">
                <a:latin typeface="Roboto"/>
                <a:cs typeface="Roboto"/>
              </a:rPr>
              <a:t>According </a:t>
            </a:r>
            <a:r>
              <a:rPr sz="1400" spc="-15" dirty="0">
                <a:latin typeface="Roboto"/>
                <a:cs typeface="Roboto"/>
              </a:rPr>
              <a:t>to cluster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formed.</a:t>
            </a:r>
            <a:endParaRPr sz="1400">
              <a:latin typeface="Roboto"/>
              <a:cs typeface="Roboto"/>
            </a:endParaRPr>
          </a:p>
          <a:p>
            <a:pPr marL="542925" marR="109220" indent="-336550">
              <a:lnSpc>
                <a:spcPct val="1000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25" dirty="0">
                <a:latin typeface="Roboto"/>
                <a:cs typeface="Roboto"/>
              </a:rPr>
              <a:t>But</a:t>
            </a:r>
            <a:r>
              <a:rPr sz="1400" spc="-15" dirty="0">
                <a:latin typeface="Roboto"/>
                <a:cs typeface="Roboto"/>
              </a:rPr>
              <a:t> according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deep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overall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study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there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is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no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such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direct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link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between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both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parameters.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6250" y="1761550"/>
            <a:ext cx="3084830" cy="1718310"/>
            <a:chOff x="776250" y="1761550"/>
            <a:chExt cx="3084830" cy="1718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775" y="1771075"/>
              <a:ext cx="3065359" cy="1698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1012" y="1766312"/>
              <a:ext cx="3075305" cy="1708785"/>
            </a:xfrm>
            <a:custGeom>
              <a:avLst/>
              <a:gdLst/>
              <a:ahLst/>
              <a:cxnLst/>
              <a:rect l="l" t="t" r="r" b="b"/>
              <a:pathLst>
                <a:path w="3075304" h="1708785">
                  <a:moveTo>
                    <a:pt x="0" y="0"/>
                  </a:moveTo>
                  <a:lnTo>
                    <a:pt x="3074884" y="0"/>
                  </a:lnTo>
                  <a:lnTo>
                    <a:pt x="3074884" y="1708274"/>
                  </a:lnTo>
                  <a:lnTo>
                    <a:pt x="0" y="1708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3974" y="3816799"/>
            <a:ext cx="3157220" cy="83185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42925" marR="330835" indent="-336550" algn="just">
              <a:lnSpc>
                <a:spcPct val="100000"/>
              </a:lnSpc>
              <a:spcBef>
                <a:spcPts val="620"/>
              </a:spcBef>
              <a:buFont typeface="Arial MT"/>
              <a:buChar char="●"/>
              <a:tabLst>
                <a:tab pos="542925" algn="l"/>
              </a:tabLst>
            </a:pPr>
            <a:r>
              <a:rPr sz="1400" spc="-25" dirty="0">
                <a:latin typeface="Roboto"/>
                <a:cs typeface="Roboto"/>
              </a:rPr>
              <a:t>Technology </a:t>
            </a:r>
            <a:r>
              <a:rPr sz="1400" spc="-15" dirty="0">
                <a:latin typeface="Roboto"/>
                <a:cs typeface="Roboto"/>
              </a:rPr>
              <a:t>Sector </a:t>
            </a:r>
            <a:r>
              <a:rPr sz="1400" spc="-20" dirty="0">
                <a:latin typeface="Roboto"/>
                <a:cs typeface="Roboto"/>
              </a:rPr>
              <a:t>has </a:t>
            </a:r>
            <a:r>
              <a:rPr sz="1400" spc="-10" dirty="0">
                <a:latin typeface="Roboto"/>
                <a:cs typeface="Roboto"/>
              </a:rPr>
              <a:t>more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median enterprise </a:t>
            </a:r>
            <a:r>
              <a:rPr sz="1400" spc="-20" dirty="0">
                <a:latin typeface="Roboto"/>
                <a:cs typeface="Roboto"/>
              </a:rPr>
              <a:t>value </a:t>
            </a:r>
            <a:r>
              <a:rPr sz="1400" spc="-25" dirty="0">
                <a:latin typeface="Roboto"/>
                <a:cs typeface="Roboto"/>
              </a:rPr>
              <a:t>than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service</a:t>
            </a:r>
            <a:r>
              <a:rPr sz="1400" spc="-1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(Approx </a:t>
            </a:r>
            <a:r>
              <a:rPr sz="1400" spc="-5" dirty="0">
                <a:latin typeface="Roboto"/>
                <a:cs typeface="Roboto"/>
              </a:rPr>
              <a:t>6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K </a:t>
            </a:r>
            <a:r>
              <a:rPr sz="1400" spc="-5" dirty="0">
                <a:latin typeface="Roboto"/>
                <a:cs typeface="Roboto"/>
              </a:rPr>
              <a:t>more)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75" y="1806612"/>
              <a:ext cx="2439750" cy="15302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612" y="1801849"/>
              <a:ext cx="2449830" cy="1539875"/>
            </a:xfrm>
            <a:custGeom>
              <a:avLst/>
              <a:gdLst/>
              <a:ahLst/>
              <a:cxnLst/>
              <a:rect l="l" t="t" r="r" b="b"/>
              <a:pathLst>
                <a:path w="2449830" h="1539875">
                  <a:moveTo>
                    <a:pt x="0" y="0"/>
                  </a:moveTo>
                  <a:lnTo>
                    <a:pt x="2449275" y="0"/>
                  </a:lnTo>
                  <a:lnTo>
                    <a:pt x="2449275" y="1539800"/>
                  </a:lnTo>
                  <a:lnTo>
                    <a:pt x="0" y="15398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1125" y="1806612"/>
              <a:ext cx="2439750" cy="15302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36362" y="1801849"/>
              <a:ext cx="2449830" cy="1539875"/>
            </a:xfrm>
            <a:custGeom>
              <a:avLst/>
              <a:gdLst/>
              <a:ahLst/>
              <a:cxnLst/>
              <a:rect l="l" t="t" r="r" b="b"/>
              <a:pathLst>
                <a:path w="2449829" h="1539875">
                  <a:moveTo>
                    <a:pt x="0" y="0"/>
                  </a:moveTo>
                  <a:lnTo>
                    <a:pt x="2449275" y="0"/>
                  </a:lnTo>
                  <a:lnTo>
                    <a:pt x="2449275" y="1539799"/>
                  </a:lnTo>
                  <a:lnTo>
                    <a:pt x="0" y="153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925" y="905969"/>
            <a:ext cx="7604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#3</a:t>
            </a:r>
            <a:r>
              <a:rPr spc="-15" dirty="0"/>
              <a:t> </a:t>
            </a:r>
            <a:r>
              <a:rPr spc="-30" dirty="0"/>
              <a:t>Project</a:t>
            </a:r>
            <a:r>
              <a:rPr spc="-10" dirty="0"/>
              <a:t> </a:t>
            </a:r>
            <a:r>
              <a:rPr spc="-15" dirty="0"/>
              <a:t>Outcomes [</a:t>
            </a:r>
            <a:r>
              <a:rPr spc="-10" dirty="0"/>
              <a:t> </a:t>
            </a:r>
            <a:r>
              <a:rPr spc="-55" dirty="0"/>
              <a:t>Study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35" dirty="0"/>
              <a:t>Learnings</a:t>
            </a:r>
            <a:r>
              <a:rPr spc="-15" dirty="0"/>
              <a:t> ]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0312" y="3524037"/>
          <a:ext cx="4815840" cy="1265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4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YEARS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RETURNS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Top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Industry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Investment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Industry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avoid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4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Drugs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Pharma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Banking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4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Fin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Services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4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Cement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Oil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Refinery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Marketing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33000" y="1882488"/>
            <a:ext cx="729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Roboto"/>
                <a:cs typeface="Roboto"/>
              </a:rPr>
              <a:t>NEW</a:t>
            </a:r>
            <a:r>
              <a:rPr sz="1400" b="1" spc="-75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KPI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13525" y="2289150"/>
            <a:ext cx="3846195" cy="2027555"/>
            <a:chOff x="5113525" y="2289150"/>
            <a:chExt cx="3846195" cy="20275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3050" y="2298675"/>
              <a:ext cx="3827025" cy="10895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18287" y="2293912"/>
              <a:ext cx="3836670" cy="1099185"/>
            </a:xfrm>
            <a:custGeom>
              <a:avLst/>
              <a:gdLst/>
              <a:ahLst/>
              <a:cxnLst/>
              <a:rect l="l" t="t" r="r" b="b"/>
              <a:pathLst>
                <a:path w="3836670" h="1099185">
                  <a:moveTo>
                    <a:pt x="0" y="0"/>
                  </a:moveTo>
                  <a:lnTo>
                    <a:pt x="3836550" y="0"/>
                  </a:lnTo>
                  <a:lnTo>
                    <a:pt x="3836550" y="1099026"/>
                  </a:lnTo>
                  <a:lnTo>
                    <a:pt x="0" y="10990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1841" y="3797774"/>
              <a:ext cx="3669451" cy="5088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97079" y="3793012"/>
              <a:ext cx="3679190" cy="518795"/>
            </a:xfrm>
            <a:custGeom>
              <a:avLst/>
              <a:gdLst/>
              <a:ahLst/>
              <a:cxnLst/>
              <a:rect l="l" t="t" r="r" b="b"/>
              <a:pathLst>
                <a:path w="3679190" h="518795">
                  <a:moveTo>
                    <a:pt x="0" y="0"/>
                  </a:moveTo>
                  <a:lnTo>
                    <a:pt x="3678976" y="0"/>
                  </a:lnTo>
                  <a:lnTo>
                    <a:pt x="3678976" y="518423"/>
                  </a:lnTo>
                  <a:lnTo>
                    <a:pt x="0" y="51842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85" y="2218626"/>
            <a:ext cx="47675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PROJECT</a:t>
            </a:r>
            <a:r>
              <a:rPr sz="4200" spc="-155" dirty="0"/>
              <a:t> </a:t>
            </a:r>
            <a:r>
              <a:rPr sz="4200" spc="-35" dirty="0"/>
              <a:t>JOURNEY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1025" y="0"/>
            <a:ext cx="4122974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66" y="2411793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29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Nov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819" y="1610215"/>
            <a:ext cx="2960370" cy="1339215"/>
            <a:chOff x="912819" y="1610215"/>
            <a:chExt cx="2960370" cy="1339215"/>
          </a:xfrm>
        </p:grpSpPr>
        <p:sp>
          <p:nvSpPr>
            <p:cNvPr id="4" name="object 4"/>
            <p:cNvSpPr/>
            <p:nvPr/>
          </p:nvSpPr>
          <p:spPr>
            <a:xfrm>
              <a:off x="1012282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19" y="1610215"/>
              <a:ext cx="198899" cy="1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50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8425" y="571250"/>
            <a:ext cx="2242820" cy="90678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42925" indent="-336550">
              <a:lnSpc>
                <a:spcPct val="100000"/>
              </a:lnSpc>
              <a:spcBef>
                <a:spcPts val="620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Project</a:t>
            </a:r>
            <a:r>
              <a:rPr sz="1400" spc="-3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Allocated</a:t>
            </a:r>
            <a:endParaRPr sz="1400">
              <a:latin typeface="Roboto"/>
              <a:cs typeface="Roboto"/>
            </a:endParaRPr>
          </a:p>
          <a:p>
            <a:pPr marL="542925" marR="350520" indent="-336550">
              <a:lnSpc>
                <a:spcPct val="1161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400" spc="-20" dirty="0">
                <a:solidFill>
                  <a:srgbClr val="737373"/>
                </a:solidFill>
                <a:latin typeface="Roboto"/>
                <a:cs typeface="Roboto"/>
              </a:rPr>
              <a:t>Understood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737373"/>
                </a:solidFill>
                <a:latin typeface="Roboto"/>
                <a:cs typeface="Roboto"/>
              </a:rPr>
              <a:t>complete</a:t>
            </a:r>
            <a:r>
              <a:rPr sz="1400" spc="-6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737373"/>
                </a:solidFill>
                <a:latin typeface="Roboto"/>
                <a:cs typeface="Roboto"/>
              </a:rPr>
              <a:t>Project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509" y="2411793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30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Nov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6282" y="2194237"/>
            <a:ext cx="3261995" cy="1338580"/>
            <a:chOff x="2266282" y="2194237"/>
            <a:chExt cx="3261995" cy="1338580"/>
          </a:xfrm>
        </p:grpSpPr>
        <p:sp>
          <p:nvSpPr>
            <p:cNvPr id="11" name="object 11"/>
            <p:cNvSpPr/>
            <p:nvPr/>
          </p:nvSpPr>
          <p:spPr>
            <a:xfrm>
              <a:off x="2365744" y="2938957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282" y="3333713"/>
              <a:ext cx="198899" cy="1988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7197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49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197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8374" y="3757724"/>
            <a:ext cx="3169285" cy="129413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42925" marR="506730" indent="-351790">
              <a:lnSpc>
                <a:spcPct val="113300"/>
              </a:lnSpc>
              <a:spcBef>
                <a:spcPts val="355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Learnt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Gspread, 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Google </a:t>
            </a:r>
            <a:r>
              <a:rPr sz="1600" spc="-38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737373"/>
                </a:solidFill>
                <a:latin typeface="Roboto"/>
                <a:cs typeface="Roboto"/>
              </a:rPr>
              <a:t>API’s</a:t>
            </a:r>
            <a:endParaRPr sz="1600">
              <a:latin typeface="Roboto"/>
              <a:cs typeface="Roboto"/>
            </a:endParaRPr>
          </a:p>
          <a:p>
            <a:pPr marL="542925" marR="238125" indent="-351790">
              <a:lnSpc>
                <a:spcPct val="1133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Implement logics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achieved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user</a:t>
            </a:r>
            <a:r>
              <a:rPr sz="16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info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task</a:t>
            </a:r>
            <a:r>
              <a:rPr sz="1600" spc="-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737373"/>
                </a:solidFill>
                <a:latin typeface="Roboto"/>
                <a:cs typeface="Roboto"/>
              </a:rPr>
              <a:t>(1)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1742" y="241178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sz="18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Dec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58732" y="1610215"/>
            <a:ext cx="3124200" cy="1339215"/>
            <a:chOff x="4058732" y="1610215"/>
            <a:chExt cx="3124200" cy="1339215"/>
          </a:xfrm>
        </p:grpSpPr>
        <p:sp>
          <p:nvSpPr>
            <p:cNvPr id="18" name="object 18"/>
            <p:cNvSpPr/>
            <p:nvPr/>
          </p:nvSpPr>
          <p:spPr>
            <a:xfrm>
              <a:off x="4158195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8732" y="1610215"/>
              <a:ext cx="198899" cy="1988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50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7300" y="571250"/>
            <a:ext cx="2700020" cy="90678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542925" indent="-351790">
              <a:lnSpc>
                <a:spcPct val="100000"/>
              </a:lnSpc>
              <a:spcBef>
                <a:spcPts val="610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Revised</a:t>
            </a:r>
            <a:r>
              <a:rPr sz="1600" spc="-3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Pandas</a:t>
            </a:r>
            <a:endParaRPr sz="1600">
              <a:latin typeface="Roboto"/>
              <a:cs typeface="Roboto"/>
            </a:endParaRPr>
          </a:p>
          <a:p>
            <a:pPr marL="542925" marR="114935" indent="-351790">
              <a:lnSpc>
                <a:spcPct val="1133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Implemented</a:t>
            </a:r>
            <a:r>
              <a:rPr sz="1600" spc="-7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Required </a:t>
            </a:r>
            <a:r>
              <a:rPr sz="1600" spc="-3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Filters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737373"/>
                </a:solidFill>
                <a:latin typeface="Roboto"/>
                <a:cs typeface="Roboto"/>
              </a:rPr>
              <a:t>using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it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task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737373"/>
                </a:solidFill>
                <a:latin typeface="Roboto"/>
                <a:cs typeface="Roboto"/>
              </a:rPr>
              <a:t>(2)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3933" y="2411793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sz="18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Dec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73069" y="2194237"/>
            <a:ext cx="2865120" cy="1338580"/>
            <a:chOff x="5973069" y="2194237"/>
            <a:chExt cx="2865120" cy="1338580"/>
          </a:xfrm>
        </p:grpSpPr>
        <p:sp>
          <p:nvSpPr>
            <p:cNvPr id="25" name="object 25"/>
            <p:cNvSpPr/>
            <p:nvPr/>
          </p:nvSpPr>
          <p:spPr>
            <a:xfrm>
              <a:off x="6072532" y="2938957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6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069" y="3333713"/>
              <a:ext cx="198899" cy="1988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8181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49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1813" y="2199000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69950" y="3757724"/>
            <a:ext cx="2900045" cy="121285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42925" marR="356235" indent="-351790">
              <a:lnSpc>
                <a:spcPct val="113300"/>
              </a:lnSpc>
              <a:spcBef>
                <a:spcPts val="355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Tested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both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tasks </a:t>
            </a:r>
            <a:r>
              <a:rPr sz="1600" spc="-38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outputs.</a:t>
            </a:r>
            <a:endParaRPr sz="1600">
              <a:latin typeface="Roboto"/>
              <a:cs typeface="Roboto"/>
            </a:endParaRPr>
          </a:p>
          <a:p>
            <a:pPr marL="542925" marR="97790" indent="-351790">
              <a:lnSpc>
                <a:spcPct val="1133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Implemented </a:t>
            </a:r>
            <a:r>
              <a:rPr sz="1600" spc="-25" dirty="0">
                <a:solidFill>
                  <a:srgbClr val="737373"/>
                </a:solidFill>
                <a:latin typeface="Roboto"/>
                <a:cs typeface="Roboto"/>
              </a:rPr>
              <a:t>visuals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and </a:t>
            </a:r>
            <a:r>
              <a:rPr sz="1600" spc="-38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737373"/>
                </a:solidFill>
                <a:latin typeface="Roboto"/>
                <a:cs typeface="Roboto"/>
              </a:rPr>
              <a:t>some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additional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logics.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6926" y="2411793"/>
            <a:ext cx="983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8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"/>
                <a:cs typeface="Roboto"/>
              </a:rPr>
              <a:t>Dec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69807" y="1610215"/>
            <a:ext cx="199390" cy="593725"/>
            <a:chOff x="7669807" y="1610215"/>
            <a:chExt cx="199390" cy="593725"/>
          </a:xfrm>
        </p:grpSpPr>
        <p:sp>
          <p:nvSpPr>
            <p:cNvPr id="32" name="object 32"/>
            <p:cNvSpPr/>
            <p:nvPr/>
          </p:nvSpPr>
          <p:spPr>
            <a:xfrm>
              <a:off x="7769270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9807" y="1610215"/>
              <a:ext cx="198899" cy="1988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06849" y="313500"/>
            <a:ext cx="3122295" cy="1212850"/>
          </a:xfrm>
          <a:prstGeom prst="rect">
            <a:avLst/>
          </a:prstGeom>
          <a:solidFill>
            <a:srgbClr val="FAFAFA"/>
          </a:solidFill>
          <a:ln w="9524">
            <a:solidFill>
              <a:srgbClr val="424242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42925" marR="156845" indent="-351790">
              <a:lnSpc>
                <a:spcPct val="113300"/>
              </a:lnSpc>
              <a:spcBef>
                <a:spcPts val="355"/>
              </a:spcBef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5" dirty="0">
                <a:solidFill>
                  <a:srgbClr val="737373"/>
                </a:solidFill>
                <a:latin typeface="Roboto"/>
                <a:cs typeface="Roboto"/>
              </a:rPr>
              <a:t>Noted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down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all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the stock 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terms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 and 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studied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about it.</a:t>
            </a:r>
            <a:endParaRPr sz="1600">
              <a:latin typeface="Roboto"/>
              <a:cs typeface="Roboto"/>
            </a:endParaRPr>
          </a:p>
          <a:p>
            <a:pPr marL="542925" marR="100330" indent="-351790">
              <a:lnSpc>
                <a:spcPct val="113300"/>
              </a:lnSpc>
              <a:buFont typeface="Arial MT"/>
              <a:buChar char="●"/>
              <a:tabLst>
                <a:tab pos="542290" algn="l"/>
                <a:tab pos="542925" algn="l"/>
              </a:tabLst>
            </a:pPr>
            <a:r>
              <a:rPr sz="1600" spc="-25" dirty="0">
                <a:solidFill>
                  <a:srgbClr val="737373"/>
                </a:solidFill>
                <a:latin typeface="Roboto"/>
                <a:cs typeface="Roboto"/>
              </a:rPr>
              <a:t>Tried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 to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make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KPI </a:t>
            </a:r>
            <a:r>
              <a:rPr sz="1600" spc="-10" dirty="0">
                <a:solidFill>
                  <a:srgbClr val="737373"/>
                </a:solidFill>
                <a:latin typeface="Roboto"/>
                <a:cs typeface="Roboto"/>
              </a:rPr>
              <a:t>based</a:t>
            </a:r>
            <a:r>
              <a:rPr sz="1600" spc="-15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737373"/>
                </a:solidFill>
                <a:latin typeface="Roboto"/>
                <a:cs typeface="Roboto"/>
              </a:rPr>
              <a:t>on </a:t>
            </a:r>
            <a:r>
              <a:rPr sz="1600" spc="-380" dirty="0">
                <a:solidFill>
                  <a:srgbClr val="737373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737373"/>
                </a:solidFill>
                <a:latin typeface="Roboto"/>
                <a:cs typeface="Roboto"/>
              </a:rPr>
              <a:t>Study.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447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Roboto</vt:lpstr>
      <vt:lpstr>Times New Roman</vt:lpstr>
      <vt:lpstr>Office Theme</vt:lpstr>
      <vt:lpstr>4A Investment Advisor</vt:lpstr>
      <vt:lpstr>GROUP  MEMBER</vt:lpstr>
      <vt:lpstr>Objective</vt:lpstr>
      <vt:lpstr>General Purpose of Investment Advisor</vt:lpstr>
      <vt:lpstr>#1 Project Outcomes [ User Info ]</vt:lpstr>
      <vt:lpstr>#2 Project Outcomes [ Study &amp; Learnings ]</vt:lpstr>
      <vt:lpstr>#3 Project Outcomes [ Study &amp; Learnings ]</vt:lpstr>
      <vt:lpstr>PROJECT JOURNEY</vt:lpstr>
      <vt:lpstr>PowerPoint Presentation</vt:lpstr>
      <vt:lpstr>Challenges |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4a_PPT</dc:title>
  <cp:lastModifiedBy>Jai kishan Raghav</cp:lastModifiedBy>
  <cp:revision>3</cp:revision>
  <dcterms:created xsi:type="dcterms:W3CDTF">2023-01-18T07:23:41Z</dcterms:created>
  <dcterms:modified xsi:type="dcterms:W3CDTF">2023-01-18T10:54:06Z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