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2"/>
  </p:notesMasterIdLst>
  <p:sldIdLst>
    <p:sldId id="256" r:id="rId5"/>
    <p:sldId id="259" r:id="rId6"/>
    <p:sldId id="258" r:id="rId7"/>
    <p:sldId id="261" r:id="rId8"/>
    <p:sldId id="262" r:id="rId9"/>
    <p:sldId id="260" r:id="rId10"/>
    <p:sldId id="263"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0E6A2-156B-495A-AC0C-66360E54B202}" v="281" dt="2021-09-15T16:00:33.973"/>
  </p1510:revLst>
</p1510:revInfo>
</file>

<file path=ppt/tableStyles.xml><?xml version="1.0" encoding="utf-8"?>
<a:tblStyleLst xmlns:a="http://schemas.openxmlformats.org/drawingml/2006/main" def="{8C340B0B-6CC3-454F-905E-1137773BADF3}">
  <a:tblStyle styleId="{8C340B0B-6CC3-454F-905E-1137773BADF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D982B76-083E-44EE-A541-5E1ADE81FB37}"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6333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Shape 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490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7528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585B63C-4109-4B58-8A87-EB9BE7447C67}" type="datetime1">
              <a:rPr lang="en-IN" smtClean="0"/>
              <a:t>30-10-2021</a:t>
            </a:fld>
            <a:endParaRPr/>
          </a:p>
        </p:txBody>
      </p:sp>
      <p:sp>
        <p:nvSpPr>
          <p:cNvPr id="19" name="Shape 1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0" name="Shape 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161D8154-603A-4BBF-893C-B22F4445A59B}" type="datetime1">
              <a:rPr lang="en-IN" smtClean="0"/>
              <a:t>30-10-2021</a:t>
            </a:fld>
            <a:endParaRPr/>
          </a:p>
        </p:txBody>
      </p:sp>
      <p:sp>
        <p:nvSpPr>
          <p:cNvPr id="25" name="Shape 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6" name="Shape 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28658869-C011-46DE-B3ED-12EDF824D70C}" type="datetime1">
              <a:rPr lang="en-IN" smtClean="0"/>
              <a:t>30-10-2021</a:t>
            </a:fld>
            <a:endParaRPr/>
          </a:p>
        </p:txBody>
      </p:sp>
      <p:sp>
        <p:nvSpPr>
          <p:cNvPr id="36" name="Shape 3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37" name="Shape 3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3EF37263-EB1F-452E-8508-91407622D860}" type="datetime1">
              <a:rPr lang="en-IN" smtClean="0"/>
              <a:t>30-10-2021</a:t>
            </a:fld>
            <a:endParaRPr/>
          </a:p>
        </p:txBody>
      </p:sp>
      <p:sp>
        <p:nvSpPr>
          <p:cNvPr id="43" name="Shape 4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44" name="Shape 4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ABF8B39-BE62-482A-A1F3-BDCE6AE54AE6}" type="datetime1">
              <a:rPr lang="en-IN" smtClean="0"/>
              <a:t>30-10-2021</a:t>
            </a:fld>
            <a:endParaRPr/>
          </a:p>
        </p:txBody>
      </p:sp>
      <p:sp>
        <p:nvSpPr>
          <p:cNvPr id="63" name="Shape 6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64" name="Shape 6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8FB0FE9A-4412-4513-96A7-9E10410A92EA}" type="datetime1">
              <a:rPr lang="en-IN" smtClean="0"/>
              <a:t>30-10-2021</a:t>
            </a:fld>
            <a:endParaRPr/>
          </a:p>
        </p:txBody>
      </p:sp>
      <p:sp>
        <p:nvSpPr>
          <p:cNvPr id="70" name="Shape 7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1" name="Shape 7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4436A05-C91D-4A96-93E7-16BD97E9E657}" type="datetime1">
              <a:rPr lang="en-IN" smtClean="0"/>
              <a:t>30-10-2021</a:t>
            </a:fld>
            <a:endParaRPr/>
          </a:p>
        </p:txBody>
      </p:sp>
      <p:sp>
        <p:nvSpPr>
          <p:cNvPr id="76" name="Shape 7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7" name="Shape 7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96F392C2-947D-473B-92C4-44495DAEE24D}" type="datetime1">
              <a:rPr lang="en-IN" smtClean="0"/>
              <a:t>30-10-2021</a:t>
            </a:fld>
            <a:endParaRPr/>
          </a:p>
        </p:txBody>
      </p:sp>
      <p:sp>
        <p:nvSpPr>
          <p:cNvPr id="82" name="Shape 8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83" name="Shape 8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7453532E-19FC-4382-9D6F-028295628D24}" type="datetime1">
              <a:rPr lang="en-IN" smtClean="0"/>
              <a:t>30-10-2021</a:t>
            </a:fld>
            <a:endParaRPr/>
          </a:p>
        </p:txBody>
      </p:sp>
      <p:sp>
        <p:nvSpPr>
          <p:cNvPr id="13" name="Shape 1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14" name="Shape 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7" r:id="rId7"/>
    <p:sldLayoutId id="2147483658" r:id="rId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84088" y="1455128"/>
            <a:ext cx="7772400" cy="1470025"/>
          </a:xfrm>
          <a:prstGeom prst="rect">
            <a:avLst/>
          </a:prstGeom>
          <a:noFill/>
          <a:ln>
            <a:noFill/>
          </a:ln>
        </p:spPr>
        <p:txBody>
          <a:bodyPr spcFirstLastPara="1" wrap="square" lIns="91425" tIns="45700" rIns="91425" bIns="45700" anchor="ctr" anchorCtr="0">
            <a:noAutofit/>
          </a:bodyPr>
          <a:lstStyle/>
          <a:p>
            <a:pPr marR="1905" algn="ct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Music Genre Classification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9" name="Shape 89"/>
          <p:cNvSpPr txBox="1">
            <a:spLocks noGrp="1"/>
          </p:cNvSpPr>
          <p:nvPr>
            <p:ph type="subTitle" idx="1"/>
          </p:nvPr>
        </p:nvSpPr>
        <p:spPr>
          <a:xfrm>
            <a:off x="1369888" y="2816096"/>
            <a:ext cx="6400800" cy="190961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888888"/>
              </a:buClr>
              <a:buSzPts val="2400"/>
            </a:pPr>
            <a:r>
              <a:rPr lang="en-IN" sz="2400" b="0" i="0" u="none" strike="noStrike" cap="none" dirty="0">
                <a:solidFill>
                  <a:schemeClr val="tx1"/>
                </a:solidFill>
                <a:latin typeface="Calibri"/>
                <a:ea typeface="Calibri"/>
                <a:cs typeface="Calibri"/>
                <a:sym typeface="Calibri"/>
              </a:rPr>
              <a:t>		      Presented by: </a:t>
            </a:r>
          </a:p>
          <a:p>
            <a:pPr marL="0" indent="0" algn="just">
              <a:spcBef>
                <a:spcPts val="0"/>
              </a:spcBef>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E028 – </a:t>
            </a:r>
            <a:r>
              <a:rPr lang="en-IN" dirty="0">
                <a:solidFill>
                  <a:schemeClr val="tx1"/>
                </a:solidFill>
              </a:rPr>
              <a:t>Karan Mehta</a:t>
            </a:r>
            <a:r>
              <a:rPr lang="en-IN" sz="2400" b="0" i="0" u="none" strike="noStrike" cap="none" dirty="0">
                <a:solidFill>
                  <a:schemeClr val="tx1"/>
                </a:solidFill>
                <a:latin typeface="Calibri"/>
                <a:ea typeface="Calibri"/>
                <a:cs typeface="Calibri"/>
                <a:sym typeface="Calibri"/>
              </a:rPr>
              <a:t> </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E035 – </a:t>
            </a:r>
            <a:r>
              <a:rPr lang="en-IN" dirty="0">
                <a:solidFill>
                  <a:schemeClr val="tx1"/>
                </a:solidFill>
              </a:rPr>
              <a:t>Dhruv Patel</a:t>
            </a:r>
            <a:endParaRPr lang="en-IN" sz="2400" b="0" i="0" u="none" strike="noStrike" cap="none" dirty="0">
              <a:solidFill>
                <a:schemeClr val="tx1"/>
              </a:solidFill>
              <a:latin typeface="Calibri"/>
              <a:ea typeface="Calibri"/>
              <a:cs typeface="Calibri"/>
              <a:sym typeface="Calibri"/>
            </a:endParaRP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E050 – Nihal Shetty</a:t>
            </a:r>
          </a:p>
          <a:p>
            <a:pPr marL="0" marR="0" lvl="0" indent="0" algn="just" rtl="0">
              <a:lnSpc>
                <a:spcPct val="100000"/>
              </a:lnSpc>
              <a:spcBef>
                <a:spcPts val="0"/>
              </a:spcBef>
              <a:spcAft>
                <a:spcPts val="0"/>
              </a:spcAft>
              <a:buClr>
                <a:srgbClr val="888888"/>
              </a:buClr>
              <a:buSzPts val="2400"/>
            </a:pPr>
            <a:endParaRPr lang="en-IN" sz="2400" b="0" i="0" u="none" strike="noStrike" cap="none"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rgbClr val="888888"/>
              </a:buClr>
              <a:buSzPts val="2400"/>
            </a:pPr>
            <a:r>
              <a:rPr lang="en-IN" dirty="0">
                <a:solidFill>
                  <a:schemeClr val="tx1"/>
                </a:solidFill>
              </a:rPr>
              <a:t>		          Presented to: </a:t>
            </a:r>
          </a:p>
          <a:p>
            <a:pPr marL="0" marR="0" lvl="0" indent="0" algn="l" rtl="0">
              <a:lnSpc>
                <a:spcPct val="100000"/>
              </a:lnSpc>
              <a:spcBef>
                <a:spcPts val="0"/>
              </a:spcBef>
              <a:spcAft>
                <a:spcPts val="0"/>
              </a:spcAft>
              <a:buClr>
                <a:srgbClr val="888888"/>
              </a:buClr>
              <a:buSzPts val="2400"/>
            </a:pPr>
            <a:r>
              <a:rPr lang="en-IN" dirty="0">
                <a:solidFill>
                  <a:schemeClr val="tx1"/>
                </a:solidFill>
              </a:rPr>
              <a:t>		 Prof. Priyanka Verma</a:t>
            </a:r>
            <a:endParaRPr sz="2400" b="0" i="0" u="none" strike="noStrike" cap="none" dirty="0">
              <a:solidFill>
                <a:schemeClr val="tx1"/>
              </a:solidFill>
              <a:latin typeface="Calibri"/>
              <a:ea typeface="Calibri"/>
              <a:cs typeface="Calibri"/>
              <a:sym typeface="Calibri"/>
            </a:endParaRPr>
          </a:p>
        </p:txBody>
      </p:sp>
      <p:sp>
        <p:nvSpPr>
          <p:cNvPr id="90" name="Shape 9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B70EC913-2969-4BF3-A5E2-81997C950768}" type="datetime1">
              <a:rPr lang="en-IN" sz="1050" b="0" i="0" u="none" strike="noStrike" cap="none" smtClean="0">
                <a:solidFill>
                  <a:srgbClr val="888888"/>
                </a:solidFill>
                <a:latin typeface="Calibri"/>
                <a:sym typeface="Calibri"/>
              </a:rPr>
              <a:t>30-10-2021</a:t>
            </a:fld>
            <a:endParaRPr sz="1050" b="0" i="0" u="none" strike="noStrike" cap="none">
              <a:solidFill>
                <a:srgbClr val="888888"/>
              </a:solidFill>
              <a:latin typeface="Calibri"/>
              <a:ea typeface="Calibri"/>
              <a:cs typeface="Calibri"/>
              <a:sym typeface="Calibri"/>
            </a:endParaRPr>
          </a:p>
        </p:txBody>
      </p:sp>
      <p:sp>
        <p:nvSpPr>
          <p:cNvPr id="91" name="Shape 9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92" name="Shape 9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a:t>
            </a:fld>
            <a:endParaRPr sz="105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E8B-C177-4724-99CA-881319B65219}"/>
              </a:ext>
            </a:extLst>
          </p:cNvPr>
          <p:cNvSpPr>
            <a:spLocks noGrp="1"/>
          </p:cNvSpPr>
          <p:nvPr>
            <p:ph type="title"/>
          </p:nvPr>
        </p:nvSpPr>
        <p:spPr>
          <a:xfrm>
            <a:off x="457200" y="1107510"/>
            <a:ext cx="8229600" cy="914400"/>
          </a:xfrm>
        </p:spPr>
        <p:txBody>
          <a:bodyPr/>
          <a:lstStyle/>
          <a:p>
            <a:r>
              <a:rPr lang="en-US" dirty="0"/>
              <a:t>Abstract</a:t>
            </a:r>
          </a:p>
        </p:txBody>
      </p:sp>
      <p:sp>
        <p:nvSpPr>
          <p:cNvPr id="3" name="Text Placeholder 2">
            <a:extLst>
              <a:ext uri="{FF2B5EF4-FFF2-40B4-BE49-F238E27FC236}">
                <a16:creationId xmlns:a16="http://schemas.microsoft.com/office/drawing/2014/main" id="{960D682B-9855-4330-93E5-8E9413458837}"/>
              </a:ext>
            </a:extLst>
          </p:cNvPr>
          <p:cNvSpPr>
            <a:spLocks noGrp="1"/>
          </p:cNvSpPr>
          <p:nvPr>
            <p:ph type="body" idx="1"/>
          </p:nvPr>
        </p:nvSpPr>
        <p:spPr>
          <a:xfrm>
            <a:off x="457200" y="1975386"/>
            <a:ext cx="8229600" cy="4070351"/>
          </a:xfrm>
        </p:spPr>
        <p:txBody>
          <a:bodyPr/>
          <a:lstStyle/>
          <a:p>
            <a:pPr marL="76200" indent="0" algn="just">
              <a:lnSpc>
                <a:spcPct val="150000"/>
              </a:lnSpc>
              <a:spcAft>
                <a:spcPts val="800"/>
              </a:spcAft>
              <a:buNone/>
            </a:pPr>
            <a:r>
              <a:rPr lang="en-IN"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Music Genre classification is very important in today’s world due to rapid growth in music tracks, both online and offline. In order to have better access to these we need to index them accordingly. Automatic music genre classification is important to obtain music from a large collection. Most of the current music genre classification techniques uses machine learning techniques. In this report, we present a music dataset which includes ten different genres. A Deep Learning approach is used in order to train and classify the system. Here Convolution Neural Network is used for training and classification. Feature Extraction is the most crucial task for audio analysis. Mel Spectrogram is used as a feature vector for sound sample. The proposed system classifies music into various genres by extracting the feature vector. Our results show that the accuracy level of our system is around % and it will greatly improve and facilitate automatic classification of music genres.</a:t>
            </a:r>
            <a:r>
              <a:rPr lang="en-IN" sz="1600" dirty="0">
                <a:effectLst/>
                <a:latin typeface="Times New Roman" panose="02020603050405020304" pitchFamily="18" charset="0"/>
                <a:ea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F395645-75BC-42AB-A1D0-A85B202BC260}"/>
              </a:ext>
            </a:extLst>
          </p:cNvPr>
          <p:cNvSpPr>
            <a:spLocks noGrp="1"/>
          </p:cNvSpPr>
          <p:nvPr>
            <p:ph type="dt" idx="10"/>
          </p:nvPr>
        </p:nvSpPr>
        <p:spPr/>
        <p:txBody>
          <a:bodyPr/>
          <a:lstStyle/>
          <a:p>
            <a:fld id="{161D8154-603A-4BBF-893C-B22F4445A59B}" type="datetime1">
              <a:rPr lang="en-IN" smtClean="0"/>
              <a:t>30-10-2021</a:t>
            </a:fld>
            <a:endParaRPr lang="en-IN"/>
          </a:p>
        </p:txBody>
      </p:sp>
      <p:sp>
        <p:nvSpPr>
          <p:cNvPr id="5" name="Footer Placeholder 4">
            <a:extLst>
              <a:ext uri="{FF2B5EF4-FFF2-40B4-BE49-F238E27FC236}">
                <a16:creationId xmlns:a16="http://schemas.microsoft.com/office/drawing/2014/main" id="{E2A93B67-2A56-4C19-8B67-A50A79146FAB}"/>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EEF2CC90-47DD-4C03-81E9-EB56395D04C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2</a:t>
            </a:fld>
            <a:endParaRPr lang="en-IN"/>
          </a:p>
        </p:txBody>
      </p:sp>
    </p:spTree>
    <p:extLst>
      <p:ext uri="{BB962C8B-B14F-4D97-AF65-F5344CB8AC3E}">
        <p14:creationId xmlns:p14="http://schemas.microsoft.com/office/powerpoint/2010/main" val="340956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43F2-DE8A-4378-9CAA-045DD9E1F85D}"/>
              </a:ext>
            </a:extLst>
          </p:cNvPr>
          <p:cNvSpPr>
            <a:spLocks noGrp="1"/>
          </p:cNvSpPr>
          <p:nvPr>
            <p:ph type="title"/>
          </p:nvPr>
        </p:nvSpPr>
        <p:spPr>
          <a:xfrm>
            <a:off x="455488" y="1129722"/>
            <a:ext cx="8229600" cy="914400"/>
          </a:xfrm>
        </p:spPr>
        <p:txBody>
          <a:bodyPr/>
          <a:lstStyle/>
          <a:p>
            <a:r>
              <a:rPr lang="en-IN" dirty="0"/>
              <a:t>Introduction</a:t>
            </a:r>
          </a:p>
        </p:txBody>
      </p:sp>
      <p:sp>
        <p:nvSpPr>
          <p:cNvPr id="3" name="Text Placeholder 2">
            <a:extLst>
              <a:ext uri="{FF2B5EF4-FFF2-40B4-BE49-F238E27FC236}">
                <a16:creationId xmlns:a16="http://schemas.microsoft.com/office/drawing/2014/main" id="{0C58094C-55D7-467D-AEB5-0F189DB0963F}"/>
              </a:ext>
            </a:extLst>
          </p:cNvPr>
          <p:cNvSpPr>
            <a:spLocks noGrp="1"/>
          </p:cNvSpPr>
          <p:nvPr>
            <p:ph type="body" idx="1"/>
          </p:nvPr>
        </p:nvSpPr>
        <p:spPr>
          <a:xfrm>
            <a:off x="455488" y="1936355"/>
            <a:ext cx="8229600" cy="4279717"/>
          </a:xfrm>
        </p:spPr>
        <p:txBody>
          <a:bodyPr/>
          <a:lstStyle/>
          <a:p>
            <a:pPr>
              <a:lnSpc>
                <a:spcPct val="150000"/>
              </a:lnSpc>
              <a:buFont typeface="Arial" panose="020B0604020202020204" pitchFamily="34" charset="0"/>
              <a:buChar char="•"/>
            </a:pPr>
            <a:r>
              <a:rPr lang="en-IN" sz="1600" b="0" i="0" dirty="0">
                <a:solidFill>
                  <a:srgbClr val="292929"/>
                </a:solidFill>
                <a:effectLst/>
                <a:latin typeface="Times New Roman" panose="02020603050405020304" pitchFamily="18" charset="0"/>
                <a:cs typeface="Times New Roman" panose="02020603050405020304" pitchFamily="18" charset="0"/>
              </a:rPr>
              <a:t>Music Genre Recognition is an important field of research in Music Information Retrieval (MIR). </a:t>
            </a:r>
          </a:p>
          <a:p>
            <a:pPr>
              <a:lnSpc>
                <a:spcPct val="150000"/>
              </a:lnSpc>
              <a:buFont typeface="Arial" panose="020B0604020202020204" pitchFamily="34" charset="0"/>
              <a:buChar char="•"/>
            </a:pPr>
            <a:r>
              <a:rPr lang="en-IN" sz="1600" b="0" i="0" dirty="0">
                <a:solidFill>
                  <a:srgbClr val="292929"/>
                </a:solidFill>
                <a:effectLst/>
                <a:latin typeface="Times New Roman" panose="02020603050405020304" pitchFamily="18" charset="0"/>
                <a:cs typeface="Times New Roman" panose="02020603050405020304" pitchFamily="18" charset="0"/>
              </a:rPr>
              <a:t>A music genre is a conventional category that identifies some pieces of music as belonging to a shared tradition or set of conventions, i.e. it depicts the style of music.</a:t>
            </a:r>
          </a:p>
          <a:p>
            <a:pPr>
              <a:lnSpc>
                <a:spcPct val="150000"/>
              </a:lnSpc>
              <a:buFont typeface="Arial" panose="020B0604020202020204" pitchFamily="34" charset="0"/>
              <a:buChar char="•"/>
            </a:pPr>
            <a:r>
              <a:rPr lang="en-IN" sz="1600" b="0" i="0" dirty="0">
                <a:solidFill>
                  <a:srgbClr val="292929"/>
                </a:solidFill>
                <a:effectLst/>
                <a:latin typeface="Times New Roman" panose="02020603050405020304" pitchFamily="18" charset="0"/>
                <a:cs typeface="Times New Roman" panose="02020603050405020304" pitchFamily="18" charset="0"/>
              </a:rPr>
              <a:t>Music Genre Recognition involves making use of features such as Spectrograms, Mel Spectrogram, MFCC’s for predicting the genre of music.</a:t>
            </a:r>
          </a:p>
          <a:p>
            <a:pPr>
              <a:lnSpc>
                <a:spcPct val="150000"/>
              </a:lnSpc>
              <a:buFont typeface="Arial" panose="020B0604020202020204" pitchFamily="34" charset="0"/>
              <a:buChar char="•"/>
            </a:pPr>
            <a:r>
              <a:rPr lang="en-IN" sz="1600" dirty="0">
                <a:solidFill>
                  <a:srgbClr val="292929"/>
                </a:solidFill>
                <a:latin typeface="Times New Roman" panose="02020603050405020304" pitchFamily="18" charset="0"/>
                <a:cs typeface="Times New Roman" panose="02020603050405020304" pitchFamily="18" charset="0"/>
              </a:rPr>
              <a:t>Why classify music into genres?</a:t>
            </a:r>
          </a:p>
          <a:p>
            <a:pPr>
              <a:lnSpc>
                <a:spcPct val="150000"/>
              </a:lnSpc>
              <a:buFont typeface="Arial" panose="020B0604020202020204" pitchFamily="34" charset="0"/>
              <a:buChar char="•"/>
            </a:pPr>
            <a:r>
              <a:rPr lang="en-IN" sz="1600" dirty="0">
                <a:solidFill>
                  <a:srgbClr val="292929"/>
                </a:solidFill>
                <a:latin typeface="Times New Roman" panose="02020603050405020304" pitchFamily="18" charset="0"/>
                <a:cs typeface="Times New Roman" panose="02020603050405020304" pitchFamily="18" charset="0"/>
              </a:rPr>
              <a:t>Companies nowadays use music classification, either to be able to place recommendations to their customers (such as Spotify, Soundcloud) or simply as a product (for example, Shazam). Determining music genres is the first step in that direction.</a:t>
            </a:r>
          </a:p>
        </p:txBody>
      </p:sp>
      <p:sp>
        <p:nvSpPr>
          <p:cNvPr id="4" name="Date Placeholder 3">
            <a:extLst>
              <a:ext uri="{FF2B5EF4-FFF2-40B4-BE49-F238E27FC236}">
                <a16:creationId xmlns:a16="http://schemas.microsoft.com/office/drawing/2014/main" id="{5EA0ED50-1782-4A3C-9AA9-F054CC8AB373}"/>
              </a:ext>
            </a:extLst>
          </p:cNvPr>
          <p:cNvSpPr>
            <a:spLocks noGrp="1"/>
          </p:cNvSpPr>
          <p:nvPr>
            <p:ph type="dt" idx="10"/>
          </p:nvPr>
        </p:nvSpPr>
        <p:spPr/>
        <p:txBody>
          <a:bodyPr/>
          <a:lstStyle/>
          <a:p>
            <a:fld id="{161D8154-603A-4BBF-893C-B22F4445A59B}" type="datetime1">
              <a:rPr lang="en-IN" smtClean="0"/>
              <a:t>30-10-2021</a:t>
            </a:fld>
            <a:endParaRPr lang="en-IN"/>
          </a:p>
        </p:txBody>
      </p:sp>
      <p:sp>
        <p:nvSpPr>
          <p:cNvPr id="5" name="Footer Placeholder 4">
            <a:extLst>
              <a:ext uri="{FF2B5EF4-FFF2-40B4-BE49-F238E27FC236}">
                <a16:creationId xmlns:a16="http://schemas.microsoft.com/office/drawing/2014/main" id="{6CA16FFB-4FA0-4C76-B571-5F8D06B3710C}"/>
              </a:ext>
            </a:extLst>
          </p:cNvPr>
          <p:cNvSpPr>
            <a:spLocks noGrp="1"/>
          </p:cNvSpPr>
          <p:nvPr>
            <p:ph type="ftr" idx="11"/>
          </p:nvPr>
        </p:nvSpPr>
        <p:spPr/>
        <p:txBody>
          <a:bodyPr/>
          <a:lstStyle/>
          <a:p>
            <a:r>
              <a:rPr lang="en-IN" dirty="0"/>
              <a:t>Computer Engineering Dept. MPSTME, Mumbai Campus </a:t>
            </a:r>
          </a:p>
        </p:txBody>
      </p:sp>
      <p:sp>
        <p:nvSpPr>
          <p:cNvPr id="6" name="Slide Number Placeholder 5">
            <a:extLst>
              <a:ext uri="{FF2B5EF4-FFF2-40B4-BE49-F238E27FC236}">
                <a16:creationId xmlns:a16="http://schemas.microsoft.com/office/drawing/2014/main" id="{AAE31D6B-B088-4D1F-BF2D-F34B9F9C83E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3</a:t>
            </a:fld>
            <a:endParaRPr lang="en-IN"/>
          </a:p>
        </p:txBody>
      </p:sp>
    </p:spTree>
    <p:extLst>
      <p:ext uri="{BB962C8B-B14F-4D97-AF65-F5344CB8AC3E}">
        <p14:creationId xmlns:p14="http://schemas.microsoft.com/office/powerpoint/2010/main" val="221531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1D19-C1E1-4B5C-8703-6DDEF7D169D3}"/>
              </a:ext>
            </a:extLst>
          </p:cNvPr>
          <p:cNvSpPr>
            <a:spLocks noGrp="1"/>
          </p:cNvSpPr>
          <p:nvPr>
            <p:ph type="title"/>
          </p:nvPr>
        </p:nvSpPr>
        <p:spPr>
          <a:xfrm>
            <a:off x="457200" y="1978892"/>
            <a:ext cx="8229600" cy="914400"/>
          </a:xfrm>
        </p:spPr>
        <p:txBody>
          <a:bodyPr/>
          <a:lstStyle/>
          <a:p>
            <a:r>
              <a:rPr lang="en-US" dirty="0"/>
              <a:t>Problem Definition</a:t>
            </a:r>
          </a:p>
        </p:txBody>
      </p:sp>
      <p:sp>
        <p:nvSpPr>
          <p:cNvPr id="3" name="Text Placeholder 2">
            <a:extLst>
              <a:ext uri="{FF2B5EF4-FFF2-40B4-BE49-F238E27FC236}">
                <a16:creationId xmlns:a16="http://schemas.microsoft.com/office/drawing/2014/main" id="{C0461266-6F94-4E2B-B980-523EB625DF1C}"/>
              </a:ext>
            </a:extLst>
          </p:cNvPr>
          <p:cNvSpPr>
            <a:spLocks noGrp="1"/>
          </p:cNvSpPr>
          <p:nvPr>
            <p:ph type="body" idx="1"/>
          </p:nvPr>
        </p:nvSpPr>
        <p:spPr>
          <a:xfrm>
            <a:off x="457200" y="2932547"/>
            <a:ext cx="8229600" cy="1076036"/>
          </a:xfrm>
        </p:spPr>
        <p:txBody>
          <a:bodyPr/>
          <a:lstStyle/>
          <a:p>
            <a:pPr marL="76200" indent="0" algn="just">
              <a:buNone/>
            </a:pPr>
            <a:r>
              <a:rPr lang="en-IN" sz="1800" i="1" dirty="0">
                <a:effectLst/>
                <a:latin typeface="Times New Roman" panose="02020603050405020304" pitchFamily="18" charset="0"/>
                <a:ea typeface="Calibri" panose="020F0502020204030204" pitchFamily="34" charset="0"/>
                <a:cs typeface="Calibri" panose="020F0502020204030204" pitchFamily="34" charset="0"/>
              </a:rPr>
              <a:t>This project aims to predict the genre of an audio sample from a set of 10 defined classes by implementing a Convolutional Neural Network Model over the Mel Spectrograms generated from the GTZAN Dataset.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ADB84291-FFEB-454D-BF61-7E59AEA5071B}"/>
              </a:ext>
            </a:extLst>
          </p:cNvPr>
          <p:cNvSpPr>
            <a:spLocks noGrp="1"/>
          </p:cNvSpPr>
          <p:nvPr>
            <p:ph type="dt" idx="10"/>
          </p:nvPr>
        </p:nvSpPr>
        <p:spPr/>
        <p:txBody>
          <a:bodyPr/>
          <a:lstStyle/>
          <a:p>
            <a:fld id="{161D8154-603A-4BBF-893C-B22F4445A59B}" type="datetime1">
              <a:rPr lang="en-IN" smtClean="0"/>
              <a:t>30-10-2021</a:t>
            </a:fld>
            <a:endParaRPr lang="en-IN"/>
          </a:p>
        </p:txBody>
      </p:sp>
      <p:sp>
        <p:nvSpPr>
          <p:cNvPr id="5" name="Footer Placeholder 4">
            <a:extLst>
              <a:ext uri="{FF2B5EF4-FFF2-40B4-BE49-F238E27FC236}">
                <a16:creationId xmlns:a16="http://schemas.microsoft.com/office/drawing/2014/main" id="{F07343CA-392A-4B94-8BB1-884771BE6839}"/>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860ABBC-9B30-4D79-83E0-3E37A2F313E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4</a:t>
            </a:fld>
            <a:endParaRPr lang="en-IN"/>
          </a:p>
        </p:txBody>
      </p:sp>
    </p:spTree>
    <p:extLst>
      <p:ext uri="{BB962C8B-B14F-4D97-AF65-F5344CB8AC3E}">
        <p14:creationId xmlns:p14="http://schemas.microsoft.com/office/powerpoint/2010/main" val="242248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7E2-E1F6-48E2-BEF9-7AA01527E9FB}"/>
              </a:ext>
            </a:extLst>
          </p:cNvPr>
          <p:cNvSpPr>
            <a:spLocks noGrp="1"/>
          </p:cNvSpPr>
          <p:nvPr>
            <p:ph type="title"/>
          </p:nvPr>
        </p:nvSpPr>
        <p:spPr/>
        <p:txBody>
          <a:bodyPr/>
          <a:lstStyle/>
          <a:p>
            <a:r>
              <a:rPr lang="en-US" dirty="0"/>
              <a:t>Working of CNN</a:t>
            </a:r>
          </a:p>
        </p:txBody>
      </p:sp>
      <p:sp>
        <p:nvSpPr>
          <p:cNvPr id="3" name="Text Placeholder 2">
            <a:extLst>
              <a:ext uri="{FF2B5EF4-FFF2-40B4-BE49-F238E27FC236}">
                <a16:creationId xmlns:a16="http://schemas.microsoft.com/office/drawing/2014/main" id="{DF09ACBE-9BD9-4E34-963E-35A709012D6D}"/>
              </a:ext>
            </a:extLst>
          </p:cNvPr>
          <p:cNvSpPr>
            <a:spLocks noGrp="1"/>
          </p:cNvSpPr>
          <p:nvPr>
            <p:ph type="body" idx="1"/>
          </p:nvPr>
        </p:nvSpPr>
        <p:spPr/>
        <p:txBody>
          <a:bodyPr/>
          <a:lstStyle/>
          <a:p>
            <a:pPr marL="76200" indent="0">
              <a:buNone/>
            </a:pPr>
            <a:r>
              <a:rPr lang="en-US" sz="1400" dirty="0">
                <a:latin typeface="Times New Roman" panose="02020603050405020304" pitchFamily="18" charset="0"/>
                <a:cs typeface="Times New Roman" panose="02020603050405020304" pitchFamily="18" charset="0"/>
              </a:rPr>
              <a:t>Our model helps classify music under the genres of the GTZAN dataset. Convolutional Neural Network (CNN) is a deep learning model which  delivers  great performance with images and basically saves sizeable number of efforts and time.</a:t>
            </a:r>
          </a:p>
          <a:p>
            <a:pPr marL="76200" indent="0">
              <a:buNone/>
            </a:pPr>
            <a:endParaRPr lang="en-US" dirty="0"/>
          </a:p>
        </p:txBody>
      </p:sp>
      <p:sp>
        <p:nvSpPr>
          <p:cNvPr id="4" name="Date Placeholder 3">
            <a:extLst>
              <a:ext uri="{FF2B5EF4-FFF2-40B4-BE49-F238E27FC236}">
                <a16:creationId xmlns:a16="http://schemas.microsoft.com/office/drawing/2014/main" id="{9681872B-8D8B-4441-A917-113CD5E3B9FD}"/>
              </a:ext>
            </a:extLst>
          </p:cNvPr>
          <p:cNvSpPr>
            <a:spLocks noGrp="1"/>
          </p:cNvSpPr>
          <p:nvPr>
            <p:ph type="dt" idx="10"/>
          </p:nvPr>
        </p:nvSpPr>
        <p:spPr/>
        <p:txBody>
          <a:bodyPr/>
          <a:lstStyle/>
          <a:p>
            <a:fld id="{161D8154-603A-4BBF-893C-B22F4445A59B}" type="datetime1">
              <a:rPr lang="en-IN" smtClean="0"/>
              <a:t>30-10-2021</a:t>
            </a:fld>
            <a:endParaRPr lang="en-IN"/>
          </a:p>
        </p:txBody>
      </p:sp>
      <p:sp>
        <p:nvSpPr>
          <p:cNvPr id="5" name="Footer Placeholder 4">
            <a:extLst>
              <a:ext uri="{FF2B5EF4-FFF2-40B4-BE49-F238E27FC236}">
                <a16:creationId xmlns:a16="http://schemas.microsoft.com/office/drawing/2014/main" id="{4AF77D75-AE89-447F-930C-49C066877D75}"/>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8B7D3DF5-0B65-442F-9D9E-53D402D3182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5</a:t>
            </a:fld>
            <a:endParaRPr lang="en-IN"/>
          </a:p>
        </p:txBody>
      </p:sp>
      <p:pic>
        <p:nvPicPr>
          <p:cNvPr id="10" name="Picture 9">
            <a:extLst>
              <a:ext uri="{FF2B5EF4-FFF2-40B4-BE49-F238E27FC236}">
                <a16:creationId xmlns:a16="http://schemas.microsoft.com/office/drawing/2014/main" id="{E32CA00B-3039-48AC-BB25-7CBD6F339C09}"/>
              </a:ext>
            </a:extLst>
          </p:cNvPr>
          <p:cNvPicPr>
            <a:picLocks noChangeAspect="1"/>
          </p:cNvPicPr>
          <p:nvPr/>
        </p:nvPicPr>
        <p:blipFill>
          <a:blip r:embed="rId2"/>
          <a:stretch>
            <a:fillRect/>
          </a:stretch>
        </p:blipFill>
        <p:spPr>
          <a:xfrm>
            <a:off x="669256" y="3185495"/>
            <a:ext cx="7802064" cy="2648320"/>
          </a:xfrm>
          <a:prstGeom prst="rect">
            <a:avLst/>
          </a:prstGeom>
        </p:spPr>
      </p:pic>
    </p:spTree>
    <p:extLst>
      <p:ext uri="{BB962C8B-B14F-4D97-AF65-F5344CB8AC3E}">
        <p14:creationId xmlns:p14="http://schemas.microsoft.com/office/powerpoint/2010/main" val="123411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AA4F-372E-4EBD-A680-297BF0836188}"/>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a16="http://schemas.microsoft.com/office/drawing/2014/main" id="{DF2247E5-E4F8-435A-BCD0-0FB61F592219}"/>
              </a:ext>
            </a:extLst>
          </p:cNvPr>
          <p:cNvSpPr>
            <a:spLocks noGrp="1"/>
          </p:cNvSpPr>
          <p:nvPr>
            <p:ph type="dt" idx="10"/>
          </p:nvPr>
        </p:nvSpPr>
        <p:spPr/>
        <p:txBody>
          <a:bodyPr/>
          <a:lstStyle/>
          <a:p>
            <a:fld id="{161D8154-603A-4BBF-893C-B22F4445A59B}" type="datetime1">
              <a:rPr lang="en-IN" smtClean="0"/>
              <a:t>30-10-2021</a:t>
            </a:fld>
            <a:endParaRPr lang="en-IN"/>
          </a:p>
        </p:txBody>
      </p:sp>
      <p:sp>
        <p:nvSpPr>
          <p:cNvPr id="5" name="Footer Placeholder 4">
            <a:extLst>
              <a:ext uri="{FF2B5EF4-FFF2-40B4-BE49-F238E27FC236}">
                <a16:creationId xmlns:a16="http://schemas.microsoft.com/office/drawing/2014/main" id="{DA0C885F-482E-49F2-A319-F88DE0F44FB9}"/>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5A0DFF0-D0E3-4C2E-9AC2-4543D869561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6</a:t>
            </a:fld>
            <a:endParaRPr lang="en-IN"/>
          </a:p>
        </p:txBody>
      </p:sp>
      <p:graphicFrame>
        <p:nvGraphicFramePr>
          <p:cNvPr id="3" name="Table 6">
            <a:extLst>
              <a:ext uri="{FF2B5EF4-FFF2-40B4-BE49-F238E27FC236}">
                <a16:creationId xmlns:a16="http://schemas.microsoft.com/office/drawing/2014/main" id="{AB44766C-A2DC-4998-A3FC-BDF6F4435F9A}"/>
              </a:ext>
            </a:extLst>
          </p:cNvPr>
          <p:cNvGraphicFramePr>
            <a:graphicFrameLocks noGrp="1"/>
          </p:cNvGraphicFramePr>
          <p:nvPr>
            <p:extLst>
              <p:ext uri="{D42A27DB-BD31-4B8C-83A1-F6EECF244321}">
                <p14:modId xmlns:p14="http://schemas.microsoft.com/office/powerpoint/2010/main" val="1786505245"/>
              </p:ext>
            </p:extLst>
          </p:nvPr>
        </p:nvGraphicFramePr>
        <p:xfrm>
          <a:off x="2244437" y="2770448"/>
          <a:ext cx="4876800" cy="1935480"/>
        </p:xfrm>
        <a:graphic>
          <a:graphicData uri="http://schemas.openxmlformats.org/drawingml/2006/table">
            <a:tbl>
              <a:tblPr firstRow="1" bandRow="1">
                <a:tableStyleId>{8C340B0B-6CC3-454F-905E-1137773BADF3}</a:tableStyleId>
              </a:tblPr>
              <a:tblGrid>
                <a:gridCol w="1219200">
                  <a:extLst>
                    <a:ext uri="{9D8B030D-6E8A-4147-A177-3AD203B41FA5}">
                      <a16:colId xmlns:a16="http://schemas.microsoft.com/office/drawing/2014/main" val="3158057804"/>
                    </a:ext>
                  </a:extLst>
                </a:gridCol>
                <a:gridCol w="1219200">
                  <a:extLst>
                    <a:ext uri="{9D8B030D-6E8A-4147-A177-3AD203B41FA5}">
                      <a16:colId xmlns:a16="http://schemas.microsoft.com/office/drawing/2014/main" val="1750596064"/>
                    </a:ext>
                  </a:extLst>
                </a:gridCol>
                <a:gridCol w="1219200">
                  <a:extLst>
                    <a:ext uri="{9D8B030D-6E8A-4147-A177-3AD203B41FA5}">
                      <a16:colId xmlns:a16="http://schemas.microsoft.com/office/drawing/2014/main" val="464759110"/>
                    </a:ext>
                  </a:extLst>
                </a:gridCol>
                <a:gridCol w="1219200">
                  <a:extLst>
                    <a:ext uri="{9D8B030D-6E8A-4147-A177-3AD203B41FA5}">
                      <a16:colId xmlns:a16="http://schemas.microsoft.com/office/drawing/2014/main" val="1773475253"/>
                    </a:ext>
                  </a:extLst>
                </a:gridCol>
              </a:tblGrid>
              <a:tr h="407323">
                <a:tc>
                  <a:txBody>
                    <a:bodyPr/>
                    <a:lstStyle/>
                    <a:p>
                      <a:pPr algn="l"/>
                      <a:r>
                        <a:rPr lang="en-US" sz="1600" b="1" dirty="0">
                          <a:latin typeface="Times New Roman" panose="02020603050405020304" pitchFamily="18" charset="0"/>
                          <a:cs typeface="Times New Roman" panose="02020603050405020304" pitchFamily="18" charset="0"/>
                        </a:rPr>
                        <a:t>Dataset Size</a:t>
                      </a:r>
                    </a:p>
                  </a:txBody>
                  <a:tcPr/>
                </a:tc>
                <a:tc>
                  <a:txBody>
                    <a:bodyPr/>
                    <a:lstStyle/>
                    <a:p>
                      <a:pPr algn="l"/>
                      <a:r>
                        <a:rPr lang="en-US" sz="1600" b="1" dirty="0">
                          <a:latin typeface="Times New Roman" panose="02020603050405020304" pitchFamily="18" charset="0"/>
                          <a:cs typeface="Times New Roman" panose="02020603050405020304" pitchFamily="18" charset="0"/>
                        </a:rPr>
                        <a:t>Train/Test Splitting</a:t>
                      </a:r>
                    </a:p>
                  </a:txBody>
                  <a:tcPr/>
                </a:tc>
                <a:tc>
                  <a:txBody>
                    <a:bodyPr/>
                    <a:lstStyle/>
                    <a:p>
                      <a:pPr algn="l"/>
                      <a:r>
                        <a:rPr lang="en-US" sz="1600" b="1" dirty="0">
                          <a:latin typeface="Times New Roman" panose="02020603050405020304" pitchFamily="18" charset="0"/>
                          <a:cs typeface="Times New Roman" panose="02020603050405020304" pitchFamily="18" charset="0"/>
                        </a:rPr>
                        <a:t>Training Accuracy(%)</a:t>
                      </a:r>
                    </a:p>
                  </a:txBody>
                  <a:tcPr/>
                </a:tc>
                <a:tc>
                  <a:txBody>
                    <a:bodyPr/>
                    <a:lstStyle/>
                    <a:p>
                      <a:pPr algn="l"/>
                      <a:r>
                        <a:rPr lang="en-US" sz="1600" b="1" dirty="0">
                          <a:latin typeface="Times New Roman" panose="02020603050405020304" pitchFamily="18" charset="0"/>
                          <a:cs typeface="Times New Roman" panose="02020603050405020304" pitchFamily="18" charset="0"/>
                        </a:rPr>
                        <a:t>Validation Accuracy(%)</a:t>
                      </a:r>
                    </a:p>
                  </a:txBody>
                  <a:tcPr/>
                </a:tc>
                <a:extLst>
                  <a:ext uri="{0D108BD9-81ED-4DB2-BD59-A6C34878D82A}">
                    <a16:rowId xmlns:a16="http://schemas.microsoft.com/office/drawing/2014/main" val="3136692956"/>
                  </a:ext>
                </a:extLst>
              </a:tr>
              <a:tr h="370840">
                <a:tc>
                  <a:txBody>
                    <a:bodyPr/>
                    <a:lstStyle/>
                    <a:p>
                      <a:pPr algn="l"/>
                      <a:r>
                        <a:rPr lang="en-US" dirty="0">
                          <a:latin typeface="Times New Roman" panose="02020603050405020304" pitchFamily="18" charset="0"/>
                          <a:cs typeface="Times New Roman" panose="02020603050405020304" pitchFamily="18" charset="0"/>
                        </a:rPr>
                        <a:t>1000</a:t>
                      </a:r>
                    </a:p>
                  </a:txBody>
                  <a:tcPr/>
                </a:tc>
                <a:tc>
                  <a:txBody>
                    <a:bodyPr/>
                    <a:lstStyle/>
                    <a:p>
                      <a:pPr algn="l"/>
                      <a:r>
                        <a:rPr lang="en-US" dirty="0">
                          <a:latin typeface="Times New Roman" panose="02020603050405020304" pitchFamily="18" charset="0"/>
                          <a:cs typeface="Times New Roman" panose="02020603050405020304" pitchFamily="18" charset="0"/>
                        </a:rPr>
                        <a:t>90/10</a:t>
                      </a:r>
                    </a:p>
                  </a:txBody>
                  <a:tcPr/>
                </a:tc>
                <a:tc>
                  <a:txBody>
                    <a:bodyPr/>
                    <a:lstStyle/>
                    <a:p>
                      <a:pPr algn="l"/>
                      <a:r>
                        <a:rPr lang="en-US" dirty="0">
                          <a:latin typeface="Times New Roman" panose="02020603050405020304" pitchFamily="18" charset="0"/>
                          <a:cs typeface="Times New Roman" panose="02020603050405020304" pitchFamily="18" charset="0"/>
                        </a:rPr>
                        <a:t>76.33</a:t>
                      </a:r>
                    </a:p>
                  </a:txBody>
                  <a:tcPr/>
                </a:tc>
                <a:tc>
                  <a:txBody>
                    <a:bodyPr/>
                    <a:lstStyle/>
                    <a:p>
                      <a:pPr algn="l"/>
                      <a:r>
                        <a:rPr lang="en-US" dirty="0">
                          <a:latin typeface="Times New Roman" panose="02020603050405020304" pitchFamily="18" charset="0"/>
                          <a:cs typeface="Times New Roman" panose="02020603050405020304" pitchFamily="18" charset="0"/>
                        </a:rPr>
                        <a:t>31</a:t>
                      </a:r>
                    </a:p>
                  </a:txBody>
                  <a:tcPr/>
                </a:tc>
                <a:extLst>
                  <a:ext uri="{0D108BD9-81ED-4DB2-BD59-A6C34878D82A}">
                    <a16:rowId xmlns:a16="http://schemas.microsoft.com/office/drawing/2014/main" val="952647260"/>
                  </a:ext>
                </a:extLst>
              </a:tr>
              <a:tr h="370840">
                <a:tc>
                  <a:txBody>
                    <a:bodyPr/>
                    <a:lstStyle/>
                    <a:p>
                      <a:pPr algn="l"/>
                      <a:r>
                        <a:rPr lang="en-US" dirty="0">
                          <a:latin typeface="Times New Roman" panose="02020603050405020304" pitchFamily="18" charset="0"/>
                          <a:cs typeface="Times New Roman" panose="02020603050405020304" pitchFamily="18" charset="0"/>
                        </a:rPr>
                        <a:t>1000</a:t>
                      </a:r>
                    </a:p>
                  </a:txBody>
                  <a:tcPr/>
                </a:tc>
                <a:tc>
                  <a:txBody>
                    <a:bodyPr/>
                    <a:lstStyle/>
                    <a:p>
                      <a:pPr algn="l"/>
                      <a:r>
                        <a:rPr lang="en-US" dirty="0">
                          <a:latin typeface="Times New Roman" panose="02020603050405020304" pitchFamily="18" charset="0"/>
                          <a:cs typeface="Times New Roman" panose="02020603050405020304" pitchFamily="18" charset="0"/>
                        </a:rPr>
                        <a:t>80/20</a:t>
                      </a:r>
                    </a:p>
                  </a:txBody>
                  <a:tcPr/>
                </a:tc>
                <a:tc>
                  <a:txBody>
                    <a:bodyPr/>
                    <a:lstStyle/>
                    <a:p>
                      <a:pPr algn="l"/>
                      <a:r>
                        <a:rPr lang="en-US" dirty="0">
                          <a:latin typeface="Times New Roman" panose="02020603050405020304" pitchFamily="18" charset="0"/>
                          <a:cs typeface="Times New Roman" panose="02020603050405020304" pitchFamily="18" charset="0"/>
                        </a:rPr>
                        <a:t>100</a:t>
                      </a:r>
                    </a:p>
                  </a:txBody>
                  <a:tcPr/>
                </a:tc>
                <a:tc>
                  <a:txBody>
                    <a:bodyPr/>
                    <a:lstStyle/>
                    <a:p>
                      <a:pPr algn="l"/>
                      <a:r>
                        <a:rPr lang="en-US" dirty="0">
                          <a:latin typeface="Times New Roman" panose="02020603050405020304" pitchFamily="18" charset="0"/>
                          <a:cs typeface="Times New Roman" panose="02020603050405020304" pitchFamily="18" charset="0"/>
                        </a:rPr>
                        <a:t>69.5</a:t>
                      </a:r>
                    </a:p>
                  </a:txBody>
                  <a:tcPr/>
                </a:tc>
                <a:extLst>
                  <a:ext uri="{0D108BD9-81ED-4DB2-BD59-A6C34878D82A}">
                    <a16:rowId xmlns:a16="http://schemas.microsoft.com/office/drawing/2014/main" val="2315889110"/>
                  </a:ext>
                </a:extLst>
              </a:tr>
              <a:tr h="370840">
                <a:tc>
                  <a:txBody>
                    <a:bodyPr/>
                    <a:lstStyle/>
                    <a:p>
                      <a:pPr algn="l"/>
                      <a:r>
                        <a:rPr lang="en-US" dirty="0">
                          <a:latin typeface="Times New Roman" panose="02020603050405020304" pitchFamily="18" charset="0"/>
                          <a:cs typeface="Times New Roman" panose="02020603050405020304" pitchFamily="18" charset="0"/>
                        </a:rPr>
                        <a:t>10000</a:t>
                      </a:r>
                    </a:p>
                  </a:txBody>
                  <a:tcPr/>
                </a:tc>
                <a:tc>
                  <a:txBody>
                    <a:bodyPr/>
                    <a:lstStyle/>
                    <a:p>
                      <a:pPr algn="l"/>
                      <a:r>
                        <a:rPr lang="en-US" dirty="0">
                          <a:latin typeface="Times New Roman" panose="02020603050405020304" pitchFamily="18" charset="0"/>
                          <a:cs typeface="Times New Roman" panose="02020603050405020304" pitchFamily="18" charset="0"/>
                        </a:rPr>
                        <a:t>90/10</a:t>
                      </a:r>
                    </a:p>
                  </a:txBody>
                  <a:tcPr/>
                </a:tc>
                <a:tc>
                  <a:txBody>
                    <a:bodyPr/>
                    <a:lstStyle/>
                    <a:p>
                      <a:pPr algn="l"/>
                      <a:r>
                        <a:rPr lang="en-IN" sz="1400" dirty="0">
                          <a:effectLst/>
                          <a:latin typeface="Times New Roman" panose="02020603050405020304" pitchFamily="18" charset="0"/>
                          <a:ea typeface="Calibri" panose="020F0502020204030204" pitchFamily="34" charset="0"/>
                          <a:cs typeface="Times New Roman" panose="02020603050405020304" pitchFamily="18" charset="0"/>
                        </a:rPr>
                        <a:t>99.87</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84</a:t>
                      </a:r>
                    </a:p>
                  </a:txBody>
                  <a:tcPr/>
                </a:tc>
                <a:extLst>
                  <a:ext uri="{0D108BD9-81ED-4DB2-BD59-A6C34878D82A}">
                    <a16:rowId xmlns:a16="http://schemas.microsoft.com/office/drawing/2014/main" val="2813074526"/>
                  </a:ext>
                </a:extLst>
              </a:tr>
            </a:tbl>
          </a:graphicData>
        </a:graphic>
      </p:graphicFrame>
    </p:spTree>
    <p:extLst>
      <p:ext uri="{BB962C8B-B14F-4D97-AF65-F5344CB8AC3E}">
        <p14:creationId xmlns:p14="http://schemas.microsoft.com/office/powerpoint/2010/main" val="351581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5DBD-15C7-414E-9540-7486A16A7414}"/>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3A5A608-5720-46D5-97FE-6CFD1483EB64}"/>
              </a:ext>
            </a:extLst>
          </p:cNvPr>
          <p:cNvSpPr>
            <a:spLocks noGrp="1"/>
          </p:cNvSpPr>
          <p:nvPr>
            <p:ph type="body" idx="1"/>
          </p:nvPr>
        </p:nvSpPr>
        <p:spPr/>
        <p:txBody>
          <a:bodyPr/>
          <a:lstStyle/>
          <a:p>
            <a:pPr marL="7620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The models we created are for Music genre classification. The exponential growth within digital industry causes an urgent need for effective genre classification for users as well as content provider. The model we created is robust and cost effective because open-source tools like Python, Jupyter can be used. And it is also easy to implement as it won’t need much higher specifications. In case of classification done by human beings there is a good chance of error because of the different nature of every individual.  If we have some system which will categorize music into its respective genres automatically, we would save a large number of human efforts and time.  CNN model used gives better accuracies., 99.87% training accuracy and 84% </a:t>
            </a:r>
            <a:r>
              <a:rPr lang="en-IN" sz="1800" dirty="0">
                <a:latin typeface="Calibri" panose="020F0502020204030204" pitchFamily="34" charset="0"/>
                <a:ea typeface="Calibri" panose="020F0502020204030204" pitchFamily="34" charset="0"/>
                <a:cs typeface="Calibri" panose="020F0502020204030204" pitchFamily="34" charset="0"/>
              </a:rPr>
              <a:t>validation accuracy ,</a:t>
            </a:r>
            <a:r>
              <a:rPr lang="en-IN" sz="1800" dirty="0">
                <a:effectLst/>
                <a:latin typeface="Calibri" panose="020F0502020204030204" pitchFamily="34" charset="0"/>
                <a:ea typeface="Calibri" panose="020F0502020204030204" pitchFamily="34" charset="0"/>
                <a:cs typeface="Calibri" panose="020F0502020204030204" pitchFamily="34" charset="0"/>
              </a:rPr>
              <a:t>than conventional machine learning algorithms. Misclassification may occur in some cases due to complex audio tracks but overall CNN gives better accuracy.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76200" indent="0">
              <a:buNone/>
            </a:pPr>
            <a:endParaRPr lang="en-US" dirty="0"/>
          </a:p>
        </p:txBody>
      </p:sp>
      <p:sp>
        <p:nvSpPr>
          <p:cNvPr id="4" name="Date Placeholder 3">
            <a:extLst>
              <a:ext uri="{FF2B5EF4-FFF2-40B4-BE49-F238E27FC236}">
                <a16:creationId xmlns:a16="http://schemas.microsoft.com/office/drawing/2014/main" id="{4EEE0A17-2747-4E5C-92F0-B2930D3161BB}"/>
              </a:ext>
            </a:extLst>
          </p:cNvPr>
          <p:cNvSpPr>
            <a:spLocks noGrp="1"/>
          </p:cNvSpPr>
          <p:nvPr>
            <p:ph type="dt" idx="10"/>
          </p:nvPr>
        </p:nvSpPr>
        <p:spPr/>
        <p:txBody>
          <a:bodyPr/>
          <a:lstStyle/>
          <a:p>
            <a:fld id="{161D8154-603A-4BBF-893C-B22F4445A59B}" type="datetime1">
              <a:rPr lang="en-IN" smtClean="0"/>
              <a:t>30-10-2021</a:t>
            </a:fld>
            <a:endParaRPr lang="en-IN"/>
          </a:p>
        </p:txBody>
      </p:sp>
      <p:sp>
        <p:nvSpPr>
          <p:cNvPr id="5" name="Footer Placeholder 4">
            <a:extLst>
              <a:ext uri="{FF2B5EF4-FFF2-40B4-BE49-F238E27FC236}">
                <a16:creationId xmlns:a16="http://schemas.microsoft.com/office/drawing/2014/main" id="{C0D1CC6D-531A-4C79-9FB6-564980223E97}"/>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529085B3-DBC2-42F2-A728-592A41B5100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1270870326"/>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e59bdaaf8b1b16be3fe1aa6eec9e15e1">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1497669e6556aa3cab284d3d6c5855d2"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4576E6-BB5D-4473-B670-0B9D8EAA0810}"/>
</file>

<file path=customXml/itemProps2.xml><?xml version="1.0" encoding="utf-8"?>
<ds:datastoreItem xmlns:ds="http://schemas.openxmlformats.org/officeDocument/2006/customXml" ds:itemID="{6D52DEA2-8448-4148-AEA8-16C4B2A2648A}">
  <ds:schemaRefs>
    <ds:schemaRef ds:uri="deeeecab-155e-4273-81ab-5e0d920c5766"/>
    <ds:schemaRef ds:uri="http://schemas.microsoft.com/office/2006/documentManagement/types"/>
    <ds:schemaRef ds:uri="http://schemas.microsoft.com/office/2006/metadata/properti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959E1956-2AB5-493C-96D9-8D41803F3C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890</TotalTime>
  <Words>671</Words>
  <Application>Microsoft Office PowerPoint</Application>
  <PresentationFormat>On-screen Show (4:3)</PresentationFormat>
  <Paragraphs>61</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Noto Sans Symbols</vt:lpstr>
      <vt:lpstr>Times New Roman</vt:lpstr>
      <vt:lpstr>MPSTME</vt:lpstr>
      <vt:lpstr>Music Genre Classification</vt:lpstr>
      <vt:lpstr>Abstract</vt:lpstr>
      <vt:lpstr>Introduction</vt:lpstr>
      <vt:lpstr>Problem Definition</vt:lpstr>
      <vt:lpstr>Working of CNN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 Trends</dc:title>
  <dc:creator>Shubha Puthran</dc:creator>
  <cp:lastModifiedBy>DHRUV PATEL5 - 70361019042</cp:lastModifiedBy>
  <cp:revision>20</cp:revision>
  <dcterms:modified xsi:type="dcterms:W3CDTF">2021-10-30T09:05:53Z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