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6"/>
  </p:notesMasterIdLst>
  <p:sldIdLst>
    <p:sldId id="256" r:id="rId5"/>
    <p:sldId id="257" r:id="rId6"/>
    <p:sldId id="258" r:id="rId7"/>
    <p:sldId id="259" r:id="rId8"/>
    <p:sldId id="272" r:id="rId9"/>
    <p:sldId id="273" r:id="rId10"/>
    <p:sldId id="274" r:id="rId11"/>
    <p:sldId id="278" r:id="rId12"/>
    <p:sldId id="279" r:id="rId13"/>
    <p:sldId id="280" r:id="rId14"/>
    <p:sldId id="275" r:id="rId15"/>
    <p:sldId id="276" r:id="rId16"/>
    <p:sldId id="277" r:id="rId17"/>
    <p:sldId id="262" r:id="rId18"/>
    <p:sldId id="263" r:id="rId19"/>
    <p:sldId id="264" r:id="rId20"/>
    <p:sldId id="281" r:id="rId21"/>
    <p:sldId id="265" r:id="rId22"/>
    <p:sldId id="266" r:id="rId23"/>
    <p:sldId id="267" r:id="rId24"/>
    <p:sldId id="268"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20E6A2-156B-495A-AC0C-66360E54B202}" v="281" dt="2021-09-15T16:00:33.973"/>
  </p1510:revLst>
</p1510:revInfo>
</file>

<file path=ppt/tableStyles.xml><?xml version="1.0" encoding="utf-8"?>
<a:tblStyleLst xmlns:a="http://schemas.openxmlformats.org/drawingml/2006/main" def="{8C340B0B-6CC3-454F-905E-1137773BADF3}">
  <a:tblStyle styleId="{8C340B0B-6CC3-454F-905E-1137773BADF3}"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D982B76-083E-44EE-A541-5E1ADE81FB37}"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7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63333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86" name="Shape 8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64902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5" name="Shape 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89448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3</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7528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dirty="0"/>
              <a:t>2</a:t>
            </a:r>
            <a:r>
              <a:rPr lang="en-US" baseline="30000" dirty="0"/>
              <a:t>nd</a:t>
            </a:r>
            <a:r>
              <a:rPr lang="en-US" dirty="0"/>
              <a:t> paper drawback: The UI is more focused on the changes in the array elements rather than the visualization of the algorithm.</a:t>
            </a:r>
            <a:endParaRPr dirty="0"/>
          </a:p>
        </p:txBody>
      </p:sp>
      <p:sp>
        <p:nvSpPr>
          <p:cNvPr id="104" name="Google Shape;104;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dirty="0"/>
              <a:t>2</a:t>
            </a:r>
            <a:r>
              <a:rPr lang="en-US" baseline="30000" dirty="0"/>
              <a:t>nd</a:t>
            </a:r>
            <a:r>
              <a:rPr lang="en-US" dirty="0"/>
              <a:t> point continuation :</a:t>
            </a:r>
            <a:r>
              <a:rPr lang="en-IN" dirty="0"/>
              <a:t>ViSA creates a bridge between students and algorithms in a manner that removes the need for writing the programming code, thus reducing the fear of programming. Once they have familiarized themselves with the algorithm, students would access programming with much more confidence. ViSA is perceived as an educational tool whose usefulness and ease of use contribute to a positive attitude and </a:t>
            </a:r>
            <a:r>
              <a:rPr lang="en-IN" dirty="0" err="1"/>
              <a:t>behavioral</a:t>
            </a:r>
            <a:r>
              <a:rPr lang="en-IN" dirty="0"/>
              <a:t> intention regarding its use.</a:t>
            </a:r>
            <a:endParaRPr dirty="0"/>
          </a:p>
        </p:txBody>
      </p:sp>
      <p:sp>
        <p:nvSpPr>
          <p:cNvPr id="104" name="Google Shape;104;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6</a:t>
            </a:fld>
            <a:endParaRPr/>
          </a:p>
        </p:txBody>
      </p:sp>
    </p:spTree>
    <p:extLst>
      <p:ext uri="{BB962C8B-B14F-4D97-AF65-F5344CB8AC3E}">
        <p14:creationId xmlns:p14="http://schemas.microsoft.com/office/powerpoint/2010/main" val="3387062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Shape 17"/>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lnSpc>
                <a:spcPct val="100000"/>
              </a:lnSpc>
              <a:spcBef>
                <a:spcPts val="480"/>
              </a:spcBef>
              <a:spcAft>
                <a:spcPts val="0"/>
              </a:spcAft>
              <a:buClr>
                <a:srgbClr val="888888"/>
              </a:buClr>
              <a:buSzPts val="2400"/>
              <a:buFont typeface="Noto Sans Symbols"/>
              <a:buNone/>
              <a:defRPr sz="2400" b="0" i="0" u="none" strike="noStrike" cap="none">
                <a:solidFill>
                  <a:srgbClr val="888888"/>
                </a:solidFill>
                <a:latin typeface="Calibri"/>
                <a:ea typeface="Calibri"/>
                <a:cs typeface="Calibri"/>
                <a:sym typeface="Calibri"/>
              </a:defRPr>
            </a:lvl1pPr>
            <a:lvl2pPr marR="0" lvl="1" algn="ctr"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Calibri"/>
                <a:ea typeface="Calibri"/>
                <a:cs typeface="Calibri"/>
                <a:sym typeface="Calibri"/>
              </a:defRPr>
            </a:lvl2pPr>
            <a:lvl3pPr marR="0" lvl="2" algn="ctr"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3pPr>
            <a:lvl4pPr marR="0" lvl="3" algn="ctr"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4pPr>
            <a:lvl5pPr marR="0" lvl="4" algn="ctr"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5pPr>
            <a:lvl6pPr marR="0" lvl="5"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F585B63C-4109-4B58-8A87-EB9BE7447C67}" type="datetime1">
              <a:rPr lang="en-IN" smtClean="0"/>
              <a:t>17-09-2021</a:t>
            </a:fld>
            <a:endParaRPr/>
          </a:p>
        </p:txBody>
      </p:sp>
      <p:sp>
        <p:nvSpPr>
          <p:cNvPr id="19" name="Shape 19"/>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20" name="Shape 20"/>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Shape 23"/>
          <p:cNvSpPr txBox="1">
            <a:spLocks noGrp="1"/>
          </p:cNvSpPr>
          <p:nvPr>
            <p:ph type="body" idx="1"/>
          </p:nvPr>
        </p:nvSpPr>
        <p:spPr>
          <a:xfrm>
            <a:off x="457200" y="2286000"/>
            <a:ext cx="8229600" cy="4070351"/>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161D8154-603A-4BBF-893C-B22F4445A59B}" type="datetime1">
              <a:rPr lang="en-IN" smtClean="0"/>
              <a:t>17-09-2021</a:t>
            </a:fld>
            <a:endParaRPr/>
          </a:p>
        </p:txBody>
      </p:sp>
      <p:sp>
        <p:nvSpPr>
          <p:cNvPr id="25" name="Shape 25"/>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26" name="Shape 26"/>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4" name="Shape 34"/>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5" name="Shape 35"/>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28658869-C011-46DE-B3ED-12EDF824D70C}" type="datetime1">
              <a:rPr lang="en-IN" smtClean="0"/>
              <a:t>17-09-2021</a:t>
            </a:fld>
            <a:endParaRPr/>
          </a:p>
        </p:txBody>
      </p:sp>
      <p:sp>
        <p:nvSpPr>
          <p:cNvPr id="36" name="Shape 36"/>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37" name="Shape 37"/>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 name="Shape 40"/>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3EF37263-EB1F-452E-8508-91407622D860}" type="datetime1">
              <a:rPr lang="en-IN" smtClean="0"/>
              <a:t>17-09-2021</a:t>
            </a:fld>
            <a:endParaRPr/>
          </a:p>
        </p:txBody>
      </p:sp>
      <p:sp>
        <p:nvSpPr>
          <p:cNvPr id="43" name="Shape 43"/>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44" name="Shape 4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7" name="Shape 47"/>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240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240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B811D9B2-EEFF-4B28-9DE2-56ED84FFF0B5}" type="datetime1">
              <a:rPr lang="en-IN" smtClean="0"/>
              <a:t>17-09-2021</a:t>
            </a:fld>
            <a:endParaRPr/>
          </a:p>
        </p:txBody>
      </p:sp>
      <p:sp>
        <p:nvSpPr>
          <p:cNvPr id="52" name="Shape 52"/>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53" name="Shape 53"/>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FABF8B39-BE62-482A-A1F3-BDCE6AE54AE6}" type="datetime1">
              <a:rPr lang="en-IN" smtClean="0"/>
              <a:t>17-09-2021</a:t>
            </a:fld>
            <a:endParaRPr/>
          </a:p>
        </p:txBody>
      </p:sp>
      <p:sp>
        <p:nvSpPr>
          <p:cNvPr id="63" name="Shape 63"/>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64" name="Shape 6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7" name="Shape 67"/>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lnSpc>
                <a:spcPct val="100000"/>
              </a:lnSpc>
              <a:spcBef>
                <a:spcPts val="640"/>
              </a:spcBef>
              <a:spcAft>
                <a:spcPts val="0"/>
              </a:spcAft>
              <a:buClr>
                <a:schemeClr val="dk1"/>
              </a:buClr>
              <a:buSzPts val="3200"/>
              <a:buFont typeface="Noto Sans Symbols"/>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Noto Sans Symbols"/>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8FB0FE9A-4412-4513-96A7-9E10410A92EA}" type="datetime1">
              <a:rPr lang="en-IN" smtClean="0"/>
              <a:t>17-09-2021</a:t>
            </a:fld>
            <a:endParaRPr/>
          </a:p>
        </p:txBody>
      </p:sp>
      <p:sp>
        <p:nvSpPr>
          <p:cNvPr id="70" name="Shape 70"/>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71" name="Shape 7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Shape 74"/>
          <p:cNvSpPr txBox="1">
            <a:spLocks noGrp="1"/>
          </p:cNvSpPr>
          <p:nvPr>
            <p:ph type="body" idx="1"/>
          </p:nvPr>
        </p:nvSpPr>
        <p:spPr>
          <a:xfrm rot="5400000">
            <a:off x="2536824" y="206375"/>
            <a:ext cx="4070351" cy="82296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64436A05-C91D-4A96-93E7-16BD97E9E657}" type="datetime1">
              <a:rPr lang="en-IN" smtClean="0"/>
              <a:t>17-09-2021</a:t>
            </a:fld>
            <a:endParaRPr/>
          </a:p>
        </p:txBody>
      </p:sp>
      <p:sp>
        <p:nvSpPr>
          <p:cNvPr id="76" name="Shape 76"/>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77" name="Shape 77"/>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 name="Shape 8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96F392C2-947D-473B-92C4-44495DAEE24D}" type="datetime1">
              <a:rPr lang="en-IN" smtClean="0"/>
              <a:t>17-09-2021</a:t>
            </a:fld>
            <a:endParaRPr/>
          </a:p>
        </p:txBody>
      </p:sp>
      <p:sp>
        <p:nvSpPr>
          <p:cNvPr id="82" name="Shape 82"/>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83" name="Shape 83"/>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Shape 11"/>
          <p:cNvSpPr txBox="1">
            <a:spLocks noGrp="1"/>
          </p:cNvSpPr>
          <p:nvPr>
            <p:ph type="body" idx="1"/>
          </p:nvPr>
        </p:nvSpPr>
        <p:spPr>
          <a:xfrm>
            <a:off x="457200" y="2286000"/>
            <a:ext cx="8229600" cy="4070351"/>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7453532E-19FC-4382-9D6F-028295628D24}" type="datetime1">
              <a:rPr lang="en-IN" smtClean="0"/>
              <a:t>17-09-2021</a:t>
            </a:fld>
            <a:endParaRPr/>
          </a:p>
        </p:txBody>
      </p:sp>
      <p:sp>
        <p:nvSpPr>
          <p:cNvPr id="13" name="Shape 13"/>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14" name="Shape 1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7" r:id="rId8"/>
    <p:sldLayoutId id="2147483658"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684088" y="1648075"/>
            <a:ext cx="7772400" cy="1470025"/>
          </a:xfrm>
          <a:prstGeom prst="rect">
            <a:avLst/>
          </a:prstGeom>
          <a:no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chemeClr val="dk1"/>
              </a:buClr>
              <a:buSzPts val="3600"/>
              <a:buFont typeface="Calibri"/>
              <a:buNone/>
            </a:pPr>
            <a:r>
              <a:rPr lang="en-IN" dirty="0"/>
              <a:t>Sorting Algorithm Visualizer</a:t>
            </a:r>
            <a:endParaRPr sz="3600" b="1" i="0" u="none" strike="noStrike" cap="none" dirty="0">
              <a:solidFill>
                <a:schemeClr val="dk1"/>
              </a:solidFill>
              <a:latin typeface="Calibri"/>
              <a:ea typeface="Calibri"/>
              <a:cs typeface="Calibri"/>
              <a:sym typeface="Calibri"/>
            </a:endParaRPr>
          </a:p>
        </p:txBody>
      </p:sp>
      <p:sp>
        <p:nvSpPr>
          <p:cNvPr id="89" name="Shape 89"/>
          <p:cNvSpPr txBox="1">
            <a:spLocks noGrp="1"/>
          </p:cNvSpPr>
          <p:nvPr>
            <p:ph type="subTitle" idx="1"/>
          </p:nvPr>
        </p:nvSpPr>
        <p:spPr>
          <a:xfrm>
            <a:off x="1951779" y="3118100"/>
            <a:ext cx="6400800" cy="1909618"/>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888888"/>
              </a:buClr>
              <a:buSzPts val="2400"/>
            </a:pPr>
            <a:r>
              <a:rPr lang="en-IN" sz="2400" b="0" i="0" u="none" strike="noStrike" cap="none" dirty="0">
                <a:solidFill>
                  <a:schemeClr val="tx1"/>
                </a:solidFill>
                <a:latin typeface="Calibri"/>
                <a:ea typeface="Calibri"/>
                <a:cs typeface="Calibri"/>
                <a:sym typeface="Calibri"/>
              </a:rPr>
              <a:t>Presented by: </a:t>
            </a:r>
          </a:p>
          <a:p>
            <a:pPr marL="0" indent="0" algn="just">
              <a:spcBef>
                <a:spcPts val="0"/>
              </a:spcBef>
            </a:pPr>
            <a:r>
              <a:rPr lang="en-IN" dirty="0">
                <a:solidFill>
                  <a:schemeClr val="tx1"/>
                </a:solidFill>
              </a:rPr>
              <a:t>	</a:t>
            </a:r>
            <a:r>
              <a:rPr lang="en-IN" sz="2400" b="0" i="0" u="none" strike="noStrike" cap="none" dirty="0">
                <a:solidFill>
                  <a:schemeClr val="tx1"/>
                </a:solidFill>
                <a:latin typeface="Calibri"/>
                <a:ea typeface="Calibri"/>
                <a:cs typeface="Calibri"/>
                <a:sym typeface="Calibri"/>
              </a:rPr>
              <a:t>E019 – Ishaan Kangriwala  </a:t>
            </a:r>
          </a:p>
          <a:p>
            <a:pPr marL="0" marR="0" lvl="0" indent="0" algn="just" rtl="0">
              <a:lnSpc>
                <a:spcPct val="100000"/>
              </a:lnSpc>
              <a:spcBef>
                <a:spcPts val="0"/>
              </a:spcBef>
              <a:spcAft>
                <a:spcPts val="0"/>
              </a:spcAft>
              <a:buClr>
                <a:srgbClr val="888888"/>
              </a:buClr>
              <a:buSzPts val="2400"/>
            </a:pPr>
            <a:r>
              <a:rPr lang="en-IN" dirty="0">
                <a:solidFill>
                  <a:schemeClr val="tx1"/>
                </a:solidFill>
              </a:rPr>
              <a:t>	</a:t>
            </a:r>
            <a:r>
              <a:rPr lang="en-IN" sz="2400" b="0" i="0" u="none" strike="noStrike" cap="none" dirty="0">
                <a:solidFill>
                  <a:schemeClr val="tx1"/>
                </a:solidFill>
                <a:latin typeface="Calibri"/>
                <a:ea typeface="Calibri"/>
                <a:cs typeface="Calibri"/>
                <a:sym typeface="Calibri"/>
              </a:rPr>
              <a:t>E020 – Paarth Kapasi</a:t>
            </a:r>
          </a:p>
          <a:p>
            <a:pPr marL="0" marR="0" lvl="0" indent="0" algn="just" rtl="0">
              <a:lnSpc>
                <a:spcPct val="100000"/>
              </a:lnSpc>
              <a:spcBef>
                <a:spcPts val="0"/>
              </a:spcBef>
              <a:spcAft>
                <a:spcPts val="0"/>
              </a:spcAft>
              <a:buClr>
                <a:srgbClr val="888888"/>
              </a:buClr>
              <a:buSzPts val="2400"/>
            </a:pPr>
            <a:r>
              <a:rPr lang="en-IN" dirty="0">
                <a:solidFill>
                  <a:schemeClr val="tx1"/>
                </a:solidFill>
              </a:rPr>
              <a:t>	</a:t>
            </a:r>
            <a:r>
              <a:rPr lang="en-IN" sz="2400" b="0" i="0" u="none" strike="noStrike" cap="none" dirty="0">
                <a:solidFill>
                  <a:schemeClr val="tx1"/>
                </a:solidFill>
                <a:latin typeface="Calibri"/>
                <a:ea typeface="Calibri"/>
                <a:cs typeface="Calibri"/>
                <a:sym typeface="Calibri"/>
              </a:rPr>
              <a:t>E035 – Dhruv Patel</a:t>
            </a:r>
          </a:p>
          <a:p>
            <a:pPr marL="0" marR="0" lvl="0" indent="0" algn="just" rtl="0">
              <a:lnSpc>
                <a:spcPct val="100000"/>
              </a:lnSpc>
              <a:spcBef>
                <a:spcPts val="0"/>
              </a:spcBef>
              <a:spcAft>
                <a:spcPts val="0"/>
              </a:spcAft>
              <a:buClr>
                <a:srgbClr val="888888"/>
              </a:buClr>
              <a:buSzPts val="2400"/>
            </a:pPr>
            <a:r>
              <a:rPr lang="en-IN" dirty="0">
                <a:solidFill>
                  <a:schemeClr val="tx1"/>
                </a:solidFill>
              </a:rPr>
              <a:t>	</a:t>
            </a:r>
            <a:r>
              <a:rPr lang="en-IN" sz="2400" b="0" i="0" u="none" strike="noStrike" cap="none" dirty="0">
                <a:solidFill>
                  <a:schemeClr val="tx1"/>
                </a:solidFill>
                <a:latin typeface="Calibri"/>
                <a:ea typeface="Calibri"/>
                <a:cs typeface="Calibri"/>
                <a:sym typeface="Calibri"/>
              </a:rPr>
              <a:t>E050 – Nihal Shetty</a:t>
            </a:r>
          </a:p>
          <a:p>
            <a:pPr marL="0" marR="0" lvl="0" indent="0" algn="just" rtl="0">
              <a:lnSpc>
                <a:spcPct val="100000"/>
              </a:lnSpc>
              <a:spcBef>
                <a:spcPts val="0"/>
              </a:spcBef>
              <a:spcAft>
                <a:spcPts val="0"/>
              </a:spcAft>
              <a:buClr>
                <a:srgbClr val="888888"/>
              </a:buClr>
              <a:buSzPts val="2400"/>
            </a:pPr>
            <a:endParaRPr lang="en-IN" sz="2400" b="0" i="0" u="none" strike="noStrike" cap="none" dirty="0">
              <a:solidFill>
                <a:srgbClr val="888888"/>
              </a:solidFill>
              <a:latin typeface="Calibri"/>
              <a:ea typeface="Calibri"/>
              <a:cs typeface="Calibri"/>
              <a:sym typeface="Calibri"/>
            </a:endParaRPr>
          </a:p>
          <a:p>
            <a:pPr marL="0" marR="0" lvl="0" indent="0" algn="just" rtl="0">
              <a:lnSpc>
                <a:spcPct val="100000"/>
              </a:lnSpc>
              <a:spcBef>
                <a:spcPts val="0"/>
              </a:spcBef>
              <a:spcAft>
                <a:spcPts val="0"/>
              </a:spcAft>
              <a:buClr>
                <a:srgbClr val="888888"/>
              </a:buClr>
              <a:buSzPts val="2400"/>
            </a:pPr>
            <a:r>
              <a:rPr lang="en-IN" dirty="0">
                <a:solidFill>
                  <a:schemeClr val="tx1"/>
                </a:solidFill>
              </a:rPr>
              <a:t>Mentor: Prof. Mohini Reddy</a:t>
            </a:r>
            <a:endParaRPr sz="2400" b="0" i="0" u="none" strike="noStrike" cap="none" dirty="0">
              <a:solidFill>
                <a:schemeClr val="tx1"/>
              </a:solidFill>
              <a:latin typeface="Calibri"/>
              <a:ea typeface="Calibri"/>
              <a:cs typeface="Calibri"/>
              <a:sym typeface="Calibri"/>
            </a:endParaRPr>
          </a:p>
        </p:txBody>
      </p:sp>
      <p:sp>
        <p:nvSpPr>
          <p:cNvPr id="90" name="Shape 90"/>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B70EC913-2969-4BF3-A5E2-81997C950768}" type="datetime1">
              <a:rPr lang="en-IN" sz="1050" b="0" i="0" u="none" strike="noStrike" cap="none" smtClean="0">
                <a:solidFill>
                  <a:srgbClr val="888888"/>
                </a:solidFill>
                <a:latin typeface="Calibri"/>
                <a:sym typeface="Calibri"/>
              </a:rPr>
              <a:t>17-09-2021</a:t>
            </a:fld>
            <a:endParaRPr sz="1050" b="0" i="0" u="none" strike="noStrike" cap="none">
              <a:solidFill>
                <a:srgbClr val="888888"/>
              </a:solidFill>
              <a:latin typeface="Calibri"/>
              <a:ea typeface="Calibri"/>
              <a:cs typeface="Calibri"/>
              <a:sym typeface="Calibri"/>
            </a:endParaRPr>
          </a:p>
        </p:txBody>
      </p:sp>
      <p:sp>
        <p:nvSpPr>
          <p:cNvPr id="91" name="Shape 91"/>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92" name="Shape 92"/>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1</a:t>
            </a:fld>
            <a:endParaRPr sz="1050" b="0" i="0" u="none" strike="noStrike" cap="non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957C9-0BFB-4E3C-ABB2-B17916EDAA42}"/>
              </a:ext>
            </a:extLst>
          </p:cNvPr>
          <p:cNvSpPr>
            <a:spLocks noGrp="1"/>
          </p:cNvSpPr>
          <p:nvPr>
            <p:ph type="title"/>
          </p:nvPr>
        </p:nvSpPr>
        <p:spPr>
          <a:xfrm>
            <a:off x="496838" y="1289153"/>
            <a:ext cx="2927131" cy="914400"/>
          </a:xfrm>
        </p:spPr>
        <p:txBody>
          <a:bodyPr/>
          <a:lstStyle/>
          <a:p>
            <a:r>
              <a:rPr lang="en-US" dirty="0"/>
              <a:t>Insertion Sort</a:t>
            </a:r>
          </a:p>
        </p:txBody>
      </p:sp>
      <p:sp>
        <p:nvSpPr>
          <p:cNvPr id="6" name="Slide Number Placeholder 5">
            <a:extLst>
              <a:ext uri="{FF2B5EF4-FFF2-40B4-BE49-F238E27FC236}">
                <a16:creationId xmlns:a16="http://schemas.microsoft.com/office/drawing/2014/main" id="{55B69183-B289-4C29-95E6-49F3E52BD81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10</a:t>
            </a:fld>
            <a:endParaRPr lang="en-IN"/>
          </a:p>
        </p:txBody>
      </p:sp>
      <p:pic>
        <p:nvPicPr>
          <p:cNvPr id="10" name="Picture 9">
            <a:extLst>
              <a:ext uri="{FF2B5EF4-FFF2-40B4-BE49-F238E27FC236}">
                <a16:creationId xmlns:a16="http://schemas.microsoft.com/office/drawing/2014/main" id="{9FA30112-2029-4019-84FE-5C9F967774B5}"/>
              </a:ext>
            </a:extLst>
          </p:cNvPr>
          <p:cNvPicPr>
            <a:picLocks noChangeAspect="1"/>
          </p:cNvPicPr>
          <p:nvPr/>
        </p:nvPicPr>
        <p:blipFill rotWithShape="1">
          <a:blip r:embed="rId2"/>
          <a:srcRect l="5732" t="4012" r="3178" b="6371"/>
          <a:stretch/>
        </p:blipFill>
        <p:spPr>
          <a:xfrm>
            <a:off x="3858212" y="1896909"/>
            <a:ext cx="5098346" cy="4164444"/>
          </a:xfrm>
          <a:prstGeom prst="rect">
            <a:avLst/>
          </a:prstGeom>
        </p:spPr>
      </p:pic>
      <p:pic>
        <p:nvPicPr>
          <p:cNvPr id="3" name="Picture 2" descr="CORMEN explanation of Insertion Sort Algorithm - Stack Overflow">
            <a:extLst>
              <a:ext uri="{FF2B5EF4-FFF2-40B4-BE49-F238E27FC236}">
                <a16:creationId xmlns:a16="http://schemas.microsoft.com/office/drawing/2014/main" id="{57BF2D04-E048-4A66-9E01-F825C6ECB3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1622"/>
          <a:stretch/>
        </p:blipFill>
        <p:spPr bwMode="auto">
          <a:xfrm>
            <a:off x="187442" y="2203553"/>
            <a:ext cx="3426556" cy="2883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260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070A-533F-4F45-A7B3-4ACC08ABA2EA}"/>
              </a:ext>
            </a:extLst>
          </p:cNvPr>
          <p:cNvSpPr>
            <a:spLocks noGrp="1"/>
          </p:cNvSpPr>
          <p:nvPr>
            <p:ph type="title"/>
          </p:nvPr>
        </p:nvSpPr>
        <p:spPr>
          <a:xfrm>
            <a:off x="600921" y="1295400"/>
            <a:ext cx="2580290" cy="914400"/>
          </a:xfrm>
        </p:spPr>
        <p:txBody>
          <a:bodyPr/>
          <a:lstStyle/>
          <a:p>
            <a:r>
              <a:rPr lang="en-US" dirty="0"/>
              <a:t>Merge Sort</a:t>
            </a:r>
          </a:p>
        </p:txBody>
      </p:sp>
      <p:sp>
        <p:nvSpPr>
          <p:cNvPr id="6" name="Slide Number Placeholder 5">
            <a:extLst>
              <a:ext uri="{FF2B5EF4-FFF2-40B4-BE49-F238E27FC236}">
                <a16:creationId xmlns:a16="http://schemas.microsoft.com/office/drawing/2014/main" id="{0024CDD9-C380-47E5-B8C9-A644D136315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11</a:t>
            </a:fld>
            <a:endParaRPr lang="en-IN"/>
          </a:p>
        </p:txBody>
      </p:sp>
      <p:pic>
        <p:nvPicPr>
          <p:cNvPr id="3074" name="Picture 2">
            <a:extLst>
              <a:ext uri="{FF2B5EF4-FFF2-40B4-BE49-F238E27FC236}">
                <a16:creationId xmlns:a16="http://schemas.microsoft.com/office/drawing/2014/main" id="{CF1ABF54-D0F9-44D8-B412-D86C76336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035" y="2209800"/>
            <a:ext cx="3976110" cy="385484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erge Sort Flow Chart">
            <a:extLst>
              <a:ext uri="{FF2B5EF4-FFF2-40B4-BE49-F238E27FC236}">
                <a16:creationId xmlns:a16="http://schemas.microsoft.com/office/drawing/2014/main" id="{1D8464CF-6394-4F7F-91AE-925C6281FA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86" t="10155" r="7028" b="6174"/>
          <a:stretch/>
        </p:blipFill>
        <p:spPr bwMode="auto">
          <a:xfrm>
            <a:off x="5070777" y="705857"/>
            <a:ext cx="3330188" cy="5959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056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6B1B6-C61C-4ADE-B257-E38BB7A4D6F1}"/>
              </a:ext>
            </a:extLst>
          </p:cNvPr>
          <p:cNvSpPr>
            <a:spLocks noGrp="1"/>
          </p:cNvSpPr>
          <p:nvPr>
            <p:ph type="title"/>
          </p:nvPr>
        </p:nvSpPr>
        <p:spPr>
          <a:xfrm>
            <a:off x="502763" y="1295400"/>
            <a:ext cx="2769476" cy="914400"/>
          </a:xfrm>
        </p:spPr>
        <p:txBody>
          <a:bodyPr/>
          <a:lstStyle/>
          <a:p>
            <a:r>
              <a:rPr lang="en-US" dirty="0"/>
              <a:t>Bubble Sort</a:t>
            </a:r>
          </a:p>
        </p:txBody>
      </p:sp>
      <p:sp>
        <p:nvSpPr>
          <p:cNvPr id="6" name="Slide Number Placeholder 5">
            <a:extLst>
              <a:ext uri="{FF2B5EF4-FFF2-40B4-BE49-F238E27FC236}">
                <a16:creationId xmlns:a16="http://schemas.microsoft.com/office/drawing/2014/main" id="{E9FBCEB5-E6F7-4A17-A707-C3A604B051D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12</a:t>
            </a:fld>
            <a:endParaRPr lang="en-IN"/>
          </a:p>
        </p:txBody>
      </p:sp>
      <p:pic>
        <p:nvPicPr>
          <p:cNvPr id="4098" name="Picture 2">
            <a:extLst>
              <a:ext uri="{FF2B5EF4-FFF2-40B4-BE49-F238E27FC236}">
                <a16:creationId xmlns:a16="http://schemas.microsoft.com/office/drawing/2014/main" id="{2B234075-5F61-4478-B045-A73293116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2209800"/>
            <a:ext cx="3904593" cy="39851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2B3F925-32DE-4440-B2ED-C1F4E5FCFECE}"/>
              </a:ext>
            </a:extLst>
          </p:cNvPr>
          <p:cNvPicPr>
            <a:picLocks noChangeAspect="1"/>
          </p:cNvPicPr>
          <p:nvPr/>
        </p:nvPicPr>
        <p:blipFill rotWithShape="1">
          <a:blip r:embed="rId3"/>
          <a:srcRect l="1657" t="1740" r="1479" b="1626"/>
          <a:stretch/>
        </p:blipFill>
        <p:spPr>
          <a:xfrm>
            <a:off x="4887508" y="2028497"/>
            <a:ext cx="3748571" cy="4352899"/>
          </a:xfrm>
          <a:prstGeom prst="rect">
            <a:avLst/>
          </a:prstGeom>
        </p:spPr>
      </p:pic>
    </p:spTree>
    <p:extLst>
      <p:ext uri="{BB962C8B-B14F-4D97-AF65-F5344CB8AC3E}">
        <p14:creationId xmlns:p14="http://schemas.microsoft.com/office/powerpoint/2010/main" val="2824325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133C3-CBFA-4007-96A0-685A98193360}"/>
              </a:ext>
            </a:extLst>
          </p:cNvPr>
          <p:cNvSpPr>
            <a:spLocks noGrp="1"/>
          </p:cNvSpPr>
          <p:nvPr>
            <p:ph type="title"/>
          </p:nvPr>
        </p:nvSpPr>
        <p:spPr>
          <a:xfrm>
            <a:off x="398320" y="1296296"/>
            <a:ext cx="2538248" cy="914400"/>
          </a:xfrm>
        </p:spPr>
        <p:txBody>
          <a:bodyPr/>
          <a:lstStyle/>
          <a:p>
            <a:r>
              <a:rPr lang="en-US" dirty="0"/>
              <a:t>Quick Sort</a:t>
            </a:r>
          </a:p>
        </p:txBody>
      </p:sp>
      <p:sp>
        <p:nvSpPr>
          <p:cNvPr id="6" name="Slide Number Placeholder 5">
            <a:extLst>
              <a:ext uri="{FF2B5EF4-FFF2-40B4-BE49-F238E27FC236}">
                <a16:creationId xmlns:a16="http://schemas.microsoft.com/office/drawing/2014/main" id="{3A3794E9-6777-4103-8153-6DB8122744F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13</a:t>
            </a:fld>
            <a:endParaRPr lang="en-IN"/>
          </a:p>
        </p:txBody>
      </p:sp>
      <p:pic>
        <p:nvPicPr>
          <p:cNvPr id="5122" name="Picture 2">
            <a:extLst>
              <a:ext uri="{FF2B5EF4-FFF2-40B4-BE49-F238E27FC236}">
                <a16:creationId xmlns:a16="http://schemas.microsoft.com/office/drawing/2014/main" id="{CFF59E97-5C84-48BE-B15B-354CC5B26D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74" r="3456" b="1387"/>
          <a:stretch/>
        </p:blipFill>
        <p:spPr bwMode="auto">
          <a:xfrm>
            <a:off x="239205" y="2146041"/>
            <a:ext cx="5394726" cy="42275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Quick Sort Flow Chart">
            <a:extLst>
              <a:ext uri="{FF2B5EF4-FFF2-40B4-BE49-F238E27FC236}">
                <a16:creationId xmlns:a16="http://schemas.microsoft.com/office/drawing/2014/main" id="{293F9A98-7E18-4AA0-8C46-8CF058051E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746" t="7065" r="7405" b="7064"/>
          <a:stretch/>
        </p:blipFill>
        <p:spPr bwMode="auto">
          <a:xfrm>
            <a:off x="5769499" y="778398"/>
            <a:ext cx="2597695" cy="5822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558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BD8DC-3FAC-4F37-A035-FD0435AD06A4}"/>
              </a:ext>
            </a:extLst>
          </p:cNvPr>
          <p:cNvSpPr>
            <a:spLocks noGrp="1"/>
          </p:cNvSpPr>
          <p:nvPr>
            <p:ph type="title"/>
          </p:nvPr>
        </p:nvSpPr>
        <p:spPr>
          <a:xfrm>
            <a:off x="2218888" y="615891"/>
            <a:ext cx="8229600" cy="914400"/>
          </a:xfrm>
        </p:spPr>
        <p:txBody>
          <a:bodyPr/>
          <a:lstStyle/>
          <a:p>
            <a:r>
              <a:rPr lang="en-US" sz="3600" dirty="0"/>
              <a:t>UML Diagrams - Use Case</a:t>
            </a:r>
            <a:endParaRPr lang="en-IN" dirty="0"/>
          </a:p>
        </p:txBody>
      </p:sp>
      <p:sp>
        <p:nvSpPr>
          <p:cNvPr id="4" name="Date Placeholder 3">
            <a:extLst>
              <a:ext uri="{FF2B5EF4-FFF2-40B4-BE49-F238E27FC236}">
                <a16:creationId xmlns:a16="http://schemas.microsoft.com/office/drawing/2014/main" id="{89771F45-26FF-4928-A2F8-411AB385F283}"/>
              </a:ext>
            </a:extLst>
          </p:cNvPr>
          <p:cNvSpPr>
            <a:spLocks noGrp="1"/>
          </p:cNvSpPr>
          <p:nvPr>
            <p:ph type="dt" idx="10"/>
          </p:nvPr>
        </p:nvSpPr>
        <p:spPr/>
        <p:txBody>
          <a:bodyPr/>
          <a:lstStyle/>
          <a:p>
            <a:fld id="{161D8154-603A-4BBF-893C-B22F4445A59B}" type="datetime1">
              <a:rPr lang="en-IN" smtClean="0"/>
              <a:t>17-09-2021</a:t>
            </a:fld>
            <a:endParaRPr lang="en-IN"/>
          </a:p>
        </p:txBody>
      </p:sp>
      <p:sp>
        <p:nvSpPr>
          <p:cNvPr id="5" name="Footer Placeholder 4">
            <a:extLst>
              <a:ext uri="{FF2B5EF4-FFF2-40B4-BE49-F238E27FC236}">
                <a16:creationId xmlns:a16="http://schemas.microsoft.com/office/drawing/2014/main" id="{A58514B3-F719-4074-A887-694933131BC1}"/>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42BD8BC1-4B04-4374-9B2C-A4BFB0E3A28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14</a:t>
            </a:fld>
            <a:endParaRPr lang="en-IN"/>
          </a:p>
        </p:txBody>
      </p:sp>
      <p:pic>
        <p:nvPicPr>
          <p:cNvPr id="8" name="Picture 7" descr="Diagram, schematic&#10;&#10;Description automatically generated">
            <a:extLst>
              <a:ext uri="{FF2B5EF4-FFF2-40B4-BE49-F238E27FC236}">
                <a16:creationId xmlns:a16="http://schemas.microsoft.com/office/drawing/2014/main" id="{1AA4F0BA-9560-46DB-BC8B-6DD5D2B5585A}"/>
              </a:ext>
            </a:extLst>
          </p:cNvPr>
          <p:cNvPicPr>
            <a:picLocks noChangeAspect="1"/>
          </p:cNvPicPr>
          <p:nvPr/>
        </p:nvPicPr>
        <p:blipFill rotWithShape="1">
          <a:blip r:embed="rId2"/>
          <a:srcRect l="1182" r="3204" b="3663"/>
          <a:stretch/>
        </p:blipFill>
        <p:spPr>
          <a:xfrm>
            <a:off x="1795244" y="1580150"/>
            <a:ext cx="5553512" cy="4801246"/>
          </a:xfrm>
          <a:prstGeom prst="rect">
            <a:avLst/>
          </a:prstGeom>
        </p:spPr>
      </p:pic>
    </p:spTree>
    <p:extLst>
      <p:ext uri="{BB962C8B-B14F-4D97-AF65-F5344CB8AC3E}">
        <p14:creationId xmlns:p14="http://schemas.microsoft.com/office/powerpoint/2010/main" val="1263961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191E4-7A80-493E-8BE9-5FF8D9FD9ED0}"/>
              </a:ext>
            </a:extLst>
          </p:cNvPr>
          <p:cNvSpPr>
            <a:spLocks noGrp="1"/>
          </p:cNvSpPr>
          <p:nvPr>
            <p:ph type="title"/>
          </p:nvPr>
        </p:nvSpPr>
        <p:spPr>
          <a:xfrm>
            <a:off x="2126609" y="582335"/>
            <a:ext cx="8229600" cy="914400"/>
          </a:xfrm>
        </p:spPr>
        <p:txBody>
          <a:bodyPr/>
          <a:lstStyle/>
          <a:p>
            <a:r>
              <a:rPr lang="en-US" sz="3600" dirty="0"/>
              <a:t>UML Diagrams - Sequence</a:t>
            </a:r>
            <a:endParaRPr lang="en-IN" dirty="0"/>
          </a:p>
        </p:txBody>
      </p:sp>
      <p:sp>
        <p:nvSpPr>
          <p:cNvPr id="4" name="Date Placeholder 3">
            <a:extLst>
              <a:ext uri="{FF2B5EF4-FFF2-40B4-BE49-F238E27FC236}">
                <a16:creationId xmlns:a16="http://schemas.microsoft.com/office/drawing/2014/main" id="{C174B703-893A-4822-8AFB-96D9CF01CA21}"/>
              </a:ext>
            </a:extLst>
          </p:cNvPr>
          <p:cNvSpPr>
            <a:spLocks noGrp="1"/>
          </p:cNvSpPr>
          <p:nvPr>
            <p:ph type="dt" idx="10"/>
          </p:nvPr>
        </p:nvSpPr>
        <p:spPr/>
        <p:txBody>
          <a:bodyPr/>
          <a:lstStyle/>
          <a:p>
            <a:fld id="{161D8154-603A-4BBF-893C-B22F4445A59B}" type="datetime1">
              <a:rPr lang="en-IN" smtClean="0"/>
              <a:t>17-09-2021</a:t>
            </a:fld>
            <a:endParaRPr lang="en-IN"/>
          </a:p>
        </p:txBody>
      </p:sp>
      <p:sp>
        <p:nvSpPr>
          <p:cNvPr id="5" name="Footer Placeholder 4">
            <a:extLst>
              <a:ext uri="{FF2B5EF4-FFF2-40B4-BE49-F238E27FC236}">
                <a16:creationId xmlns:a16="http://schemas.microsoft.com/office/drawing/2014/main" id="{35DDB14B-C8F7-4908-B3D6-35039664D73B}"/>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13172DBC-A1CA-4B20-AC05-84A301B7B76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15</a:t>
            </a:fld>
            <a:endParaRPr lang="en-IN"/>
          </a:p>
        </p:txBody>
      </p:sp>
      <p:pic>
        <p:nvPicPr>
          <p:cNvPr id="8" name="Picture 7" descr="Table&#10;&#10;Description automatically generated">
            <a:extLst>
              <a:ext uri="{FF2B5EF4-FFF2-40B4-BE49-F238E27FC236}">
                <a16:creationId xmlns:a16="http://schemas.microsoft.com/office/drawing/2014/main" id="{483D4AC3-EA12-4D04-901B-4A667FBFBB25}"/>
              </a:ext>
            </a:extLst>
          </p:cNvPr>
          <p:cNvPicPr>
            <a:picLocks noChangeAspect="1"/>
          </p:cNvPicPr>
          <p:nvPr/>
        </p:nvPicPr>
        <p:blipFill rotWithShape="1">
          <a:blip r:embed="rId2"/>
          <a:srcRect r="4315" b="48225"/>
          <a:stretch/>
        </p:blipFill>
        <p:spPr>
          <a:xfrm>
            <a:off x="217079" y="1820411"/>
            <a:ext cx="4176047" cy="3674377"/>
          </a:xfrm>
          <a:prstGeom prst="rect">
            <a:avLst/>
          </a:prstGeom>
        </p:spPr>
      </p:pic>
      <p:pic>
        <p:nvPicPr>
          <p:cNvPr id="10" name="Picture 9" descr="Table&#10;&#10;Description automatically generated">
            <a:extLst>
              <a:ext uri="{FF2B5EF4-FFF2-40B4-BE49-F238E27FC236}">
                <a16:creationId xmlns:a16="http://schemas.microsoft.com/office/drawing/2014/main" id="{4337BF70-D31D-4B83-AB34-67C029A58005}"/>
              </a:ext>
            </a:extLst>
          </p:cNvPr>
          <p:cNvPicPr>
            <a:picLocks noChangeAspect="1"/>
          </p:cNvPicPr>
          <p:nvPr/>
        </p:nvPicPr>
        <p:blipFill rotWithShape="1">
          <a:blip r:embed="rId2"/>
          <a:srcRect t="51563" r="4449" b="2630"/>
          <a:stretch/>
        </p:blipFill>
        <p:spPr>
          <a:xfrm>
            <a:off x="4393126" y="1895912"/>
            <a:ext cx="4616550" cy="3598876"/>
          </a:xfrm>
          <a:prstGeom prst="rect">
            <a:avLst/>
          </a:prstGeom>
        </p:spPr>
      </p:pic>
    </p:spTree>
    <p:extLst>
      <p:ext uri="{BB962C8B-B14F-4D97-AF65-F5344CB8AC3E}">
        <p14:creationId xmlns:p14="http://schemas.microsoft.com/office/powerpoint/2010/main" val="389867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C1F9F-4E27-4207-8165-A9F875D9DEC2}"/>
              </a:ext>
            </a:extLst>
          </p:cNvPr>
          <p:cNvSpPr>
            <a:spLocks noGrp="1"/>
          </p:cNvSpPr>
          <p:nvPr>
            <p:ph type="title"/>
          </p:nvPr>
        </p:nvSpPr>
        <p:spPr>
          <a:xfrm>
            <a:off x="2118220" y="585538"/>
            <a:ext cx="8229600" cy="914400"/>
          </a:xfrm>
        </p:spPr>
        <p:txBody>
          <a:bodyPr/>
          <a:lstStyle/>
          <a:p>
            <a:r>
              <a:rPr lang="en-US" sz="3600" dirty="0"/>
              <a:t>UML Diagrams – Class</a:t>
            </a:r>
            <a:endParaRPr lang="en-IN" dirty="0"/>
          </a:p>
        </p:txBody>
      </p:sp>
      <p:sp>
        <p:nvSpPr>
          <p:cNvPr id="4" name="Date Placeholder 3">
            <a:extLst>
              <a:ext uri="{FF2B5EF4-FFF2-40B4-BE49-F238E27FC236}">
                <a16:creationId xmlns:a16="http://schemas.microsoft.com/office/drawing/2014/main" id="{642E9221-C483-452D-B376-65EFCB42231F}"/>
              </a:ext>
            </a:extLst>
          </p:cNvPr>
          <p:cNvSpPr>
            <a:spLocks noGrp="1"/>
          </p:cNvSpPr>
          <p:nvPr>
            <p:ph type="dt" idx="10"/>
          </p:nvPr>
        </p:nvSpPr>
        <p:spPr/>
        <p:txBody>
          <a:bodyPr/>
          <a:lstStyle/>
          <a:p>
            <a:fld id="{161D8154-603A-4BBF-893C-B22F4445A59B}" type="datetime1">
              <a:rPr lang="en-IN" smtClean="0"/>
              <a:t>17-09-2021</a:t>
            </a:fld>
            <a:endParaRPr lang="en-IN"/>
          </a:p>
        </p:txBody>
      </p:sp>
      <p:sp>
        <p:nvSpPr>
          <p:cNvPr id="5" name="Footer Placeholder 4">
            <a:extLst>
              <a:ext uri="{FF2B5EF4-FFF2-40B4-BE49-F238E27FC236}">
                <a16:creationId xmlns:a16="http://schemas.microsoft.com/office/drawing/2014/main" id="{83B421FD-E276-45E9-A7CE-2ED6C9A46F9D}"/>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22ABEB67-0D54-4A66-81FC-E1DC4ECAEAE6}"/>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16</a:t>
            </a:fld>
            <a:endParaRPr lang="en-IN"/>
          </a:p>
        </p:txBody>
      </p:sp>
      <p:pic>
        <p:nvPicPr>
          <p:cNvPr id="8" name="Picture 7" descr="Diagram&#10;&#10;Description automatically generated">
            <a:extLst>
              <a:ext uri="{FF2B5EF4-FFF2-40B4-BE49-F238E27FC236}">
                <a16:creationId xmlns:a16="http://schemas.microsoft.com/office/drawing/2014/main" id="{5FEDC74C-E44D-4D77-8254-AEF0108BE6A3}"/>
              </a:ext>
            </a:extLst>
          </p:cNvPr>
          <p:cNvPicPr>
            <a:picLocks noChangeAspect="1"/>
          </p:cNvPicPr>
          <p:nvPr/>
        </p:nvPicPr>
        <p:blipFill>
          <a:blip r:embed="rId2"/>
          <a:stretch>
            <a:fillRect/>
          </a:stretch>
        </p:blipFill>
        <p:spPr>
          <a:xfrm>
            <a:off x="520118" y="1466323"/>
            <a:ext cx="8288323" cy="4806139"/>
          </a:xfrm>
          <a:prstGeom prst="rect">
            <a:avLst/>
          </a:prstGeom>
        </p:spPr>
      </p:pic>
    </p:spTree>
    <p:extLst>
      <p:ext uri="{BB962C8B-B14F-4D97-AF65-F5344CB8AC3E}">
        <p14:creationId xmlns:p14="http://schemas.microsoft.com/office/powerpoint/2010/main" val="2919153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4B42-46AD-425B-8BB9-051AC906D0E8}"/>
              </a:ext>
            </a:extLst>
          </p:cNvPr>
          <p:cNvSpPr>
            <a:spLocks noGrp="1"/>
          </p:cNvSpPr>
          <p:nvPr>
            <p:ph type="title"/>
          </p:nvPr>
        </p:nvSpPr>
        <p:spPr>
          <a:xfrm>
            <a:off x="1903288" y="615891"/>
            <a:ext cx="8229600" cy="914400"/>
          </a:xfrm>
        </p:spPr>
        <p:txBody>
          <a:bodyPr/>
          <a:lstStyle/>
          <a:p>
            <a:r>
              <a:rPr lang="en-IN" dirty="0"/>
              <a:t>Proposed UI/Design</a:t>
            </a:r>
          </a:p>
        </p:txBody>
      </p:sp>
      <p:sp>
        <p:nvSpPr>
          <p:cNvPr id="4" name="Date Placeholder 3">
            <a:extLst>
              <a:ext uri="{FF2B5EF4-FFF2-40B4-BE49-F238E27FC236}">
                <a16:creationId xmlns:a16="http://schemas.microsoft.com/office/drawing/2014/main" id="{0F1B9BDB-36AB-4E8F-BEA6-6A4B11B170F2}"/>
              </a:ext>
            </a:extLst>
          </p:cNvPr>
          <p:cNvSpPr>
            <a:spLocks noGrp="1"/>
          </p:cNvSpPr>
          <p:nvPr>
            <p:ph type="dt" idx="10"/>
          </p:nvPr>
        </p:nvSpPr>
        <p:spPr/>
        <p:txBody>
          <a:bodyPr/>
          <a:lstStyle/>
          <a:p>
            <a:fld id="{161D8154-603A-4BBF-893C-B22F4445A59B}" type="datetime1">
              <a:rPr lang="en-IN" smtClean="0"/>
              <a:t>17-09-2021</a:t>
            </a:fld>
            <a:endParaRPr lang="en-IN"/>
          </a:p>
        </p:txBody>
      </p:sp>
      <p:sp>
        <p:nvSpPr>
          <p:cNvPr id="5" name="Footer Placeholder 4">
            <a:extLst>
              <a:ext uri="{FF2B5EF4-FFF2-40B4-BE49-F238E27FC236}">
                <a16:creationId xmlns:a16="http://schemas.microsoft.com/office/drawing/2014/main" id="{39AE404D-A794-47BF-9C0F-35D7A5FA8284}"/>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BB9B8FCF-8C97-4F08-9A22-FC9D89E88D9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17</a:t>
            </a:fld>
            <a:endParaRPr lang="en-IN"/>
          </a:p>
        </p:txBody>
      </p:sp>
      <p:pic>
        <p:nvPicPr>
          <p:cNvPr id="8" name="Picture 7" descr="Chart&#10;&#10;Description automatically generated">
            <a:extLst>
              <a:ext uri="{FF2B5EF4-FFF2-40B4-BE49-F238E27FC236}">
                <a16:creationId xmlns:a16="http://schemas.microsoft.com/office/drawing/2014/main" id="{067E65F0-E1BE-4706-AD56-B26F2593E043}"/>
              </a:ext>
            </a:extLst>
          </p:cNvPr>
          <p:cNvPicPr>
            <a:picLocks noChangeAspect="1"/>
          </p:cNvPicPr>
          <p:nvPr/>
        </p:nvPicPr>
        <p:blipFill>
          <a:blip r:embed="rId2"/>
          <a:stretch>
            <a:fillRect/>
          </a:stretch>
        </p:blipFill>
        <p:spPr>
          <a:xfrm>
            <a:off x="527104" y="1530291"/>
            <a:ext cx="8272169" cy="4653095"/>
          </a:xfrm>
          <a:prstGeom prst="rect">
            <a:avLst/>
          </a:prstGeom>
        </p:spPr>
      </p:pic>
    </p:spTree>
    <p:extLst>
      <p:ext uri="{BB962C8B-B14F-4D97-AF65-F5344CB8AC3E}">
        <p14:creationId xmlns:p14="http://schemas.microsoft.com/office/powerpoint/2010/main" val="1658354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762CC-E6B2-4B47-9E68-EBE60FF6592A}"/>
              </a:ext>
            </a:extLst>
          </p:cNvPr>
          <p:cNvSpPr>
            <a:spLocks noGrp="1"/>
          </p:cNvSpPr>
          <p:nvPr>
            <p:ph type="title"/>
          </p:nvPr>
        </p:nvSpPr>
        <p:spPr>
          <a:xfrm>
            <a:off x="2160165" y="573946"/>
            <a:ext cx="8229600" cy="914400"/>
          </a:xfrm>
        </p:spPr>
        <p:txBody>
          <a:bodyPr/>
          <a:lstStyle/>
          <a:p>
            <a:r>
              <a:rPr lang="en-IN" dirty="0"/>
              <a:t>Implementation Plan</a:t>
            </a:r>
          </a:p>
        </p:txBody>
      </p:sp>
      <p:sp>
        <p:nvSpPr>
          <p:cNvPr id="3" name="Text Placeholder 2">
            <a:extLst>
              <a:ext uri="{FF2B5EF4-FFF2-40B4-BE49-F238E27FC236}">
                <a16:creationId xmlns:a16="http://schemas.microsoft.com/office/drawing/2014/main" id="{C6C7CB15-6330-4051-8AAD-868B934BBAF0}"/>
              </a:ext>
            </a:extLst>
          </p:cNvPr>
          <p:cNvSpPr>
            <a:spLocks noGrp="1"/>
          </p:cNvSpPr>
          <p:nvPr>
            <p:ph type="body" idx="1"/>
          </p:nvPr>
        </p:nvSpPr>
        <p:spPr>
          <a:xfrm>
            <a:off x="5255492" y="1657927"/>
            <a:ext cx="3431308" cy="4626127"/>
          </a:xfrm>
          <a:ln w="28575">
            <a:solidFill>
              <a:schemeClr val="tx1"/>
            </a:solidFill>
          </a:ln>
        </p:spPr>
        <p:txBody>
          <a:bodyPr bIns="108000"/>
          <a:lstStyle/>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Setup server environment using XAMPP and PHP. </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Implement backend , consisting of algorithms using JS. </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Design and develop frontend using HTML and CSS.</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Integrate backend and frontend by setting up the database using phpMyAdmin and generating a </a:t>
            </a:r>
            <a:r>
              <a:rPr lang="en-IN" sz="1800" dirty="0" err="1">
                <a:latin typeface="Times New Roman" panose="02020603050405020304" pitchFamily="18" charset="0"/>
                <a:cs typeface="Times New Roman" panose="02020603050405020304" pitchFamily="18" charset="0"/>
              </a:rPr>
              <a:t>sql</a:t>
            </a:r>
            <a:r>
              <a:rPr lang="en-IN" sz="1800" dirty="0">
                <a:latin typeface="Times New Roman" panose="02020603050405020304" pitchFamily="18" charset="0"/>
                <a:cs typeface="Times New Roman" panose="02020603050405020304" pitchFamily="18" charset="0"/>
              </a:rPr>
              <a:t> connection in the main file.</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Test the visualizer using random as well as custom inputs to check for error.</a:t>
            </a:r>
          </a:p>
          <a:p>
            <a:endParaRPr lang="en-IN" dirty="0"/>
          </a:p>
        </p:txBody>
      </p:sp>
      <p:sp>
        <p:nvSpPr>
          <p:cNvPr id="4" name="Date Placeholder 3">
            <a:extLst>
              <a:ext uri="{FF2B5EF4-FFF2-40B4-BE49-F238E27FC236}">
                <a16:creationId xmlns:a16="http://schemas.microsoft.com/office/drawing/2014/main" id="{099AC984-DF9D-4D65-AAFF-A1CDC8CE1A9F}"/>
              </a:ext>
            </a:extLst>
          </p:cNvPr>
          <p:cNvSpPr>
            <a:spLocks noGrp="1"/>
          </p:cNvSpPr>
          <p:nvPr>
            <p:ph type="dt" idx="10"/>
          </p:nvPr>
        </p:nvSpPr>
        <p:spPr/>
        <p:txBody>
          <a:bodyPr/>
          <a:lstStyle/>
          <a:p>
            <a:fld id="{161D8154-603A-4BBF-893C-B22F4445A59B}" type="datetime1">
              <a:rPr lang="en-IN" smtClean="0"/>
              <a:t>17-09-2021</a:t>
            </a:fld>
            <a:endParaRPr lang="en-IN"/>
          </a:p>
        </p:txBody>
      </p:sp>
      <p:sp>
        <p:nvSpPr>
          <p:cNvPr id="5" name="Footer Placeholder 4">
            <a:extLst>
              <a:ext uri="{FF2B5EF4-FFF2-40B4-BE49-F238E27FC236}">
                <a16:creationId xmlns:a16="http://schemas.microsoft.com/office/drawing/2014/main" id="{4F1696B8-A57F-44C7-820F-F62822800B05}"/>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D7E481C9-BB84-4279-BCD0-CC1E5810C21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18</a:t>
            </a:fld>
            <a:endParaRPr lang="en-IN"/>
          </a:p>
        </p:txBody>
      </p:sp>
      <p:pic>
        <p:nvPicPr>
          <p:cNvPr id="1026" name="Picture 2" descr="The Waterfall model: Advantages and disadvantages | Blocshop">
            <a:extLst>
              <a:ext uri="{FF2B5EF4-FFF2-40B4-BE49-F238E27FC236}">
                <a16:creationId xmlns:a16="http://schemas.microsoft.com/office/drawing/2014/main" id="{1A8EFFEE-427E-4B36-9C18-58FCCC20E9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3" t="2938" r="7217" b="4026"/>
          <a:stretch/>
        </p:blipFill>
        <p:spPr bwMode="auto">
          <a:xfrm>
            <a:off x="92961" y="1488346"/>
            <a:ext cx="4627419" cy="4883693"/>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descr="Checkmark">
            <a:extLst>
              <a:ext uri="{FF2B5EF4-FFF2-40B4-BE49-F238E27FC236}">
                <a16:creationId xmlns:a16="http://schemas.microsoft.com/office/drawing/2014/main" id="{B3617B90-9A44-4C40-9DDE-7E4DCDC61D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84995" y="1497703"/>
            <a:ext cx="667328" cy="667328"/>
          </a:xfrm>
          <a:prstGeom prst="rect">
            <a:avLst/>
          </a:prstGeom>
        </p:spPr>
      </p:pic>
      <p:pic>
        <p:nvPicPr>
          <p:cNvPr id="10" name="Graphic 9" descr="Checkmark">
            <a:extLst>
              <a:ext uri="{FF2B5EF4-FFF2-40B4-BE49-F238E27FC236}">
                <a16:creationId xmlns:a16="http://schemas.microsoft.com/office/drawing/2014/main" id="{34D0775F-11DD-40BD-B637-05FB9596B0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1569" y="2296649"/>
            <a:ext cx="667328" cy="667328"/>
          </a:xfrm>
          <a:prstGeom prst="rect">
            <a:avLst/>
          </a:prstGeom>
        </p:spPr>
      </p:pic>
      <p:sp>
        <p:nvSpPr>
          <p:cNvPr id="9" name="Arrow: Right 8">
            <a:extLst>
              <a:ext uri="{FF2B5EF4-FFF2-40B4-BE49-F238E27FC236}">
                <a16:creationId xmlns:a16="http://schemas.microsoft.com/office/drawing/2014/main" id="{0D9698F7-A08E-4691-B15C-3DDF7E71DAD0}"/>
              </a:ext>
            </a:extLst>
          </p:cNvPr>
          <p:cNvSpPr/>
          <p:nvPr/>
        </p:nvSpPr>
        <p:spPr>
          <a:xfrm>
            <a:off x="3122489" y="3438525"/>
            <a:ext cx="1939040" cy="13594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0283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A690-0D95-4FB8-8549-B945A521D46E}"/>
              </a:ext>
            </a:extLst>
          </p:cNvPr>
          <p:cNvSpPr>
            <a:spLocks noGrp="1"/>
          </p:cNvSpPr>
          <p:nvPr>
            <p:ph type="title"/>
          </p:nvPr>
        </p:nvSpPr>
        <p:spPr>
          <a:xfrm>
            <a:off x="2453780" y="610705"/>
            <a:ext cx="7716302" cy="857367"/>
          </a:xfrm>
        </p:spPr>
        <p:txBody>
          <a:bodyPr/>
          <a:lstStyle/>
          <a:p>
            <a:r>
              <a:rPr lang="en-US" sz="2800" i="0" dirty="0">
                <a:solidFill>
                  <a:srgbClr val="000000"/>
                </a:solidFill>
                <a:effectLst/>
                <a:latin typeface="Calibri" panose="020F0502020204030204" pitchFamily="34" charset="0"/>
                <a:ea typeface="Arial" panose="020B0604020202020204" pitchFamily="34" charset="0"/>
                <a:cs typeface="Calibri" panose="020F0502020204030204" pitchFamily="34" charset="0"/>
              </a:rPr>
              <a:t>Action plan for rest of the Project</a:t>
            </a:r>
            <a:endParaRPr lang="en-IN" sz="28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7F192288-3822-4860-97B6-A722C54784BF}"/>
              </a:ext>
            </a:extLst>
          </p:cNvPr>
          <p:cNvSpPr>
            <a:spLocks noGrp="1"/>
          </p:cNvSpPr>
          <p:nvPr>
            <p:ph type="dt" idx="10"/>
          </p:nvPr>
        </p:nvSpPr>
        <p:spPr/>
        <p:txBody>
          <a:bodyPr/>
          <a:lstStyle/>
          <a:p>
            <a:fld id="{161D8154-603A-4BBF-893C-B22F4445A59B}" type="datetime1">
              <a:rPr lang="en-IN" smtClean="0"/>
              <a:t>17-09-2021</a:t>
            </a:fld>
            <a:endParaRPr lang="en-IN"/>
          </a:p>
        </p:txBody>
      </p:sp>
      <p:sp>
        <p:nvSpPr>
          <p:cNvPr id="5" name="Footer Placeholder 4">
            <a:extLst>
              <a:ext uri="{FF2B5EF4-FFF2-40B4-BE49-F238E27FC236}">
                <a16:creationId xmlns:a16="http://schemas.microsoft.com/office/drawing/2014/main" id="{F58C7018-44CC-4B89-AA48-9A169EA6285F}"/>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0AB8A430-59C5-493F-B538-278564B45F9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19</a:t>
            </a:fld>
            <a:endParaRPr lang="en-IN"/>
          </a:p>
        </p:txBody>
      </p:sp>
      <p:pic>
        <p:nvPicPr>
          <p:cNvPr id="10" name="Picture 9">
            <a:extLst>
              <a:ext uri="{FF2B5EF4-FFF2-40B4-BE49-F238E27FC236}">
                <a16:creationId xmlns:a16="http://schemas.microsoft.com/office/drawing/2014/main" id="{E7B022D4-12B6-4EF5-A52C-0D061269B2A1}"/>
              </a:ext>
            </a:extLst>
          </p:cNvPr>
          <p:cNvPicPr>
            <a:picLocks noChangeAspect="1"/>
          </p:cNvPicPr>
          <p:nvPr/>
        </p:nvPicPr>
        <p:blipFill>
          <a:blip r:embed="rId2"/>
          <a:stretch>
            <a:fillRect/>
          </a:stretch>
        </p:blipFill>
        <p:spPr>
          <a:xfrm>
            <a:off x="333300" y="1769919"/>
            <a:ext cx="8353500" cy="3891972"/>
          </a:xfrm>
          <a:prstGeom prst="rect">
            <a:avLst/>
          </a:prstGeom>
        </p:spPr>
      </p:pic>
    </p:spTree>
    <p:extLst>
      <p:ext uri="{BB962C8B-B14F-4D97-AF65-F5344CB8AC3E}">
        <p14:creationId xmlns:p14="http://schemas.microsoft.com/office/powerpoint/2010/main" val="31189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557561" y="648629"/>
            <a:ext cx="8229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dirty="0"/>
              <a:t>Outline</a:t>
            </a:r>
            <a:endParaRPr sz="3600" b="1" i="0" u="none" strike="noStrike" cap="none" dirty="0">
              <a:solidFill>
                <a:schemeClr val="dk1"/>
              </a:solidFill>
              <a:latin typeface="Calibri"/>
              <a:ea typeface="Calibri"/>
              <a:cs typeface="Calibri"/>
              <a:sym typeface="Calibri"/>
            </a:endParaRPr>
          </a:p>
        </p:txBody>
      </p:sp>
      <p:sp>
        <p:nvSpPr>
          <p:cNvPr id="99" name="Shape 9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D5D1F1B0-CBBC-459A-AC98-02DC40F870DB}" type="datetime1">
              <a:rPr lang="en-IN" sz="1050" b="0" i="0" u="none" strike="noStrike" cap="none" smtClean="0">
                <a:solidFill>
                  <a:srgbClr val="888888"/>
                </a:solidFill>
                <a:latin typeface="Calibri"/>
                <a:sym typeface="Calibri"/>
              </a:rPr>
              <a:t>17-09-2021</a:t>
            </a:fld>
            <a:endParaRPr sz="1050" b="0" i="0" u="none" strike="noStrike" cap="none">
              <a:solidFill>
                <a:srgbClr val="888888"/>
              </a:solidFill>
              <a:latin typeface="Calibri"/>
              <a:ea typeface="Calibri"/>
              <a:cs typeface="Calibri"/>
              <a:sym typeface="Calibri"/>
            </a:endParaRPr>
          </a:p>
        </p:txBody>
      </p:sp>
      <p:sp>
        <p:nvSpPr>
          <p:cNvPr id="100" name="Shape 10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101" name="Shape 10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2</a:t>
            </a:fld>
            <a:endParaRPr sz="1050" b="0" i="0" u="none" strike="noStrike" cap="none">
              <a:solidFill>
                <a:srgbClr val="888888"/>
              </a:solidFill>
              <a:latin typeface="Calibri"/>
              <a:ea typeface="Calibri"/>
              <a:cs typeface="Calibri"/>
              <a:sym typeface="Calibri"/>
            </a:endParaRPr>
          </a:p>
        </p:txBody>
      </p:sp>
      <p:sp>
        <p:nvSpPr>
          <p:cNvPr id="8" name="Rectangle 15"/>
          <p:cNvSpPr txBox="1">
            <a:spLocks noChangeArrowheads="1"/>
          </p:cNvSpPr>
          <p:nvPr/>
        </p:nvSpPr>
        <p:spPr>
          <a:xfrm>
            <a:off x="863319" y="1317703"/>
            <a:ext cx="6945586" cy="5055843"/>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a:lnSpc>
                <a:spcPct val="20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Introduction</a:t>
            </a:r>
          </a:p>
          <a:p>
            <a:pPr>
              <a:lnSpc>
                <a:spcPct val="20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Problem definition</a:t>
            </a:r>
          </a:p>
          <a:p>
            <a:pPr>
              <a:lnSpc>
                <a:spcPct val="20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Literature review in brief (2 slides)</a:t>
            </a:r>
          </a:p>
          <a:p>
            <a:pPr>
              <a:lnSpc>
                <a:spcPct val="20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Algorithms /Architecture</a:t>
            </a:r>
          </a:p>
          <a:p>
            <a:pPr>
              <a:lnSpc>
                <a:spcPct val="20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UML Diagrams(Usecase, Sequence, Class Diagram)</a:t>
            </a:r>
          </a:p>
          <a:p>
            <a:pPr>
              <a:lnSpc>
                <a:spcPct val="20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Implementation Plan</a:t>
            </a:r>
          </a:p>
          <a:p>
            <a:pPr>
              <a:lnSpc>
                <a:spcPct val="20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Action plan for rest of the Project</a:t>
            </a:r>
          </a:p>
          <a:p>
            <a:pPr>
              <a:lnSpc>
                <a:spcPct val="20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Conclusion &amp; Future work</a:t>
            </a:r>
          </a:p>
          <a:p>
            <a:pPr>
              <a:lnSpc>
                <a:spcPct val="20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References</a:t>
            </a:r>
          </a:p>
          <a:p>
            <a:pPr>
              <a:lnSpc>
                <a:spcPct val="200000"/>
              </a:lnSpc>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2B70-38E4-4CCA-8E66-3E0BA584F739}"/>
              </a:ext>
            </a:extLst>
          </p:cNvPr>
          <p:cNvSpPr>
            <a:spLocks noGrp="1"/>
          </p:cNvSpPr>
          <p:nvPr>
            <p:ph type="title"/>
          </p:nvPr>
        </p:nvSpPr>
        <p:spPr>
          <a:xfrm>
            <a:off x="825130" y="1346555"/>
            <a:ext cx="8229600" cy="914400"/>
          </a:xfrm>
        </p:spPr>
        <p:txBody>
          <a:bodyPr/>
          <a:lstStyle/>
          <a:p>
            <a:r>
              <a:rPr lang="en-US" i="0" dirty="0">
                <a:solidFill>
                  <a:srgbClr val="000000"/>
                </a:solidFill>
                <a:effectLst/>
                <a:latin typeface="Calibri" panose="020F0502020204030204" pitchFamily="34" charset="0"/>
                <a:ea typeface="Arial" panose="020B0604020202020204" pitchFamily="34" charset="0"/>
                <a:cs typeface="Calibri" panose="020F0502020204030204" pitchFamily="34" charset="0"/>
              </a:rPr>
              <a:t>Conclusion &amp; Future work</a:t>
            </a:r>
            <a:endParaRPr lang="en-IN"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A5B3186A-C4D2-4BE9-A953-F03D7A5AFDCF}"/>
              </a:ext>
            </a:extLst>
          </p:cNvPr>
          <p:cNvSpPr>
            <a:spLocks noGrp="1"/>
          </p:cNvSpPr>
          <p:nvPr>
            <p:ph type="body" idx="1"/>
          </p:nvPr>
        </p:nvSpPr>
        <p:spPr/>
        <p:txBody>
          <a:bodyPr/>
          <a:lstStyle/>
          <a:p>
            <a:pPr>
              <a:buFont typeface="Arial" panose="020B0604020202020204" pitchFamily="34" charset="0"/>
              <a:buChar char="•"/>
            </a:pPr>
            <a:r>
              <a:rPr lang="en-IN" sz="1500" b="0" i="0" dirty="0">
                <a:solidFill>
                  <a:schemeClr val="tx1"/>
                </a:solidFill>
                <a:effectLst/>
                <a:latin typeface="Times New Roman" panose="02020603050405020304" pitchFamily="18" charset="0"/>
                <a:cs typeface="Times New Roman" panose="02020603050405020304" pitchFamily="18" charset="0"/>
              </a:rPr>
              <a:t>Students usually face difficulties in understanding the concept of algorithms which involve arrays.</a:t>
            </a:r>
          </a:p>
          <a:p>
            <a:pPr>
              <a:buFont typeface="Arial" panose="020B0604020202020204" pitchFamily="34" charset="0"/>
              <a:buChar char="•"/>
            </a:pPr>
            <a:r>
              <a:rPr lang="en-IN" sz="1500" b="0" i="0" dirty="0">
                <a:solidFill>
                  <a:schemeClr val="tx1"/>
                </a:solidFill>
                <a:effectLst/>
                <a:latin typeface="Times New Roman" panose="02020603050405020304" pitchFamily="18" charset="0"/>
                <a:cs typeface="Times New Roman" panose="02020603050405020304" pitchFamily="18" charset="0"/>
              </a:rPr>
              <a:t>Algorithm visualiser is a proven way to assist students in understanding these concepts. </a:t>
            </a:r>
          </a:p>
          <a:p>
            <a:pPr>
              <a:buFont typeface="Arial" panose="020B0604020202020204" pitchFamily="34" charset="0"/>
              <a:buChar char="•"/>
            </a:pPr>
            <a:r>
              <a:rPr lang="en-IN" sz="1500" b="0" i="0" dirty="0">
                <a:solidFill>
                  <a:schemeClr val="tx1"/>
                </a:solidFill>
                <a:effectLst/>
                <a:latin typeface="Times New Roman" panose="02020603050405020304" pitchFamily="18" charset="0"/>
                <a:cs typeface="Times New Roman" panose="02020603050405020304" pitchFamily="18" charset="0"/>
              </a:rPr>
              <a:t>Over the course of this project, we will be learning to implement algorithms visually which would require a detailed understanding and examination of said algorithms. </a:t>
            </a:r>
          </a:p>
          <a:p>
            <a:pPr>
              <a:buFont typeface="Arial" panose="020B0604020202020204" pitchFamily="34" charset="0"/>
              <a:buChar char="•"/>
            </a:pPr>
            <a:r>
              <a:rPr lang="en-IN" sz="1500" b="0" i="0" dirty="0">
                <a:solidFill>
                  <a:schemeClr val="tx1"/>
                </a:solidFill>
                <a:effectLst/>
                <a:latin typeface="Times New Roman" panose="02020603050405020304" pitchFamily="18" charset="0"/>
                <a:cs typeface="Times New Roman" panose="02020603050405020304" pitchFamily="18" charset="0"/>
              </a:rPr>
              <a:t>This would not only help us understand them better, but also help future students topics to get a better grasp over them. </a:t>
            </a:r>
          </a:p>
          <a:p>
            <a:pPr>
              <a:buFont typeface="Arial" panose="020B0604020202020204" pitchFamily="34" charset="0"/>
              <a:buChar char="•"/>
            </a:pPr>
            <a:r>
              <a:rPr lang="en-IN" sz="1500" b="0" i="0" dirty="0">
                <a:solidFill>
                  <a:schemeClr val="tx1"/>
                </a:solidFill>
                <a:effectLst/>
                <a:latin typeface="Times New Roman" panose="02020603050405020304" pitchFamily="18" charset="0"/>
                <a:cs typeface="Times New Roman" panose="02020603050405020304" pitchFamily="18" charset="0"/>
              </a:rPr>
              <a:t>For our project we aim to implement the visualiser using HTML, CSS and JS as they are useful in developing application with interactive UIs.</a:t>
            </a:r>
          </a:p>
          <a:p>
            <a:pPr>
              <a:buFont typeface="Arial" panose="020B0604020202020204" pitchFamily="34" charset="0"/>
              <a:buChar char="•"/>
            </a:pPr>
            <a:r>
              <a:rPr lang="en-IN" sz="1500" b="0" i="0" dirty="0">
                <a:solidFill>
                  <a:schemeClr val="tx1"/>
                </a:solidFill>
                <a:effectLst/>
                <a:latin typeface="Times New Roman" panose="02020603050405020304" pitchFamily="18" charset="0"/>
                <a:cs typeface="Times New Roman" panose="02020603050405020304" pitchFamily="18" charset="0"/>
              </a:rPr>
              <a:t>In the future, we could implement this project using ReactJS as it opens up more opportunities to develop complex algorithm visualisers like Prims, Dijkstra's, Pathfinder, etc. We would als</a:t>
            </a:r>
            <a:r>
              <a:rPr lang="en-IN" sz="1500" dirty="0">
                <a:solidFill>
                  <a:schemeClr val="tx1"/>
                </a:solidFill>
                <a:latin typeface="Times New Roman" panose="02020603050405020304" pitchFamily="18" charset="0"/>
                <a:cs typeface="Times New Roman" panose="02020603050405020304" pitchFamily="18" charset="0"/>
              </a:rPr>
              <a:t>o like to work upon our UI , so as to make it more interactive as well as appealing to the users.</a:t>
            </a:r>
          </a:p>
        </p:txBody>
      </p:sp>
      <p:sp>
        <p:nvSpPr>
          <p:cNvPr id="4" name="Date Placeholder 3">
            <a:extLst>
              <a:ext uri="{FF2B5EF4-FFF2-40B4-BE49-F238E27FC236}">
                <a16:creationId xmlns:a16="http://schemas.microsoft.com/office/drawing/2014/main" id="{E22D8F05-4F76-46AA-AD0A-895A40C2CC75}"/>
              </a:ext>
            </a:extLst>
          </p:cNvPr>
          <p:cNvSpPr>
            <a:spLocks noGrp="1"/>
          </p:cNvSpPr>
          <p:nvPr>
            <p:ph type="dt" idx="10"/>
          </p:nvPr>
        </p:nvSpPr>
        <p:spPr/>
        <p:txBody>
          <a:bodyPr/>
          <a:lstStyle/>
          <a:p>
            <a:fld id="{161D8154-603A-4BBF-893C-B22F4445A59B}" type="datetime1">
              <a:rPr lang="en-IN" smtClean="0"/>
              <a:t>17-09-2021</a:t>
            </a:fld>
            <a:endParaRPr lang="en-IN"/>
          </a:p>
        </p:txBody>
      </p:sp>
      <p:sp>
        <p:nvSpPr>
          <p:cNvPr id="5" name="Footer Placeholder 4">
            <a:extLst>
              <a:ext uri="{FF2B5EF4-FFF2-40B4-BE49-F238E27FC236}">
                <a16:creationId xmlns:a16="http://schemas.microsoft.com/office/drawing/2014/main" id="{2FCD056A-4B5A-4FA7-B01E-95445C523CCF}"/>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20D9E4D2-55B0-44E6-B3E9-E439E1BA9CB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20</a:t>
            </a:fld>
            <a:endParaRPr lang="en-IN"/>
          </a:p>
        </p:txBody>
      </p:sp>
    </p:spTree>
    <p:extLst>
      <p:ext uri="{BB962C8B-B14F-4D97-AF65-F5344CB8AC3E}">
        <p14:creationId xmlns:p14="http://schemas.microsoft.com/office/powerpoint/2010/main" val="2536416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D8B5-1087-4599-AF2E-375C29B5773D}"/>
              </a:ext>
            </a:extLst>
          </p:cNvPr>
          <p:cNvSpPr>
            <a:spLocks noGrp="1"/>
          </p:cNvSpPr>
          <p:nvPr>
            <p:ph type="title"/>
          </p:nvPr>
        </p:nvSpPr>
        <p:spPr>
          <a:xfrm>
            <a:off x="457200" y="1089488"/>
            <a:ext cx="8229600" cy="914400"/>
          </a:xfrm>
        </p:spPr>
        <p:txBody>
          <a:bodyPr/>
          <a:lstStyle/>
          <a:p>
            <a:r>
              <a:rPr lang="en-US" i="0" dirty="0">
                <a:solidFill>
                  <a:srgbClr val="000000"/>
                </a:solidFill>
                <a:effectLst/>
                <a:latin typeface="Calibri" panose="020F0502020204030204" pitchFamily="34" charset="0"/>
                <a:ea typeface="Arial" panose="020B0604020202020204" pitchFamily="34" charset="0"/>
                <a:cs typeface="Calibri" panose="020F0502020204030204" pitchFamily="34" charset="0"/>
              </a:rPr>
              <a:t>References</a:t>
            </a:r>
            <a:endParaRPr lang="en-IN" sz="72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A24B8011-1BE9-4FC8-9FCF-0B1EBAD0278D}"/>
              </a:ext>
            </a:extLst>
          </p:cNvPr>
          <p:cNvSpPr>
            <a:spLocks noGrp="1"/>
          </p:cNvSpPr>
          <p:nvPr>
            <p:ph type="body" idx="1"/>
          </p:nvPr>
        </p:nvSpPr>
        <p:spPr>
          <a:xfrm>
            <a:off x="457200" y="1847274"/>
            <a:ext cx="8229600" cy="4509078"/>
          </a:xfrm>
        </p:spPr>
        <p:txBody>
          <a:bodyPr/>
          <a:lstStyle/>
          <a:p>
            <a:pPr>
              <a:buFont typeface="Arial" panose="020B0604020202020204" pitchFamily="34" charset="0"/>
              <a:buChar char="•"/>
            </a:pPr>
            <a:r>
              <a:rPr lang="en-IN" sz="1300" dirty="0">
                <a:latin typeface="Times New Roman" panose="02020603050405020304" pitchFamily="18" charset="0"/>
                <a:cs typeface="Times New Roman" panose="02020603050405020304" pitchFamily="18" charset="0"/>
              </a:rPr>
              <a:t>Euripides Vrachnos, Athanassios Jimoyiannis,Design and Evaluation of a Web-based Dynamic Algorithm Visualization Environment for Novices, Procedia Computer Science, Volume 27,2014,Pages 229-239,ISSN 1877-0509,https://doi.org/10.1016/j.procs.2014.02.026.</a:t>
            </a:r>
          </a:p>
          <a:p>
            <a:pPr>
              <a:buFont typeface="Arial" panose="020B0604020202020204" pitchFamily="34" charset="0"/>
              <a:buChar char="•"/>
            </a:pPr>
            <a:r>
              <a:rPr lang="en-IN" sz="1300" dirty="0">
                <a:latin typeface="Times New Roman" panose="02020603050405020304" pitchFamily="18" charset="0"/>
                <a:cs typeface="Times New Roman" panose="02020603050405020304" pitchFamily="18" charset="0"/>
              </a:rPr>
              <a:t>I. </a:t>
            </a:r>
            <a:r>
              <a:rPr lang="en-IN" sz="1300" dirty="0" err="1">
                <a:latin typeface="Times New Roman" panose="02020603050405020304" pitchFamily="18" charset="0"/>
                <a:cs typeface="Times New Roman" panose="02020603050405020304" pitchFamily="18" charset="0"/>
              </a:rPr>
              <a:t>Reif</a:t>
            </a:r>
            <a:r>
              <a:rPr lang="en-IN" sz="1300" dirty="0">
                <a:latin typeface="Times New Roman" panose="02020603050405020304" pitchFamily="18" charset="0"/>
                <a:cs typeface="Times New Roman" panose="02020603050405020304" pitchFamily="18" charset="0"/>
              </a:rPr>
              <a:t> and T. </a:t>
            </a:r>
            <a:r>
              <a:rPr lang="en-IN" sz="1300" dirty="0" err="1">
                <a:latin typeface="Times New Roman" panose="02020603050405020304" pitchFamily="18" charset="0"/>
                <a:cs typeface="Times New Roman" panose="02020603050405020304" pitchFamily="18" charset="0"/>
              </a:rPr>
              <a:t>Orehovacki</a:t>
            </a:r>
            <a:r>
              <a:rPr lang="en-IN" sz="1300" dirty="0">
                <a:latin typeface="Times New Roman" panose="02020603050405020304" pitchFamily="18" charset="0"/>
                <a:cs typeface="Times New Roman" panose="02020603050405020304" pitchFamily="18" charset="0"/>
              </a:rPr>
              <a:t>, "ViSA: Visualization of sorting algorithms," 2012 Proceedings of the 35th International Convention MIPRO, 2012, pp. 1146-1151.</a:t>
            </a:r>
          </a:p>
          <a:p>
            <a:pPr>
              <a:buFont typeface="Arial" panose="020B0604020202020204" pitchFamily="34" charset="0"/>
              <a:buChar char="•"/>
            </a:pPr>
            <a:r>
              <a:rPr lang="en-US" altLang="en-US" sz="1300" dirty="0">
                <a:latin typeface="Times New Roman" panose="02020603050405020304" pitchFamily="18" charset="0"/>
                <a:cs typeface="Times New Roman" panose="02020603050405020304" pitchFamily="18" charset="0"/>
              </a:rPr>
              <a:t>Ashwani Kumar Singh and Danish Jamal and </a:t>
            </a:r>
            <a:r>
              <a:rPr lang="en-US" altLang="en-US" sz="1300" dirty="0" err="1">
                <a:latin typeface="Times New Roman" panose="02020603050405020304" pitchFamily="18" charset="0"/>
                <a:cs typeface="Times New Roman" panose="02020603050405020304" pitchFamily="18" charset="0"/>
              </a:rPr>
              <a:t>Pranjal</a:t>
            </a:r>
            <a:r>
              <a:rPr lang="en-US" altLang="en-US" sz="1300" dirty="0">
                <a:latin typeface="Times New Roman" panose="02020603050405020304" pitchFamily="18" charset="0"/>
                <a:cs typeface="Times New Roman" panose="02020603050405020304" pitchFamily="18" charset="0"/>
              </a:rPr>
              <a:t> Aggarwal, Algorithm Visualizer, EasyChair Preprint no. 5385, EasyChair, 2021.  </a:t>
            </a:r>
          </a:p>
          <a:p>
            <a:pPr>
              <a:buFont typeface="Arial" panose="020B0604020202020204" pitchFamily="34" charset="0"/>
              <a:buChar char="•"/>
            </a:pPr>
            <a:r>
              <a:rPr lang="en-IN" altLang="en-US" sz="1300" dirty="0">
                <a:latin typeface="Times New Roman" panose="02020603050405020304" pitchFamily="18" charset="0"/>
                <a:cs typeface="Times New Roman" panose="02020603050405020304" pitchFamily="18" charset="0"/>
              </a:rPr>
              <a:t>B. R., R. V. and T. S., "Visualizing Sequence of Algorithms for Searching and Sorting," 2009 International Conference on Advances in Recent Technologies in Communication and Computing, 2009, pp. 647-649, </a:t>
            </a:r>
            <a:r>
              <a:rPr lang="en-IN" altLang="en-US" sz="1300" dirty="0" err="1">
                <a:latin typeface="Times New Roman" panose="02020603050405020304" pitchFamily="18" charset="0"/>
                <a:cs typeface="Times New Roman" panose="02020603050405020304" pitchFamily="18" charset="0"/>
              </a:rPr>
              <a:t>doi</a:t>
            </a:r>
            <a:r>
              <a:rPr lang="en-IN" altLang="en-US" sz="1300" dirty="0">
                <a:latin typeface="Times New Roman" panose="02020603050405020304" pitchFamily="18" charset="0"/>
                <a:cs typeface="Times New Roman" panose="02020603050405020304" pitchFamily="18" charset="0"/>
              </a:rPr>
              <a:t>: 10.1109/ARTCom.2009.20.</a:t>
            </a:r>
          </a:p>
          <a:p>
            <a:pPr>
              <a:buFont typeface="Arial" panose="020B0604020202020204" pitchFamily="34" charset="0"/>
              <a:buChar char="•"/>
            </a:pPr>
            <a:r>
              <a:rPr lang="en-IN" sz="1300" dirty="0" err="1">
                <a:latin typeface="Times New Roman" panose="02020603050405020304" pitchFamily="18" charset="0"/>
                <a:cs typeface="Times New Roman" panose="02020603050405020304" pitchFamily="18" charset="0"/>
              </a:rPr>
              <a:t>Faria</a:t>
            </a:r>
            <a:r>
              <a:rPr lang="en-IN" sz="1300" dirty="0">
                <a:latin typeface="Times New Roman" panose="02020603050405020304" pitchFamily="18" charset="0"/>
                <a:cs typeface="Times New Roman" panose="02020603050405020304" pitchFamily="18" charset="0"/>
              </a:rPr>
              <a:t>, Brian, "Visualizing Sorting Algorithms" (2017). </a:t>
            </a:r>
            <a:r>
              <a:rPr lang="en-IN" sz="1300" dirty="0" err="1">
                <a:latin typeface="Times New Roman" panose="02020603050405020304" pitchFamily="18" charset="0"/>
                <a:cs typeface="Times New Roman" panose="02020603050405020304" pitchFamily="18" charset="0"/>
              </a:rPr>
              <a:t>Honors</a:t>
            </a:r>
            <a:r>
              <a:rPr lang="en-IN" sz="1300" dirty="0">
                <a:latin typeface="Times New Roman" panose="02020603050405020304" pitchFamily="18" charset="0"/>
                <a:cs typeface="Times New Roman" panose="02020603050405020304" pitchFamily="18" charset="0"/>
              </a:rPr>
              <a:t> Projects Overview. 127.</a:t>
            </a:r>
            <a:br>
              <a:rPr lang="en-IN" sz="1300" dirty="0">
                <a:latin typeface="Times New Roman" panose="02020603050405020304" pitchFamily="18" charset="0"/>
                <a:cs typeface="Times New Roman" panose="02020603050405020304" pitchFamily="18" charset="0"/>
              </a:rPr>
            </a:br>
            <a:r>
              <a:rPr lang="en-IN" sz="1300" dirty="0">
                <a:latin typeface="Times New Roman" panose="02020603050405020304" pitchFamily="18" charset="0"/>
                <a:cs typeface="Times New Roman" panose="02020603050405020304" pitchFamily="18" charset="0"/>
              </a:rPr>
              <a:t>https://digitalcommons.ric.edu</a:t>
            </a:r>
            <a:r>
              <a:rPr lang="en-IN" sz="1300" u="sng" dirty="0">
                <a:latin typeface="Times New Roman" panose="02020603050405020304" pitchFamily="18" charset="0"/>
                <a:cs typeface="Times New Roman" panose="02020603050405020304" pitchFamily="18" charset="0"/>
              </a:rPr>
              <a:t>/</a:t>
            </a:r>
            <a:r>
              <a:rPr lang="en-IN" sz="1300" dirty="0">
                <a:latin typeface="Times New Roman" panose="02020603050405020304" pitchFamily="18" charset="0"/>
                <a:cs typeface="Times New Roman" panose="02020603050405020304" pitchFamily="18" charset="0"/>
              </a:rPr>
              <a:t>honors_projects/127.</a:t>
            </a:r>
          </a:p>
          <a:p>
            <a:pPr>
              <a:buFont typeface="Arial" panose="020B0604020202020204" pitchFamily="34" charset="0"/>
              <a:buChar char="•"/>
            </a:pPr>
            <a:r>
              <a:rPr lang="en-IN" altLang="en-US" sz="1300" dirty="0">
                <a:latin typeface="Times New Roman" panose="02020603050405020304" pitchFamily="18" charset="0"/>
                <a:cs typeface="Times New Roman" panose="02020603050405020304" pitchFamily="18" charset="0"/>
              </a:rPr>
              <a:t>Saraiya, </a:t>
            </a:r>
            <a:r>
              <a:rPr lang="en-IN" altLang="en-US" sz="1300" dirty="0" err="1">
                <a:latin typeface="Times New Roman" panose="02020603050405020304" pitchFamily="18" charset="0"/>
                <a:cs typeface="Times New Roman" panose="02020603050405020304" pitchFamily="18" charset="0"/>
              </a:rPr>
              <a:t>Purvi</a:t>
            </a:r>
            <a:r>
              <a:rPr lang="en-IN" altLang="en-US" sz="1300" dirty="0">
                <a:latin typeface="Times New Roman" panose="02020603050405020304" pitchFamily="18" charset="0"/>
                <a:cs typeface="Times New Roman" panose="02020603050405020304" pitchFamily="18" charset="0"/>
              </a:rPr>
              <a:t> &amp; Shaffer, Clifford &amp; </a:t>
            </a:r>
            <a:r>
              <a:rPr lang="en-IN" altLang="en-US" sz="1300" dirty="0" err="1">
                <a:latin typeface="Times New Roman" panose="02020603050405020304" pitchFamily="18" charset="0"/>
                <a:cs typeface="Times New Roman" panose="02020603050405020304" pitchFamily="18" charset="0"/>
              </a:rPr>
              <a:t>Mccrickard</a:t>
            </a:r>
            <a:r>
              <a:rPr lang="en-IN" altLang="en-US" sz="1300" dirty="0">
                <a:latin typeface="Times New Roman" panose="02020603050405020304" pitchFamily="18" charset="0"/>
                <a:cs typeface="Times New Roman" panose="02020603050405020304" pitchFamily="18" charset="0"/>
              </a:rPr>
              <a:t>, D. &amp; North, Chris. (2003). Effective Features of Algorithm Visualizations. Proceedings of the SIGCSE Technical Symposium on Computer Science Education. 36. 10.1145/1028174.971432. </a:t>
            </a:r>
          </a:p>
          <a:p>
            <a:pPr>
              <a:buFont typeface="Arial" panose="020B0604020202020204" pitchFamily="34" charset="0"/>
              <a:buChar char="•"/>
            </a:pPr>
            <a:r>
              <a:rPr lang="en-US" altLang="en-US" sz="1300" dirty="0" err="1">
                <a:latin typeface="Times New Roman" panose="02020603050405020304" pitchFamily="18" charset="0"/>
                <a:cs typeface="Times New Roman" panose="02020603050405020304" pitchFamily="18" charset="0"/>
              </a:rPr>
              <a:t>Hundhausen</a:t>
            </a:r>
            <a:r>
              <a:rPr lang="en-US" altLang="en-US" sz="1300" dirty="0">
                <a:latin typeface="Times New Roman" panose="02020603050405020304" pitchFamily="18" charset="0"/>
                <a:cs typeface="Times New Roman" panose="02020603050405020304" pitchFamily="18" charset="0"/>
              </a:rPr>
              <a:t>, Christopher &amp; Douglas, Sarah &amp; </a:t>
            </a:r>
            <a:r>
              <a:rPr lang="en-US" altLang="en-US" sz="1300" dirty="0" err="1">
                <a:latin typeface="Times New Roman" panose="02020603050405020304" pitchFamily="18" charset="0"/>
                <a:cs typeface="Times New Roman" panose="02020603050405020304" pitchFamily="18" charset="0"/>
              </a:rPr>
              <a:t>Stasko</a:t>
            </a:r>
            <a:r>
              <a:rPr lang="en-US" altLang="en-US" sz="1300" dirty="0">
                <a:latin typeface="Times New Roman" panose="02020603050405020304" pitchFamily="18" charset="0"/>
                <a:cs typeface="Times New Roman" panose="02020603050405020304" pitchFamily="18" charset="0"/>
              </a:rPr>
              <a:t>, John. (2002). A Meta-Study of Algorithm Visualization Effectiveness. Journal of Visual Languages &amp; Computing. 13. 259-290. 10.1006/jvlc.2002.0237. </a:t>
            </a:r>
          </a:p>
          <a:p>
            <a:pPr>
              <a:buFont typeface="Arial" panose="020B0604020202020204" pitchFamily="34" charset="0"/>
              <a:buChar char="•"/>
            </a:pPr>
            <a:r>
              <a:rPr lang="en-IN" sz="1300" dirty="0">
                <a:latin typeface="Times New Roman" panose="02020603050405020304" pitchFamily="18" charset="0"/>
                <a:cs typeface="Times New Roman" panose="02020603050405020304" pitchFamily="18" charset="0"/>
              </a:rPr>
              <a:t>https://bost.ocks.org/mike/algorithms/</a:t>
            </a:r>
          </a:p>
          <a:p>
            <a:pPr>
              <a:buFont typeface="Arial" panose="020B0604020202020204" pitchFamily="34" charset="0"/>
              <a:buChar char="•"/>
            </a:pPr>
            <a:r>
              <a:rPr lang="en-US" altLang="en-US" sz="1300" dirty="0">
                <a:latin typeface="Times New Roman" panose="02020603050405020304" pitchFamily="18" charset="0"/>
                <a:cs typeface="Times New Roman" panose="02020603050405020304" pitchFamily="18" charset="0"/>
              </a:rPr>
              <a:t>https://visualgo.net/en</a:t>
            </a:r>
          </a:p>
          <a:p>
            <a:pPr>
              <a:buFont typeface="Arial" panose="020B0604020202020204" pitchFamily="34" charset="0"/>
              <a:buChar char="•"/>
            </a:pPr>
            <a:endParaRPr lang="en-US" altLang="en-US" sz="13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13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5F1C841-D2E5-4865-8E80-64E619D5A897}"/>
              </a:ext>
            </a:extLst>
          </p:cNvPr>
          <p:cNvSpPr>
            <a:spLocks noGrp="1"/>
          </p:cNvSpPr>
          <p:nvPr>
            <p:ph type="dt" idx="10"/>
          </p:nvPr>
        </p:nvSpPr>
        <p:spPr/>
        <p:txBody>
          <a:bodyPr/>
          <a:lstStyle/>
          <a:p>
            <a:fld id="{161D8154-603A-4BBF-893C-B22F4445A59B}" type="datetime1">
              <a:rPr lang="en-IN" smtClean="0"/>
              <a:t>17-09-2021</a:t>
            </a:fld>
            <a:endParaRPr lang="en-IN"/>
          </a:p>
        </p:txBody>
      </p:sp>
      <p:sp>
        <p:nvSpPr>
          <p:cNvPr id="5" name="Footer Placeholder 4">
            <a:extLst>
              <a:ext uri="{FF2B5EF4-FFF2-40B4-BE49-F238E27FC236}">
                <a16:creationId xmlns:a16="http://schemas.microsoft.com/office/drawing/2014/main" id="{969F1F40-EBDE-452A-8BB8-5BA4F8B9C335}"/>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F9CE84F5-4698-4E53-B05D-472A2035039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21</a:t>
            </a:fld>
            <a:endParaRPr lang="en-IN"/>
          </a:p>
        </p:txBody>
      </p:sp>
    </p:spTree>
    <p:extLst>
      <p:ext uri="{BB962C8B-B14F-4D97-AF65-F5344CB8AC3E}">
        <p14:creationId xmlns:p14="http://schemas.microsoft.com/office/powerpoint/2010/main" val="1547897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43F2-DE8A-4378-9CAA-045DD9E1F85D}"/>
              </a:ext>
            </a:extLst>
          </p:cNvPr>
          <p:cNvSpPr>
            <a:spLocks noGrp="1"/>
          </p:cNvSpPr>
          <p:nvPr>
            <p:ph type="title"/>
          </p:nvPr>
        </p:nvSpPr>
        <p:spPr>
          <a:xfrm>
            <a:off x="455488" y="1129722"/>
            <a:ext cx="8229600" cy="914400"/>
          </a:xfrm>
        </p:spPr>
        <p:txBody>
          <a:bodyPr/>
          <a:lstStyle/>
          <a:p>
            <a:r>
              <a:rPr lang="en-IN" dirty="0"/>
              <a:t>Introduction</a:t>
            </a:r>
          </a:p>
        </p:txBody>
      </p:sp>
      <p:sp>
        <p:nvSpPr>
          <p:cNvPr id="3" name="Text Placeholder 2">
            <a:extLst>
              <a:ext uri="{FF2B5EF4-FFF2-40B4-BE49-F238E27FC236}">
                <a16:creationId xmlns:a16="http://schemas.microsoft.com/office/drawing/2014/main" id="{0C58094C-55D7-467D-AEB5-0F189DB0963F}"/>
              </a:ext>
            </a:extLst>
          </p:cNvPr>
          <p:cNvSpPr>
            <a:spLocks noGrp="1"/>
          </p:cNvSpPr>
          <p:nvPr>
            <p:ph type="body" idx="1"/>
          </p:nvPr>
        </p:nvSpPr>
        <p:spPr>
          <a:xfrm>
            <a:off x="455488" y="1852276"/>
            <a:ext cx="8229600" cy="5005724"/>
          </a:xfrm>
        </p:spPr>
        <p:txBody>
          <a:bodyPr/>
          <a:lstStyle/>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We have always studied algorithms with a</a:t>
            </a:r>
            <a:r>
              <a:rPr lang="en-IN" sz="2000" b="0" i="0" dirty="0">
                <a:solidFill>
                  <a:schemeClr val="tx1"/>
                </a:solidFill>
                <a:effectLst/>
                <a:latin typeface="Times New Roman" panose="02020603050405020304" pitchFamily="18" charset="0"/>
                <a:cs typeface="Times New Roman" panose="02020603050405020304" pitchFamily="18" charset="0"/>
              </a:rPr>
              <a:t> mathematical and empirical approach, but there is a third way to study algorithms, called </a:t>
            </a:r>
            <a:r>
              <a:rPr lang="en-IN" sz="2000" b="1" i="1" dirty="0">
                <a:solidFill>
                  <a:schemeClr val="tx1"/>
                </a:solidFill>
                <a:effectLst/>
                <a:latin typeface="Times New Roman" panose="02020603050405020304" pitchFamily="18" charset="0"/>
                <a:cs typeface="Times New Roman" panose="02020603050405020304" pitchFamily="18" charset="0"/>
              </a:rPr>
              <a:t>algorithm visualization</a:t>
            </a:r>
            <a:r>
              <a:rPr lang="en-IN" sz="2000" b="0" i="0" dirty="0">
                <a:solidFill>
                  <a:schemeClr val="tx1"/>
                </a:solidFill>
                <a:effectLst/>
                <a:latin typeface="Times New Roman" panose="02020603050405020304" pitchFamily="18" charset="0"/>
                <a:cs typeface="Times New Roman" panose="02020603050405020304" pitchFamily="18" charset="0"/>
              </a:rPr>
              <a:t> and it can be defined as the use of graphical tools to convey some useful information about algorithms. </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So, why visualize algorithms? Why visualize anything? To leverage the human visual system to improve understanding. Or more simply, to use vision to think.</a:t>
            </a:r>
          </a:p>
          <a:p>
            <a:pPr>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It can be a visual illustration of an algorithm’s operation, of its performance or of its execution speed. </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Often we fail to understand the core idea of a particular algorithm maybe because we are unable to visualize how they work.</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So the most important thing to understand about these algorithms is visualization.</a:t>
            </a:r>
          </a:p>
        </p:txBody>
      </p:sp>
      <p:sp>
        <p:nvSpPr>
          <p:cNvPr id="4" name="Date Placeholder 3">
            <a:extLst>
              <a:ext uri="{FF2B5EF4-FFF2-40B4-BE49-F238E27FC236}">
                <a16:creationId xmlns:a16="http://schemas.microsoft.com/office/drawing/2014/main" id="{5EA0ED50-1782-4A3C-9AA9-F054CC8AB373}"/>
              </a:ext>
            </a:extLst>
          </p:cNvPr>
          <p:cNvSpPr>
            <a:spLocks noGrp="1"/>
          </p:cNvSpPr>
          <p:nvPr>
            <p:ph type="dt" idx="10"/>
          </p:nvPr>
        </p:nvSpPr>
        <p:spPr/>
        <p:txBody>
          <a:bodyPr/>
          <a:lstStyle/>
          <a:p>
            <a:fld id="{161D8154-603A-4BBF-893C-B22F4445A59B}" type="datetime1">
              <a:rPr lang="en-IN" smtClean="0"/>
              <a:t>17-09-2021</a:t>
            </a:fld>
            <a:endParaRPr lang="en-IN"/>
          </a:p>
        </p:txBody>
      </p:sp>
      <p:sp>
        <p:nvSpPr>
          <p:cNvPr id="5" name="Footer Placeholder 4">
            <a:extLst>
              <a:ext uri="{FF2B5EF4-FFF2-40B4-BE49-F238E27FC236}">
                <a16:creationId xmlns:a16="http://schemas.microsoft.com/office/drawing/2014/main" id="{6CA16FFB-4FA0-4C76-B571-5F8D06B3710C}"/>
              </a:ext>
            </a:extLst>
          </p:cNvPr>
          <p:cNvSpPr>
            <a:spLocks noGrp="1"/>
          </p:cNvSpPr>
          <p:nvPr>
            <p:ph type="ftr" idx="11"/>
          </p:nvPr>
        </p:nvSpPr>
        <p:spPr/>
        <p:txBody>
          <a:bodyPr/>
          <a:lstStyle/>
          <a:p>
            <a:r>
              <a:rPr lang="en-IN" dirty="0"/>
              <a:t>Computer Engineering Dept. MPSTME, Mumbai Campus </a:t>
            </a:r>
          </a:p>
        </p:txBody>
      </p:sp>
      <p:sp>
        <p:nvSpPr>
          <p:cNvPr id="6" name="Slide Number Placeholder 5">
            <a:extLst>
              <a:ext uri="{FF2B5EF4-FFF2-40B4-BE49-F238E27FC236}">
                <a16:creationId xmlns:a16="http://schemas.microsoft.com/office/drawing/2014/main" id="{AAE31D6B-B088-4D1F-BF2D-F34B9F9C83E8}"/>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3</a:t>
            </a:fld>
            <a:endParaRPr lang="en-IN"/>
          </a:p>
        </p:txBody>
      </p:sp>
    </p:spTree>
    <p:extLst>
      <p:ext uri="{BB962C8B-B14F-4D97-AF65-F5344CB8AC3E}">
        <p14:creationId xmlns:p14="http://schemas.microsoft.com/office/powerpoint/2010/main" val="2215311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16AA-342A-4545-98E5-E44B5B7A9797}"/>
              </a:ext>
            </a:extLst>
          </p:cNvPr>
          <p:cNvSpPr>
            <a:spLocks noGrp="1"/>
          </p:cNvSpPr>
          <p:nvPr>
            <p:ph type="title"/>
          </p:nvPr>
        </p:nvSpPr>
        <p:spPr>
          <a:xfrm>
            <a:off x="560580" y="1341823"/>
            <a:ext cx="8229600" cy="914400"/>
          </a:xfrm>
        </p:spPr>
        <p:txBody>
          <a:bodyPr/>
          <a:lstStyle/>
          <a:p>
            <a:r>
              <a:rPr lang="en-IN" dirty="0"/>
              <a:t>Problem Definition</a:t>
            </a:r>
          </a:p>
        </p:txBody>
      </p:sp>
      <p:sp>
        <p:nvSpPr>
          <p:cNvPr id="3" name="Text Placeholder 2">
            <a:extLst>
              <a:ext uri="{FF2B5EF4-FFF2-40B4-BE49-F238E27FC236}">
                <a16:creationId xmlns:a16="http://schemas.microsoft.com/office/drawing/2014/main" id="{5A038130-908B-4144-AF86-872296BD3EA1}"/>
              </a:ext>
            </a:extLst>
          </p:cNvPr>
          <p:cNvSpPr>
            <a:spLocks noGrp="1"/>
          </p:cNvSpPr>
          <p:nvPr>
            <p:ph type="body" idx="1"/>
          </p:nvPr>
        </p:nvSpPr>
        <p:spPr>
          <a:xfrm>
            <a:off x="457200" y="2668320"/>
            <a:ext cx="8229600" cy="1358735"/>
          </a:xfrm>
        </p:spPr>
        <p:txBody>
          <a:bodyPr/>
          <a:lstStyle/>
          <a:p>
            <a:pPr marL="76200" indent="0" algn="ctr">
              <a:buNone/>
            </a:pPr>
            <a:r>
              <a:rPr lang="en-IN" i="1" dirty="0">
                <a:solidFill>
                  <a:schemeClr val="tx1"/>
                </a:solidFill>
              </a:rPr>
              <a:t>This project aims to demonstrate the working of various sorting algorithms in a graphical manner for better understanding of the working of said algorithms</a:t>
            </a:r>
          </a:p>
        </p:txBody>
      </p:sp>
      <p:sp>
        <p:nvSpPr>
          <p:cNvPr id="4" name="Date Placeholder 3">
            <a:extLst>
              <a:ext uri="{FF2B5EF4-FFF2-40B4-BE49-F238E27FC236}">
                <a16:creationId xmlns:a16="http://schemas.microsoft.com/office/drawing/2014/main" id="{AD164BEA-A172-4AB2-98E3-370B897524A7}"/>
              </a:ext>
            </a:extLst>
          </p:cNvPr>
          <p:cNvSpPr>
            <a:spLocks noGrp="1"/>
          </p:cNvSpPr>
          <p:nvPr>
            <p:ph type="dt" idx="10"/>
          </p:nvPr>
        </p:nvSpPr>
        <p:spPr/>
        <p:txBody>
          <a:bodyPr/>
          <a:lstStyle/>
          <a:p>
            <a:fld id="{161D8154-603A-4BBF-893C-B22F4445A59B}" type="datetime1">
              <a:rPr lang="en-IN" smtClean="0"/>
              <a:t>17-09-2021</a:t>
            </a:fld>
            <a:endParaRPr lang="en-IN"/>
          </a:p>
        </p:txBody>
      </p:sp>
      <p:sp>
        <p:nvSpPr>
          <p:cNvPr id="5" name="Footer Placeholder 4">
            <a:extLst>
              <a:ext uri="{FF2B5EF4-FFF2-40B4-BE49-F238E27FC236}">
                <a16:creationId xmlns:a16="http://schemas.microsoft.com/office/drawing/2014/main" id="{55329862-AEC2-4486-8679-7B48CBF6B856}"/>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221B6F09-D806-4CB3-A52C-F376A4E94B0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4</a:t>
            </a:fld>
            <a:endParaRPr lang="en-IN"/>
          </a:p>
        </p:txBody>
      </p:sp>
    </p:spTree>
    <p:extLst>
      <p:ext uri="{BB962C8B-B14F-4D97-AF65-F5344CB8AC3E}">
        <p14:creationId xmlns:p14="http://schemas.microsoft.com/office/powerpoint/2010/main" val="3934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678500" y="725075"/>
            <a:ext cx="5193600" cy="57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IN" dirty="0"/>
              <a:t>Literature Review</a:t>
            </a:r>
            <a:endParaRPr dirty="0"/>
          </a:p>
        </p:txBody>
      </p:sp>
      <p:sp>
        <p:nvSpPr>
          <p:cNvPr id="107" name="Google Shape;107;p14"/>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en-IN"/>
              <a:t>5</a:t>
            </a:fld>
            <a:endParaRPr/>
          </a:p>
        </p:txBody>
      </p:sp>
      <p:graphicFrame>
        <p:nvGraphicFramePr>
          <p:cNvPr id="108" name="Google Shape;108;p14"/>
          <p:cNvGraphicFramePr/>
          <p:nvPr>
            <p:extLst>
              <p:ext uri="{D42A27DB-BD31-4B8C-83A1-F6EECF244321}">
                <p14:modId xmlns:p14="http://schemas.microsoft.com/office/powerpoint/2010/main" val="3759744681"/>
              </p:ext>
            </p:extLst>
          </p:nvPr>
        </p:nvGraphicFramePr>
        <p:xfrm>
          <a:off x="64654" y="1405066"/>
          <a:ext cx="9014691" cy="5254351"/>
        </p:xfrm>
        <a:graphic>
          <a:graphicData uri="http://schemas.openxmlformats.org/drawingml/2006/table">
            <a:tbl>
              <a:tblPr>
                <a:noFill/>
              </a:tblPr>
              <a:tblGrid>
                <a:gridCol w="3004897">
                  <a:extLst>
                    <a:ext uri="{9D8B030D-6E8A-4147-A177-3AD203B41FA5}">
                      <a16:colId xmlns:a16="http://schemas.microsoft.com/office/drawing/2014/main" val="20000"/>
                    </a:ext>
                  </a:extLst>
                </a:gridCol>
                <a:gridCol w="3004897">
                  <a:extLst>
                    <a:ext uri="{9D8B030D-6E8A-4147-A177-3AD203B41FA5}">
                      <a16:colId xmlns:a16="http://schemas.microsoft.com/office/drawing/2014/main" val="20001"/>
                    </a:ext>
                  </a:extLst>
                </a:gridCol>
                <a:gridCol w="3004897">
                  <a:extLst>
                    <a:ext uri="{9D8B030D-6E8A-4147-A177-3AD203B41FA5}">
                      <a16:colId xmlns:a16="http://schemas.microsoft.com/office/drawing/2014/main" val="20002"/>
                    </a:ext>
                  </a:extLst>
                </a:gridCol>
              </a:tblGrid>
              <a:tr h="404157">
                <a:tc>
                  <a:txBody>
                    <a:bodyPr/>
                    <a:lstStyle/>
                    <a:p>
                      <a:pPr marL="0" marR="0" lvl="0" indent="0" algn="ctr" rtl="0">
                        <a:lnSpc>
                          <a:spcPct val="100000"/>
                        </a:lnSpc>
                        <a:spcBef>
                          <a:spcPts val="0"/>
                        </a:spcBef>
                        <a:spcAft>
                          <a:spcPts val="0"/>
                        </a:spcAft>
                        <a:buClr>
                          <a:srgbClr val="000000"/>
                        </a:buClr>
                        <a:buSzPts val="1400"/>
                        <a:buFont typeface="Arial"/>
                        <a:buNone/>
                      </a:pPr>
                      <a:r>
                        <a:rPr lang="en-IN" sz="1400" b="1" u="none" strike="noStrike" cap="none" dirty="0">
                          <a:latin typeface="Times New Roman" panose="02020603050405020304" pitchFamily="18" charset="0"/>
                          <a:cs typeface="Times New Roman" panose="02020603050405020304" pitchFamily="18" charset="0"/>
                        </a:rPr>
                        <a:t>Paper</a:t>
                      </a:r>
                      <a:endParaRPr sz="1400" b="1"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u="none" strike="noStrike" cap="none" dirty="0">
                          <a:latin typeface="Times New Roman" panose="02020603050405020304" pitchFamily="18" charset="0"/>
                          <a:cs typeface="Times New Roman" panose="02020603050405020304" pitchFamily="18" charset="0"/>
                        </a:rPr>
                        <a:t>Description</a:t>
                      </a:r>
                      <a:endParaRPr sz="1400" b="1"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u="none" strike="noStrike" cap="none" dirty="0">
                          <a:latin typeface="Times New Roman" panose="02020603050405020304" pitchFamily="18" charset="0"/>
                          <a:cs typeface="Times New Roman" panose="02020603050405020304" pitchFamily="18" charset="0"/>
                        </a:rPr>
                        <a:t>Features &amp; Drawbacks</a:t>
                      </a:r>
                      <a:endParaRPr sz="1400" b="1" u="none" strike="noStrike" cap="none"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2425097">
                <a:tc>
                  <a:txBody>
                    <a:bodyPr/>
                    <a:lstStyle/>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Secondary education students’ difficulties in algorithmic problems with arrays: An analysis using the SOLO taxonomy</a:t>
                      </a:r>
                    </a:p>
                  </a:txBody>
                  <a:tcPr marL="91425" marR="91425" marT="91425" marB="91425"/>
                </a:tc>
                <a:tc>
                  <a:txBody>
                    <a:bodyPr/>
                    <a:lstStyle/>
                    <a:p>
                      <a:pPr marL="176213" indent="-176213" algn="l">
                        <a:buFont typeface="Arial" panose="020B0604020202020204" pitchFamily="34" charset="0"/>
                        <a:buChar char="•"/>
                      </a:pPr>
                      <a:r>
                        <a:rPr lang="en-IN" sz="1200" b="0" i="0" dirty="0">
                          <a:solidFill>
                            <a:srgbClr val="000000"/>
                          </a:solidFill>
                          <a:effectLst/>
                          <a:latin typeface="Times New Roman" panose="02020603050405020304" pitchFamily="18" charset="0"/>
                          <a:cs typeface="Times New Roman" panose="02020603050405020304" pitchFamily="18" charset="0"/>
                        </a:rPr>
                        <a:t>This paper presents the results of an empirical study on secondary education students’ misconceptions and mental representations of the array data structure. It infers that many students under the study had incomplete or faulty representations of the array concepts, which led to difficulties in understanding algorithmic problems</a:t>
                      </a:r>
                    </a:p>
                    <a:p>
                      <a:pPr marL="176213" indent="-176213" algn="l">
                        <a:buFont typeface="Arial" panose="020B0604020202020204" pitchFamily="34" charset="0"/>
                        <a:buChar char="•"/>
                      </a:pPr>
                      <a:r>
                        <a:rPr lang="en-IN" sz="1200" b="0" i="0" dirty="0">
                          <a:solidFill>
                            <a:srgbClr val="000000"/>
                          </a:solidFill>
                          <a:effectLst/>
                          <a:latin typeface="Times New Roman" panose="02020603050405020304" pitchFamily="18" charset="0"/>
                          <a:cs typeface="Times New Roman" panose="02020603050405020304" pitchFamily="18" charset="0"/>
                        </a:rPr>
                        <a:t>The issue seemed to be connected to their misconceptions about the programming variable concept.</a:t>
                      </a:r>
                    </a:p>
                  </a:txBody>
                  <a:tcPr marL="91425" marR="91425" marT="91425" marB="91425"/>
                </a:tc>
                <a:tc>
                  <a:txBody>
                    <a:bodyPr/>
                    <a:lstStyle/>
                    <a:p>
                      <a:pPr marL="171450" indent="-171450">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It was found that students face difficulty in judging the type of problems that require to use an array in their solution algorithm</a:t>
                      </a:r>
                    </a:p>
                    <a:p>
                      <a:pPr marL="171450" indent="-171450">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The results presented in this paper could be of value for the design and the successful implementation of new learning environments that support students’ algorithmic thinking, as well as the development of appropriate mental models about basic programming entities.</a:t>
                      </a:r>
                    </a:p>
                    <a:p>
                      <a:pPr marL="171450" indent="-171450">
                        <a:buFont typeface="Arial" panose="020B0604020202020204" pitchFamily="34" charset="0"/>
                        <a:buChar char="•"/>
                      </a:pPr>
                      <a:endPar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endParaRPr>
                    </a:p>
                    <a:p>
                      <a:pPr marL="152400" lvl="0" indent="0" algn="just" rtl="0">
                        <a:spcBef>
                          <a:spcPts val="0"/>
                        </a:spcBef>
                        <a:spcAft>
                          <a:spcPts val="0"/>
                        </a:spcAft>
                        <a:buClr>
                          <a:schemeClr val="dk1"/>
                        </a:buClr>
                        <a:buSzPts val="1200"/>
                        <a:buFont typeface="Arial" panose="020B0604020202020204" pitchFamily="34" charset="0"/>
                        <a:buNone/>
                      </a:pPr>
                      <a:endParaRPr sz="1200" dirty="0">
                        <a:solidFill>
                          <a:schemeClr val="dk1"/>
                        </a:solidFill>
                        <a:latin typeface="Times New Roman" panose="02020603050405020304" pitchFamily="18" charset="0"/>
                        <a:ea typeface="EB Garamond"/>
                        <a:cs typeface="Times New Roman" panose="02020603050405020304" pitchFamily="18" charset="0"/>
                        <a:sym typeface="EB Garamond"/>
                      </a:endParaRPr>
                    </a:p>
                  </a:txBody>
                  <a:tcPr marL="91425" marR="91425" marT="91425" marB="91425"/>
                </a:tc>
                <a:extLst>
                  <a:ext uri="{0D108BD9-81ED-4DB2-BD59-A6C34878D82A}">
                    <a16:rowId xmlns:a16="http://schemas.microsoft.com/office/drawing/2014/main" val="10001"/>
                  </a:ext>
                </a:extLst>
              </a:tr>
              <a:tr h="2425097">
                <a:tc>
                  <a:txBody>
                    <a:bodyPr/>
                    <a:lstStyle/>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Design and evaluation of a web-based dynamic algorithm </a:t>
                      </a:r>
                      <a:r>
                        <a:rPr lang="en-US"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visualization </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environment for novices</a:t>
                      </a:r>
                      <a:endParaRPr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Garamond"/>
                      </a:endParaRPr>
                    </a:p>
                  </a:txBody>
                  <a:tcPr marL="91425" marR="91425" marT="91425" marB="91425"/>
                </a:tc>
                <a:tc>
                  <a:txBody>
                    <a:bodyPr/>
                    <a:lstStyle/>
                    <a:p>
                      <a:pPr marL="171450" indent="-171450">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This paper presents DAVE, a web-based dynamic algorithm visualization environment designed to support students’ learning about basic algorithms.</a:t>
                      </a:r>
                    </a:p>
                    <a:p>
                      <a:pPr marL="171450" indent="-171450">
                        <a:buFont typeface="Arial" panose="020B0604020202020204" pitchFamily="34" charset="0"/>
                        <a:buChar char="•"/>
                      </a:pPr>
                      <a:endPar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endParaRPr>
                    </a:p>
                    <a:p>
                      <a:pPr marL="171450" indent="-171450">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DAVE facilitates students’ experimentation with array </a:t>
                      </a:r>
                      <a:r>
                        <a:rPr lang="en-US"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algorithms.</a:t>
                      </a:r>
                    </a:p>
                    <a:p>
                      <a:pPr marL="171450" indent="-171450">
                        <a:buFont typeface="Arial" panose="020B0604020202020204" pitchFamily="34" charset="0"/>
                        <a:buChar char="•"/>
                      </a:pPr>
                      <a:endParaRPr lang="en-US"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endParaRPr>
                    </a:p>
                    <a:p>
                      <a:pPr marL="171450" indent="-171450">
                        <a:buFont typeface="Arial" panose="020B0604020202020204" pitchFamily="34" charset="0"/>
                        <a:buChar char="•"/>
                      </a:pPr>
                      <a:endParaRPr lang="en-US"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EB Garamond"/>
                      </a:endParaRPr>
                    </a:p>
                    <a:p>
                      <a:pPr marL="438150" lvl="0" indent="-285750" algn="l" rtl="0">
                        <a:lnSpc>
                          <a:spcPct val="115000"/>
                        </a:lnSpc>
                        <a:spcBef>
                          <a:spcPts val="1200"/>
                        </a:spcBef>
                        <a:spcAft>
                          <a:spcPts val="0"/>
                        </a:spcAft>
                        <a:buClr>
                          <a:schemeClr val="dk1"/>
                        </a:buClr>
                        <a:buSzPts val="1200"/>
                        <a:buFont typeface="Arial" panose="020B0604020202020204" pitchFamily="34" charset="0"/>
                        <a:buChar char="•"/>
                      </a:pPr>
                      <a:endParaRPr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EB Garamond"/>
                      </a:endParaRPr>
                    </a:p>
                  </a:txBody>
                  <a:tcPr marL="91425" marR="91425" marT="91425" marB="91425"/>
                </a:tc>
                <a:tc>
                  <a:txBody>
                    <a:bodyPr/>
                    <a:lstStyle/>
                    <a:p>
                      <a:pPr marL="176213" indent="-176213">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The results obtained from an evaluation study, provide evidence of the usability of the system and its potential to support students’ development of efficient mental models regarding basic array algorithms.</a:t>
                      </a:r>
                      <a:r>
                        <a:rPr lang="en-US"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In addition, </a:t>
                      </a: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students were positive about the environment, its usability and its usefulness to support their learning.</a:t>
                      </a:r>
                    </a:p>
                    <a:p>
                      <a:pPr marL="176213" indent="-176213">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The main drawback of the proposed system in this paper is that the visualization is in a list format which itself can be confusing.</a:t>
                      </a: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678500" y="725075"/>
            <a:ext cx="5193600" cy="57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IN" dirty="0"/>
              <a:t>Literature Review</a:t>
            </a:r>
            <a:endParaRPr dirty="0"/>
          </a:p>
        </p:txBody>
      </p:sp>
      <p:sp>
        <p:nvSpPr>
          <p:cNvPr id="107" name="Google Shape;107;p14"/>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en-IN"/>
              <a:t>6</a:t>
            </a:fld>
            <a:endParaRPr/>
          </a:p>
        </p:txBody>
      </p:sp>
      <p:graphicFrame>
        <p:nvGraphicFramePr>
          <p:cNvPr id="108" name="Google Shape;108;p14"/>
          <p:cNvGraphicFramePr/>
          <p:nvPr>
            <p:extLst>
              <p:ext uri="{D42A27DB-BD31-4B8C-83A1-F6EECF244321}">
                <p14:modId xmlns:p14="http://schemas.microsoft.com/office/powerpoint/2010/main" val="2126025426"/>
              </p:ext>
            </p:extLst>
          </p:nvPr>
        </p:nvGraphicFramePr>
        <p:xfrm>
          <a:off x="64654" y="1424676"/>
          <a:ext cx="9014691" cy="5240772"/>
        </p:xfrm>
        <a:graphic>
          <a:graphicData uri="http://schemas.openxmlformats.org/drawingml/2006/table">
            <a:tbl>
              <a:tblPr>
                <a:noFill/>
              </a:tblPr>
              <a:tblGrid>
                <a:gridCol w="3004897">
                  <a:extLst>
                    <a:ext uri="{9D8B030D-6E8A-4147-A177-3AD203B41FA5}">
                      <a16:colId xmlns:a16="http://schemas.microsoft.com/office/drawing/2014/main" val="20000"/>
                    </a:ext>
                  </a:extLst>
                </a:gridCol>
                <a:gridCol w="3004897">
                  <a:extLst>
                    <a:ext uri="{9D8B030D-6E8A-4147-A177-3AD203B41FA5}">
                      <a16:colId xmlns:a16="http://schemas.microsoft.com/office/drawing/2014/main" val="20001"/>
                    </a:ext>
                  </a:extLst>
                </a:gridCol>
                <a:gridCol w="3004897">
                  <a:extLst>
                    <a:ext uri="{9D8B030D-6E8A-4147-A177-3AD203B41FA5}">
                      <a16:colId xmlns:a16="http://schemas.microsoft.com/office/drawing/2014/main" val="20002"/>
                    </a:ext>
                  </a:extLst>
                </a:gridCol>
              </a:tblGrid>
              <a:tr h="384793">
                <a:tc>
                  <a:txBody>
                    <a:bodyPr/>
                    <a:lstStyle/>
                    <a:p>
                      <a:pPr marL="0" marR="0" lvl="0" indent="0" algn="ctr" rtl="0">
                        <a:lnSpc>
                          <a:spcPct val="100000"/>
                        </a:lnSpc>
                        <a:spcBef>
                          <a:spcPts val="0"/>
                        </a:spcBef>
                        <a:spcAft>
                          <a:spcPts val="0"/>
                        </a:spcAft>
                        <a:buClr>
                          <a:srgbClr val="000000"/>
                        </a:buClr>
                        <a:buSzPts val="1400"/>
                        <a:buFont typeface="Arial"/>
                        <a:buNone/>
                      </a:pPr>
                      <a:r>
                        <a:rPr lang="en-IN" sz="1400" b="1" u="none" strike="noStrike" cap="none" dirty="0">
                          <a:latin typeface="Times New Roman" panose="02020603050405020304" pitchFamily="18" charset="0"/>
                          <a:cs typeface="Times New Roman" panose="02020603050405020304" pitchFamily="18" charset="0"/>
                        </a:rPr>
                        <a:t>Paper</a:t>
                      </a:r>
                      <a:endParaRPr sz="1400" b="1"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u="none" strike="noStrike" cap="none" dirty="0">
                          <a:latin typeface="Times New Roman" panose="02020603050405020304" pitchFamily="18" charset="0"/>
                          <a:cs typeface="Times New Roman" panose="02020603050405020304" pitchFamily="18" charset="0"/>
                        </a:rPr>
                        <a:t>Description</a:t>
                      </a:r>
                      <a:endParaRPr sz="1400" b="1"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u="none" strike="noStrike" cap="none" dirty="0">
                          <a:latin typeface="Times New Roman" panose="02020603050405020304" pitchFamily="18" charset="0"/>
                          <a:cs typeface="Times New Roman" panose="02020603050405020304" pitchFamily="18" charset="0"/>
                        </a:rPr>
                        <a:t>Features &amp; Drawbacks</a:t>
                      </a:r>
                      <a:endParaRPr sz="1400" b="1" u="none" strike="noStrike" cap="none"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2308906">
                <a:tc>
                  <a:txBody>
                    <a:bodyPr/>
                    <a:lstStyle/>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Visualizing Sequence of Algorithms for Searching</a:t>
                      </a:r>
                    </a:p>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and Sorting</a:t>
                      </a:r>
                      <a:endPar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txBody>
                  <a:tcPr marL="91425" marR="91425" marT="91425" marB="91425"/>
                </a:tc>
                <a:tc>
                  <a:txBody>
                    <a:bodyPr/>
                    <a:lstStyle/>
                    <a:p>
                      <a:pPr marL="171450" indent="-171450">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In this paper sequence of execution of algorithms are explained visually in an interactive manner.</a:t>
                      </a:r>
                    </a:p>
                    <a:p>
                      <a:pPr marL="171450" indent="-171450">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 It helps to realize the fundamental concept of algorithms such as searching and sorting method in a simple manner.</a:t>
                      </a:r>
                    </a:p>
                  </a:txBody>
                  <a:tcPr marL="91425" marR="91425" marT="91425" marB="91425"/>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Comparisons of the time complexity of the steps have been carried out. </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The system proposed in the paper is interactive for better user experience.</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The papers fails to document images of the UI of the proposed system making it difficult for the reviewers to gauge the effectiveness of the system</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The papers makes the claim that the application improves the perspective of algorithms but fails to incorporate the users’ feedbacks to support the same.</a:t>
                      </a:r>
                    </a:p>
                  </a:txBody>
                  <a:tcPr marL="91425" marR="91425" marT="91425" marB="91425"/>
                </a:tc>
                <a:extLst>
                  <a:ext uri="{0D108BD9-81ED-4DB2-BD59-A6C34878D82A}">
                    <a16:rowId xmlns:a16="http://schemas.microsoft.com/office/drawing/2014/main" val="10001"/>
                  </a:ext>
                </a:extLst>
              </a:tr>
              <a:tr h="2467152">
                <a:tc>
                  <a:txBody>
                    <a:bodyPr/>
                    <a:lstStyle/>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ViSA: Visualization of Sorting Algorithms </a:t>
                      </a:r>
                      <a:endParaRPr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Garamond"/>
                      </a:endParaRPr>
                    </a:p>
                  </a:txBody>
                  <a:tcPr marL="91425" marR="91425" marT="91425" marB="91425"/>
                </a:tc>
                <a:tc>
                  <a:txBody>
                    <a:bodyPr/>
                    <a:lstStyle/>
                    <a:p>
                      <a:pPr marL="171450" indent="-171450">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This paper describes ViSA, a tool for visualization of sorting algorithms. ViSA is an easy-to-set-up and fully automatic visualization system with step-by-step explanations and comparison of sorting algorithms.</a:t>
                      </a:r>
                    </a:p>
                    <a:p>
                      <a:pPr marL="171450" indent="-171450">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Design principles and technical structure of the visualization system as well as its practical implication and educational benefits are presented and discussed.</a:t>
                      </a:r>
                      <a:endParaRPr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EB Garamond"/>
                      </a:endParaRPr>
                    </a:p>
                  </a:txBody>
                  <a:tcPr marL="91425" marR="91425" marT="91425" marB="91425"/>
                </a:tc>
                <a:tc>
                  <a:txBody>
                    <a:bodyPr/>
                    <a:lstStyle/>
                    <a:p>
                      <a:pPr marL="176213" indent="-176213">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EB Garamond"/>
                        </a:rPr>
                        <a:t>Visualization of sorting algorithms (ViSA) offers a full range of functionalities such as data set entry and animation control as well as the explanation and detailed algorithm analysis.</a:t>
                      </a:r>
                    </a:p>
                    <a:p>
                      <a:pPr marL="176213" indent="-176213">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EB Garamond"/>
                        </a:rPr>
                        <a:t>Using ViSA, the learning curve and time spent learning and understanding should be significantly reduced.</a:t>
                      </a:r>
                    </a:p>
                    <a:p>
                      <a:pPr marL="176213" indent="-176213">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EB Garamond"/>
                        </a:rPr>
                        <a:t>Although the paper and the system proposed have been executed well ,there is no option to store the results.</a:t>
                      </a:r>
                      <a:endParaRPr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EB Garamond"/>
                      </a:endParaRPr>
                    </a:p>
                  </a:txBody>
                  <a:tcPr marL="91425" marR="91425" marT="91425" marB="914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3824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B0F5-9950-44F5-9444-B244A6C1CAA2}"/>
              </a:ext>
            </a:extLst>
          </p:cNvPr>
          <p:cNvSpPr>
            <a:spLocks noGrp="1"/>
          </p:cNvSpPr>
          <p:nvPr>
            <p:ph type="title"/>
          </p:nvPr>
        </p:nvSpPr>
        <p:spPr>
          <a:xfrm>
            <a:off x="2206208" y="720087"/>
            <a:ext cx="8229600" cy="914400"/>
          </a:xfrm>
        </p:spPr>
        <p:txBody>
          <a:bodyPr/>
          <a:lstStyle/>
          <a:p>
            <a:r>
              <a:rPr lang="en-US" sz="3600" dirty="0"/>
              <a:t>Architecture</a:t>
            </a:r>
            <a:br>
              <a:rPr lang="en-US" sz="3600" dirty="0"/>
            </a:br>
            <a:endParaRPr lang="en-IN" dirty="0"/>
          </a:p>
        </p:txBody>
      </p:sp>
      <p:sp>
        <p:nvSpPr>
          <p:cNvPr id="4" name="Date Placeholder 3">
            <a:extLst>
              <a:ext uri="{FF2B5EF4-FFF2-40B4-BE49-F238E27FC236}">
                <a16:creationId xmlns:a16="http://schemas.microsoft.com/office/drawing/2014/main" id="{ECBB9F4A-D017-46FD-97FF-E51F5FE0E629}"/>
              </a:ext>
            </a:extLst>
          </p:cNvPr>
          <p:cNvSpPr>
            <a:spLocks noGrp="1"/>
          </p:cNvSpPr>
          <p:nvPr>
            <p:ph type="dt" idx="10"/>
          </p:nvPr>
        </p:nvSpPr>
        <p:spPr/>
        <p:txBody>
          <a:bodyPr/>
          <a:lstStyle/>
          <a:p>
            <a:fld id="{161D8154-603A-4BBF-893C-B22F4445A59B}" type="datetime1">
              <a:rPr lang="en-IN" smtClean="0"/>
              <a:t>17-09-2021</a:t>
            </a:fld>
            <a:endParaRPr lang="en-IN" dirty="0"/>
          </a:p>
        </p:txBody>
      </p:sp>
      <p:sp>
        <p:nvSpPr>
          <p:cNvPr id="5" name="Footer Placeholder 4">
            <a:extLst>
              <a:ext uri="{FF2B5EF4-FFF2-40B4-BE49-F238E27FC236}">
                <a16:creationId xmlns:a16="http://schemas.microsoft.com/office/drawing/2014/main" id="{8E199799-9BC6-4831-832A-E08E539F29C4}"/>
              </a:ext>
            </a:extLst>
          </p:cNvPr>
          <p:cNvSpPr>
            <a:spLocks noGrp="1"/>
          </p:cNvSpPr>
          <p:nvPr>
            <p:ph type="ftr" idx="11"/>
          </p:nvPr>
        </p:nvSpPr>
        <p:spPr/>
        <p:txBody>
          <a:bodyPr/>
          <a:lstStyle/>
          <a:p>
            <a:r>
              <a:rPr lang="en-IN" dirty="0"/>
              <a:t>Computer Engineering Dept. MPSTME, Mumbai Campus </a:t>
            </a:r>
          </a:p>
        </p:txBody>
      </p:sp>
      <p:sp>
        <p:nvSpPr>
          <p:cNvPr id="6" name="Slide Number Placeholder 5">
            <a:extLst>
              <a:ext uri="{FF2B5EF4-FFF2-40B4-BE49-F238E27FC236}">
                <a16:creationId xmlns:a16="http://schemas.microsoft.com/office/drawing/2014/main" id="{880BB0F4-2689-4170-BCDB-61FD5776065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7</a:t>
            </a:fld>
            <a:endParaRPr lang="en-IN"/>
          </a:p>
        </p:txBody>
      </p:sp>
      <p:pic>
        <p:nvPicPr>
          <p:cNvPr id="6146" name="Picture 2">
            <a:extLst>
              <a:ext uri="{FF2B5EF4-FFF2-40B4-BE49-F238E27FC236}">
                <a16:creationId xmlns:a16="http://schemas.microsoft.com/office/drawing/2014/main" id="{3ADEFB92-B488-4731-93B4-96CA2AA8572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l="2182" t="4851" r="8350" b="5359"/>
          <a:stretch/>
        </p:blipFill>
        <p:spPr bwMode="auto">
          <a:xfrm>
            <a:off x="2091011" y="1429409"/>
            <a:ext cx="4843357" cy="4814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580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3F15-E610-4D64-89CF-99F0D2EF5891}"/>
              </a:ext>
            </a:extLst>
          </p:cNvPr>
          <p:cNvSpPr>
            <a:spLocks noGrp="1"/>
          </p:cNvSpPr>
          <p:nvPr>
            <p:ph type="title"/>
          </p:nvPr>
        </p:nvSpPr>
        <p:spPr/>
        <p:txBody>
          <a:bodyPr/>
          <a:lstStyle/>
          <a:p>
            <a:r>
              <a:rPr lang="en-US" dirty="0"/>
              <a:t>Algorithms</a:t>
            </a:r>
          </a:p>
        </p:txBody>
      </p:sp>
      <p:sp>
        <p:nvSpPr>
          <p:cNvPr id="3" name="Text Placeholder 2">
            <a:extLst>
              <a:ext uri="{FF2B5EF4-FFF2-40B4-BE49-F238E27FC236}">
                <a16:creationId xmlns:a16="http://schemas.microsoft.com/office/drawing/2014/main" id="{780481A7-7F9B-479B-9A89-2AC017F6266B}"/>
              </a:ext>
            </a:extLst>
          </p:cNvPr>
          <p:cNvSpPr>
            <a:spLocks noGrp="1"/>
          </p:cNvSpPr>
          <p:nvPr>
            <p:ph type="body"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algorithms used in the project are as follows:</a:t>
            </a:r>
          </a:p>
          <a:p>
            <a:pPr marL="990600" lvl="1" indent="-457200">
              <a:buFont typeface="+mj-lt"/>
              <a:buAutoNum type="arabicPeriod"/>
            </a:pPr>
            <a:r>
              <a:rPr lang="en-US" dirty="0">
                <a:latin typeface="Times New Roman" panose="02020603050405020304" pitchFamily="18" charset="0"/>
                <a:cs typeface="Times New Roman" panose="02020603050405020304" pitchFamily="18" charset="0"/>
              </a:rPr>
              <a:t>Selection Sort</a:t>
            </a:r>
          </a:p>
          <a:p>
            <a:pPr marL="990600" lvl="1" indent="-457200">
              <a:buFont typeface="+mj-lt"/>
              <a:buAutoNum type="arabicPeriod"/>
            </a:pPr>
            <a:r>
              <a:rPr lang="en-US" dirty="0">
                <a:latin typeface="Times New Roman" panose="02020603050405020304" pitchFamily="18" charset="0"/>
                <a:cs typeface="Times New Roman" panose="02020603050405020304" pitchFamily="18" charset="0"/>
              </a:rPr>
              <a:t>Insertion Sort</a:t>
            </a:r>
          </a:p>
          <a:p>
            <a:pPr marL="990600" lvl="1" indent="-457200">
              <a:buFont typeface="+mj-lt"/>
              <a:buAutoNum type="arabicPeriod"/>
            </a:pPr>
            <a:r>
              <a:rPr lang="en-US" dirty="0">
                <a:latin typeface="Times New Roman" panose="02020603050405020304" pitchFamily="18" charset="0"/>
                <a:cs typeface="Times New Roman" panose="02020603050405020304" pitchFamily="18" charset="0"/>
              </a:rPr>
              <a:t>Merge Sort</a:t>
            </a:r>
          </a:p>
          <a:p>
            <a:pPr marL="990600" lvl="1" indent="-457200">
              <a:buFont typeface="+mj-lt"/>
              <a:buAutoNum type="arabicPeriod"/>
            </a:pPr>
            <a:r>
              <a:rPr lang="en-US" dirty="0">
                <a:latin typeface="Times New Roman" panose="02020603050405020304" pitchFamily="18" charset="0"/>
                <a:cs typeface="Times New Roman" panose="02020603050405020304" pitchFamily="18" charset="0"/>
              </a:rPr>
              <a:t>Bubble Sort</a:t>
            </a:r>
          </a:p>
          <a:p>
            <a:pPr marL="990600" lvl="1" indent="-457200">
              <a:buFont typeface="+mj-lt"/>
              <a:buAutoNum type="arabicPeriod"/>
            </a:pPr>
            <a:r>
              <a:rPr lang="en-US" dirty="0">
                <a:latin typeface="Times New Roman" panose="02020603050405020304" pitchFamily="18" charset="0"/>
                <a:cs typeface="Times New Roman" panose="02020603050405020304" pitchFamily="18" charset="0"/>
              </a:rPr>
              <a:t>Quick Sort</a:t>
            </a:r>
          </a:p>
        </p:txBody>
      </p:sp>
      <p:sp>
        <p:nvSpPr>
          <p:cNvPr id="4" name="Date Placeholder 3">
            <a:extLst>
              <a:ext uri="{FF2B5EF4-FFF2-40B4-BE49-F238E27FC236}">
                <a16:creationId xmlns:a16="http://schemas.microsoft.com/office/drawing/2014/main" id="{4B01AD8D-57AE-46FB-A95B-FC0237E7915D}"/>
              </a:ext>
            </a:extLst>
          </p:cNvPr>
          <p:cNvSpPr>
            <a:spLocks noGrp="1"/>
          </p:cNvSpPr>
          <p:nvPr>
            <p:ph type="dt" idx="10"/>
          </p:nvPr>
        </p:nvSpPr>
        <p:spPr/>
        <p:txBody>
          <a:bodyPr/>
          <a:lstStyle/>
          <a:p>
            <a:fld id="{161D8154-603A-4BBF-893C-B22F4445A59B}" type="datetime1">
              <a:rPr lang="en-IN" smtClean="0"/>
              <a:t>17-09-2021</a:t>
            </a:fld>
            <a:endParaRPr lang="en-IN"/>
          </a:p>
        </p:txBody>
      </p:sp>
      <p:sp>
        <p:nvSpPr>
          <p:cNvPr id="5" name="Footer Placeholder 4">
            <a:extLst>
              <a:ext uri="{FF2B5EF4-FFF2-40B4-BE49-F238E27FC236}">
                <a16:creationId xmlns:a16="http://schemas.microsoft.com/office/drawing/2014/main" id="{E5F7D234-44EE-44E8-9F8F-3000AC061C8B}"/>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3AF7DC42-22BF-49C5-8492-7107E873E42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8</a:t>
            </a:fld>
            <a:endParaRPr lang="en-IN"/>
          </a:p>
        </p:txBody>
      </p:sp>
    </p:spTree>
    <p:extLst>
      <p:ext uri="{BB962C8B-B14F-4D97-AF65-F5344CB8AC3E}">
        <p14:creationId xmlns:p14="http://schemas.microsoft.com/office/powerpoint/2010/main" val="759130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58598-2657-40F6-A0FD-0896B3B97671}"/>
              </a:ext>
            </a:extLst>
          </p:cNvPr>
          <p:cNvSpPr>
            <a:spLocks noGrp="1"/>
          </p:cNvSpPr>
          <p:nvPr>
            <p:ph type="title"/>
          </p:nvPr>
        </p:nvSpPr>
        <p:spPr>
          <a:xfrm>
            <a:off x="-2162199" y="1249895"/>
            <a:ext cx="8229600" cy="914400"/>
          </a:xfrm>
        </p:spPr>
        <p:txBody>
          <a:bodyPr/>
          <a:lstStyle/>
          <a:p>
            <a:r>
              <a:rPr lang="en-US" dirty="0"/>
              <a:t>Selection Sort</a:t>
            </a:r>
          </a:p>
        </p:txBody>
      </p:sp>
      <p:sp>
        <p:nvSpPr>
          <p:cNvPr id="6" name="Slide Number Placeholder 5">
            <a:extLst>
              <a:ext uri="{FF2B5EF4-FFF2-40B4-BE49-F238E27FC236}">
                <a16:creationId xmlns:a16="http://schemas.microsoft.com/office/drawing/2014/main" id="{8578AB49-C76D-48F9-A253-4E878054527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9</a:t>
            </a:fld>
            <a:endParaRPr lang="en-IN"/>
          </a:p>
        </p:txBody>
      </p:sp>
      <p:pic>
        <p:nvPicPr>
          <p:cNvPr id="1030" name="Picture 6">
            <a:extLst>
              <a:ext uri="{FF2B5EF4-FFF2-40B4-BE49-F238E27FC236}">
                <a16:creationId xmlns:a16="http://schemas.microsoft.com/office/drawing/2014/main" id="{074D8FE1-15E9-4B9E-86BE-D92752B5D7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44478"/>
            <a:ext cx="3332102" cy="252691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3F2C45ED-8E5D-48E1-B5FF-FE847FFF8942}"/>
              </a:ext>
            </a:extLst>
          </p:cNvPr>
          <p:cNvPicPr>
            <a:picLocks noChangeAspect="1"/>
          </p:cNvPicPr>
          <p:nvPr/>
        </p:nvPicPr>
        <p:blipFill rotWithShape="1">
          <a:blip r:embed="rId3"/>
          <a:srcRect t="15287"/>
          <a:stretch/>
        </p:blipFill>
        <p:spPr>
          <a:xfrm>
            <a:off x="3652286" y="1510125"/>
            <a:ext cx="5366895" cy="4878298"/>
          </a:xfrm>
          <a:prstGeom prst="rect">
            <a:avLst/>
          </a:prstGeom>
        </p:spPr>
      </p:pic>
    </p:spTree>
    <p:extLst>
      <p:ext uri="{BB962C8B-B14F-4D97-AF65-F5344CB8AC3E}">
        <p14:creationId xmlns:p14="http://schemas.microsoft.com/office/powerpoint/2010/main" val="2894788482"/>
      </p:ext>
    </p:extLst>
  </p:cSld>
  <p:clrMapOvr>
    <a:masterClrMapping/>
  </p:clrMapOvr>
</p:sld>
</file>

<file path=ppt/theme/theme1.xml><?xml version="1.0" encoding="utf-8"?>
<a:theme xmlns:a="http://schemas.openxmlformats.org/drawingml/2006/main" name="MPST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D7F0A951A4D5446975CB49DCECCAFE5" ma:contentTypeVersion="4" ma:contentTypeDescription="Create a new document." ma:contentTypeScope="" ma:versionID="1d2fa44e76f0e832b22df647da96b058">
  <xsd:schema xmlns:xsd="http://www.w3.org/2001/XMLSchema" xmlns:xs="http://www.w3.org/2001/XMLSchema" xmlns:p="http://schemas.microsoft.com/office/2006/metadata/properties" xmlns:ns3="deeeecab-155e-4273-81ab-5e0d920c5766" targetNamespace="http://schemas.microsoft.com/office/2006/metadata/properties" ma:root="true" ma:fieldsID="f8f2b25d125556f53b750e4702f1269b" ns3:_="">
    <xsd:import namespace="deeeecab-155e-4273-81ab-5e0d920c576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eecab-155e-4273-81ab-5e0d920c57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52DEA2-8448-4148-AEA8-16C4B2A2648A}">
  <ds:schemaRefs>
    <ds:schemaRef ds:uri="deeeecab-155e-4273-81ab-5e0d920c5766"/>
    <ds:schemaRef ds:uri="http://schemas.microsoft.com/office/2006/documentManagement/types"/>
    <ds:schemaRef ds:uri="http://schemas.microsoft.com/office/2006/metadata/properties"/>
    <ds:schemaRef ds:uri="http://purl.org/dc/elements/1.1/"/>
    <ds:schemaRef ds:uri="http://purl.org/dc/terms/"/>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959E1956-2AB5-493C-96D9-8D41803F3CE1}">
  <ds:schemaRefs>
    <ds:schemaRef ds:uri="http://schemas.microsoft.com/sharepoint/v3/contenttype/forms"/>
  </ds:schemaRefs>
</ds:datastoreItem>
</file>

<file path=customXml/itemProps3.xml><?xml version="1.0" encoding="utf-8"?>
<ds:datastoreItem xmlns:ds="http://schemas.openxmlformats.org/officeDocument/2006/customXml" ds:itemID="{7984CE5A-BB2E-4492-B304-C884150824F4}">
  <ds:schemaRefs>
    <ds:schemaRef ds:uri="deeeecab-155e-4273-81ab-5e0d920c576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418</TotalTime>
  <Words>1579</Words>
  <Application>Microsoft Office PowerPoint</Application>
  <PresentationFormat>On-screen Show (4:3)</PresentationFormat>
  <Paragraphs>156</Paragraphs>
  <Slides>21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Noto Sans Symbols</vt:lpstr>
      <vt:lpstr>Times New Roman</vt:lpstr>
      <vt:lpstr>Wingdings</vt:lpstr>
      <vt:lpstr>MPSTME</vt:lpstr>
      <vt:lpstr>Sorting Algorithm Visualizer</vt:lpstr>
      <vt:lpstr>Outline</vt:lpstr>
      <vt:lpstr>Introduction</vt:lpstr>
      <vt:lpstr>Problem Definition</vt:lpstr>
      <vt:lpstr>Literature Review</vt:lpstr>
      <vt:lpstr>Literature Review</vt:lpstr>
      <vt:lpstr>Architecture </vt:lpstr>
      <vt:lpstr>Algorithms</vt:lpstr>
      <vt:lpstr>Selection Sort</vt:lpstr>
      <vt:lpstr>Insertion Sort</vt:lpstr>
      <vt:lpstr>Merge Sort</vt:lpstr>
      <vt:lpstr>Bubble Sort</vt:lpstr>
      <vt:lpstr>Quick Sort</vt:lpstr>
      <vt:lpstr>UML Diagrams - Use Case</vt:lpstr>
      <vt:lpstr>UML Diagrams - Sequence</vt:lpstr>
      <vt:lpstr>UML Diagrams – Class</vt:lpstr>
      <vt:lpstr>Proposed UI/Design</vt:lpstr>
      <vt:lpstr>Implementation Plan</vt:lpstr>
      <vt:lpstr>Action plan for rest of the Project</vt:lpstr>
      <vt:lpstr>Conclusion &amp;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Air Pollution Trends</dc:title>
  <dc:creator>Shubha Puthran</dc:creator>
  <cp:lastModifiedBy>DHRUV PATEL5 - 70361019042</cp:lastModifiedBy>
  <cp:revision>11</cp:revision>
  <dcterms:modified xsi:type="dcterms:W3CDTF">2021-09-17T07:36:41Z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0x010100AD7F0A951A4D5446975CB49DCECCAFE5</vt:lpwstr>
  </property>
</Properties>
</file>