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EB Garamond" panose="020B0604020202020204" charset="0"/>
      <p:regular r:id="rId22"/>
      <p:bold r:id="rId23"/>
      <p:italic r:id="rId24"/>
      <p:boldItalic r:id="rId25"/>
    </p:embeddedFont>
    <p:embeddedFont>
      <p:font typeface="Garamond" panose="020204040303010108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32122-5A5F-48A4-8AFD-42D3ABD74ADE}">
  <a:tblStyle styleId="{72932122-5A5F-48A4-8AFD-42D3ABD74AD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77" name="Google Shape;7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52" name="Google Shape;152;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0" name="Google Shape;160;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3686d1185_2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c3686d1185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gc3686d1185_2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Google Shape;8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6" name="Google Shape;96;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4" name="Google Shape;104;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2" name="Google Shape;112;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0" name="Google Shape;120;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3686d1185_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c3686d1185_2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8" name="Google Shape;128;gc3686d1185_2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9e6ca9baa_2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9e6ca9baa_2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c9e6ca9baa_2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3686d1185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c3686d1185_2_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44" name="Google Shape;144;gc3686d1185_2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7"/>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8"/>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8"/>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9"/>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1"/>
          <p:cNvSpPr txBox="1">
            <a:spLocks noGrp="1"/>
          </p:cNvSpPr>
          <p:nvPr>
            <p:ph type="ctrTitle"/>
          </p:nvPr>
        </p:nvSpPr>
        <p:spPr>
          <a:xfrm>
            <a:off x="685800" y="1745450"/>
            <a:ext cx="7772400" cy="147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a:solidFill>
                  <a:schemeClr val="dk1"/>
                </a:solidFill>
                <a:latin typeface="Calibri"/>
                <a:ea typeface="Calibri"/>
                <a:cs typeface="Calibri"/>
                <a:sym typeface="Calibri"/>
              </a:rPr>
              <a:t> </a:t>
            </a:r>
            <a:r>
              <a:rPr lang="en-IN">
                <a:latin typeface="Garamond"/>
                <a:ea typeface="Garamond"/>
                <a:cs typeface="Garamond"/>
                <a:sym typeface="Garamond"/>
              </a:rPr>
              <a:t>Operations Research</a:t>
            </a:r>
            <a:endParaRPr>
              <a:latin typeface="Garamond"/>
              <a:ea typeface="Garamond"/>
              <a:cs typeface="Garamond"/>
              <a:sym typeface="Garamond"/>
            </a:endParaRPr>
          </a:p>
          <a:p>
            <a:pPr marL="0" marR="0" lvl="0" indent="0" algn="ctr" rtl="0">
              <a:lnSpc>
                <a:spcPct val="100000"/>
              </a:lnSpc>
              <a:spcBef>
                <a:spcPts val="0"/>
              </a:spcBef>
              <a:spcAft>
                <a:spcPts val="0"/>
              </a:spcAft>
              <a:buClr>
                <a:schemeClr val="dk1"/>
              </a:buClr>
              <a:buSzPts val="3600"/>
              <a:buFont typeface="Calibri"/>
              <a:buNone/>
            </a:pPr>
            <a:r>
              <a:rPr lang="en-IN" sz="3000">
                <a:latin typeface="Garamond"/>
                <a:ea typeface="Garamond"/>
                <a:cs typeface="Garamond"/>
                <a:sym typeface="Garamond"/>
              </a:rPr>
              <a:t>Review Paper Presentation</a:t>
            </a:r>
            <a:endParaRPr sz="3000">
              <a:latin typeface="Garamond"/>
              <a:ea typeface="Garamond"/>
              <a:cs typeface="Garamond"/>
              <a:sym typeface="Garamond"/>
            </a:endParaRPr>
          </a:p>
        </p:txBody>
      </p:sp>
      <p:sp>
        <p:nvSpPr>
          <p:cNvPr id="80" name="Google Shape;80;p11"/>
          <p:cNvSpPr txBox="1">
            <a:spLocks noGrp="1"/>
          </p:cNvSpPr>
          <p:nvPr>
            <p:ph type="subTitle" idx="1"/>
          </p:nvPr>
        </p:nvSpPr>
        <p:spPr>
          <a:xfrm>
            <a:off x="1485650" y="3429000"/>
            <a:ext cx="6400800" cy="2487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888888"/>
              </a:buClr>
              <a:buSzPts val="2400"/>
              <a:buNone/>
            </a:pPr>
            <a:r>
              <a:rPr lang="en-IN" sz="2400" b="1" i="0" u="none" strike="noStrike" cap="none">
                <a:solidFill>
                  <a:srgbClr val="000000"/>
                </a:solidFill>
                <a:latin typeface="Garamond"/>
                <a:ea typeface="Garamond"/>
                <a:cs typeface="Garamond"/>
                <a:sym typeface="Garamond"/>
              </a:rPr>
              <a:t>Presented by:</a:t>
            </a:r>
            <a:r>
              <a:rPr lang="en-IN" sz="2400" b="0" i="0" u="none" strike="noStrike" cap="none">
                <a:solidFill>
                  <a:srgbClr val="000000"/>
                </a:solidFill>
                <a:latin typeface="Garamond"/>
                <a:ea typeface="Garamond"/>
                <a:cs typeface="Garamond"/>
                <a:sym typeface="Garamond"/>
              </a:rPr>
              <a:t> </a:t>
            </a:r>
            <a:endParaRPr sz="2400" b="0" i="0" u="none" strike="noStrike" cap="none">
              <a:solidFill>
                <a:srgbClr val="000000"/>
              </a:solidFill>
              <a:latin typeface="Garamond"/>
              <a:ea typeface="Garamond"/>
              <a:cs typeface="Garamond"/>
              <a:sym typeface="Garamond"/>
            </a:endParaRPr>
          </a:p>
          <a:p>
            <a:pPr marL="457200" marR="0" lvl="0" indent="-381000" algn="just" rtl="0">
              <a:lnSpc>
                <a:spcPct val="100000"/>
              </a:lnSpc>
              <a:spcBef>
                <a:spcPts val="0"/>
              </a:spcBef>
              <a:spcAft>
                <a:spcPts val="0"/>
              </a:spcAft>
              <a:buClr>
                <a:srgbClr val="000000"/>
              </a:buClr>
              <a:buSzPts val="2400"/>
              <a:buChar char="●"/>
            </a:pPr>
            <a:r>
              <a:rPr lang="en-IN">
                <a:solidFill>
                  <a:srgbClr val="000000"/>
                </a:solidFill>
                <a:latin typeface="Garamond"/>
                <a:ea typeface="Garamond"/>
                <a:cs typeface="Garamond"/>
                <a:sym typeface="Garamond"/>
              </a:rPr>
              <a:t>E009 Ajay Devmane</a:t>
            </a:r>
            <a:endParaRPr>
              <a:solidFill>
                <a:srgbClr val="000000"/>
              </a:solidFill>
              <a:latin typeface="Garamond"/>
              <a:ea typeface="Garamond"/>
              <a:cs typeface="Garamond"/>
              <a:sym typeface="Garamond"/>
            </a:endParaRPr>
          </a:p>
          <a:p>
            <a:pPr marL="457200" marR="0" lvl="0" indent="-381000" algn="just" rtl="0">
              <a:lnSpc>
                <a:spcPct val="100000"/>
              </a:lnSpc>
              <a:spcBef>
                <a:spcPts val="0"/>
              </a:spcBef>
              <a:spcAft>
                <a:spcPts val="0"/>
              </a:spcAft>
              <a:buClr>
                <a:srgbClr val="000000"/>
              </a:buClr>
              <a:buSzPts val="2400"/>
              <a:buChar char="●"/>
            </a:pPr>
            <a:r>
              <a:rPr lang="en-IN">
                <a:solidFill>
                  <a:srgbClr val="000000"/>
                </a:solidFill>
                <a:latin typeface="Garamond"/>
                <a:ea typeface="Garamond"/>
                <a:cs typeface="Garamond"/>
                <a:sym typeface="Garamond"/>
              </a:rPr>
              <a:t>E050 Nihal Shetty</a:t>
            </a:r>
            <a:endParaRPr>
              <a:solidFill>
                <a:srgbClr val="000000"/>
              </a:solidFill>
              <a:latin typeface="Garamond"/>
              <a:ea typeface="Garamond"/>
              <a:cs typeface="Garamond"/>
              <a:sym typeface="Garamond"/>
            </a:endParaRPr>
          </a:p>
          <a:p>
            <a:pPr marL="457200" marR="0" lvl="0" indent="-381000" algn="just" rtl="0">
              <a:lnSpc>
                <a:spcPct val="100000"/>
              </a:lnSpc>
              <a:spcBef>
                <a:spcPts val="0"/>
              </a:spcBef>
              <a:spcAft>
                <a:spcPts val="0"/>
              </a:spcAft>
              <a:buClr>
                <a:srgbClr val="000000"/>
              </a:buClr>
              <a:buSzPts val="2400"/>
              <a:buChar char="●"/>
            </a:pPr>
            <a:r>
              <a:rPr lang="en-IN">
                <a:solidFill>
                  <a:srgbClr val="000000"/>
                </a:solidFill>
                <a:latin typeface="Garamond"/>
                <a:ea typeface="Garamond"/>
                <a:cs typeface="Garamond"/>
                <a:sym typeface="Garamond"/>
              </a:rPr>
              <a:t>E071 Arya Shah</a:t>
            </a:r>
            <a:endParaRPr>
              <a:solidFill>
                <a:srgbClr val="000000"/>
              </a:solidFill>
              <a:latin typeface="Garamond"/>
              <a:ea typeface="Garamond"/>
              <a:cs typeface="Garamond"/>
              <a:sym typeface="Garamond"/>
            </a:endParaRPr>
          </a:p>
          <a:p>
            <a:pPr marL="0" marR="0" lvl="0" indent="0" algn="just" rtl="0">
              <a:lnSpc>
                <a:spcPct val="100000"/>
              </a:lnSpc>
              <a:spcBef>
                <a:spcPts val="0"/>
              </a:spcBef>
              <a:spcAft>
                <a:spcPts val="0"/>
              </a:spcAft>
              <a:buClr>
                <a:srgbClr val="888888"/>
              </a:buClr>
              <a:buSzPts val="2400"/>
              <a:buNone/>
            </a:pPr>
            <a:r>
              <a:rPr lang="en-IN" b="1">
                <a:solidFill>
                  <a:srgbClr val="000000"/>
                </a:solidFill>
                <a:latin typeface="Garamond"/>
                <a:ea typeface="Garamond"/>
                <a:cs typeface="Garamond"/>
                <a:sym typeface="Garamond"/>
              </a:rPr>
              <a:t>Mentor:</a:t>
            </a:r>
            <a:endParaRPr b="1">
              <a:solidFill>
                <a:srgbClr val="000000"/>
              </a:solidFill>
              <a:latin typeface="Garamond"/>
              <a:ea typeface="Garamond"/>
              <a:cs typeface="Garamond"/>
              <a:sym typeface="Garamond"/>
            </a:endParaRPr>
          </a:p>
          <a:p>
            <a:pPr marL="457200" marR="0" lvl="0" indent="-381000" algn="just" rtl="0">
              <a:lnSpc>
                <a:spcPct val="100000"/>
              </a:lnSpc>
              <a:spcBef>
                <a:spcPts val="0"/>
              </a:spcBef>
              <a:spcAft>
                <a:spcPts val="0"/>
              </a:spcAft>
              <a:buClr>
                <a:srgbClr val="000000"/>
              </a:buClr>
              <a:buSzPts val="2400"/>
              <a:buChar char="●"/>
            </a:pPr>
            <a:r>
              <a:rPr lang="en-IN">
                <a:solidFill>
                  <a:srgbClr val="000000"/>
                </a:solidFill>
                <a:latin typeface="Garamond"/>
                <a:ea typeface="Garamond"/>
                <a:cs typeface="Garamond"/>
                <a:sym typeface="Garamond"/>
              </a:rPr>
              <a:t>Prof. Jyoti Shete </a:t>
            </a:r>
            <a:endParaRPr>
              <a:solidFill>
                <a:srgbClr val="000000"/>
              </a:solidFill>
              <a:latin typeface="Garamond"/>
              <a:ea typeface="Garamond"/>
              <a:cs typeface="Garamond"/>
              <a:sym typeface="Garamond"/>
            </a:endParaRPr>
          </a:p>
        </p:txBody>
      </p:sp>
      <p:sp>
        <p:nvSpPr>
          <p:cNvPr id="81" name="Google Shape;81;p1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9/24/2020</a:t>
            </a:r>
            <a:endParaRPr sz="1050" b="0" i="0" u="none" strike="noStrike" cap="none">
              <a:solidFill>
                <a:srgbClr val="888888"/>
              </a:solidFill>
              <a:latin typeface="Calibri"/>
              <a:ea typeface="Calibri"/>
              <a:cs typeface="Calibri"/>
              <a:sym typeface="Calibri"/>
            </a:endParaRPr>
          </a:p>
        </p:txBody>
      </p:sp>
      <p:sp>
        <p:nvSpPr>
          <p:cNvPr id="82" name="Google Shape;82;p1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83" name="Google Shape;83;p1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a:t>
            </a:fld>
            <a:endParaRPr sz="105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3607200" y="782125"/>
            <a:ext cx="5079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Conclusion</a:t>
            </a:r>
            <a:endParaRPr/>
          </a:p>
        </p:txBody>
      </p:sp>
      <p:sp>
        <p:nvSpPr>
          <p:cNvPr id="155" name="Google Shape;155;p20"/>
          <p:cNvSpPr txBox="1">
            <a:spLocks noGrp="1"/>
          </p:cNvSpPr>
          <p:nvPr>
            <p:ph type="body" idx="1"/>
          </p:nvPr>
        </p:nvSpPr>
        <p:spPr>
          <a:xfrm>
            <a:off x="457200" y="1596875"/>
            <a:ext cx="8229600" cy="4994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IN" sz="1400">
                <a:latin typeface="Garamond"/>
                <a:ea typeface="Garamond"/>
                <a:cs typeface="Garamond"/>
                <a:sym typeface="Garamond"/>
              </a:rPr>
              <a:t>After reviewing papers published in the field of Monte Carlo Methods and Simulation, it can be concluded that simulation of events in a large area of applications was possible.</a:t>
            </a:r>
            <a:endParaRPr sz="1400">
              <a:latin typeface="Garamond"/>
              <a:ea typeface="Garamond"/>
              <a:cs typeface="Garamond"/>
              <a:sym typeface="Garamond"/>
            </a:endParaRPr>
          </a:p>
          <a:p>
            <a:pPr marL="0" lvl="0" indent="0" algn="just" rtl="0">
              <a:lnSpc>
                <a:spcPct val="100000"/>
              </a:lnSpc>
              <a:spcBef>
                <a:spcPts val="0"/>
              </a:spcBef>
              <a:spcAft>
                <a:spcPts val="0"/>
              </a:spcAft>
              <a:buNone/>
            </a:pPr>
            <a:r>
              <a:rPr lang="en-IN" sz="1400">
                <a:latin typeface="Garamond"/>
                <a:ea typeface="Garamond"/>
                <a:cs typeface="Garamond"/>
                <a:sym typeface="Garamond"/>
              </a:rPr>
              <a:t>Here are a few conclusions based on the papers reviewed so far:</a:t>
            </a:r>
            <a:endParaRPr sz="1400">
              <a:latin typeface="Garamond"/>
              <a:ea typeface="Garamond"/>
              <a:cs typeface="Garamond"/>
              <a:sym typeface="Garamond"/>
            </a:endParaRPr>
          </a:p>
          <a:p>
            <a:pPr marL="457200" lvl="0" indent="-317500" algn="just" rtl="0">
              <a:lnSpc>
                <a:spcPct val="100000"/>
              </a:lnSpc>
              <a:spcBef>
                <a:spcPts val="0"/>
              </a:spcBef>
              <a:spcAft>
                <a:spcPts val="0"/>
              </a:spcAft>
              <a:buSzPts val="1400"/>
              <a:buFont typeface="Garamond"/>
              <a:buChar char="●"/>
            </a:pPr>
            <a:r>
              <a:rPr lang="en-IN" sz="1400">
                <a:latin typeface="Garamond"/>
                <a:ea typeface="Garamond"/>
                <a:cs typeface="Garamond"/>
                <a:sym typeface="Garamond"/>
              </a:rPr>
              <a:t>For the Electron Near Wall Conductivity in Hall Thrusters paper, it can be concluded that the simulation results were well in accordance with the experiment, hence MCS makes it possible to analyze real situations of NWC in Hall Thrusters.</a:t>
            </a:r>
            <a:endParaRPr sz="1400">
              <a:latin typeface="Garamond"/>
              <a:ea typeface="Garamond"/>
              <a:cs typeface="Garamond"/>
              <a:sym typeface="Garamond"/>
            </a:endParaRPr>
          </a:p>
          <a:p>
            <a:pPr marL="457200" lvl="0" indent="-317500" algn="just" rtl="0">
              <a:lnSpc>
                <a:spcPct val="100000"/>
              </a:lnSpc>
              <a:spcBef>
                <a:spcPts val="0"/>
              </a:spcBef>
              <a:spcAft>
                <a:spcPts val="0"/>
              </a:spcAft>
              <a:buSzPts val="1400"/>
              <a:buFont typeface="Garamond"/>
              <a:buChar char="●"/>
            </a:pPr>
            <a:r>
              <a:rPr lang="en-IN" sz="1400">
                <a:latin typeface="Garamond"/>
                <a:ea typeface="Garamond"/>
                <a:cs typeface="Garamond"/>
                <a:sym typeface="Garamond"/>
              </a:rPr>
              <a:t>For the Legacy System Interfaces paper, it can be concluded that the integration between a legacy system and new system which is one of the most challenging tasks faced by many organizations/enterprises today, was possible to be emulated and predict their outcome using the Monte Carlo simulator.</a:t>
            </a:r>
            <a:endParaRPr sz="1400">
              <a:latin typeface="Garamond"/>
              <a:ea typeface="Garamond"/>
              <a:cs typeface="Garamond"/>
              <a:sym typeface="Garamond"/>
            </a:endParaRPr>
          </a:p>
          <a:p>
            <a:pPr marL="457200" lvl="0" indent="-317500" algn="just" rtl="0">
              <a:lnSpc>
                <a:spcPct val="100000"/>
              </a:lnSpc>
              <a:spcBef>
                <a:spcPts val="0"/>
              </a:spcBef>
              <a:spcAft>
                <a:spcPts val="0"/>
              </a:spcAft>
              <a:buSzPts val="1400"/>
              <a:buFont typeface="Garamond"/>
              <a:buChar char="●"/>
            </a:pPr>
            <a:r>
              <a:rPr lang="en-IN" sz="1400">
                <a:latin typeface="Garamond"/>
                <a:ea typeface="Garamond"/>
                <a:cs typeface="Garamond"/>
                <a:sym typeface="Garamond"/>
              </a:rPr>
              <a:t>For the Production Number Determination paper, it can be concluded that with the help of MCS, the bakery owner can effectively obtain the ideal number of cake production to maximize the profits and reduce the chances of suffering losses. </a:t>
            </a:r>
            <a:endParaRPr sz="1400">
              <a:latin typeface="Garamond"/>
              <a:ea typeface="Garamond"/>
              <a:cs typeface="Garamond"/>
              <a:sym typeface="Garamond"/>
            </a:endParaRPr>
          </a:p>
          <a:p>
            <a:pPr marL="457200" lvl="0" indent="-317500" algn="just" rtl="0">
              <a:lnSpc>
                <a:spcPct val="100000"/>
              </a:lnSpc>
              <a:spcBef>
                <a:spcPts val="0"/>
              </a:spcBef>
              <a:spcAft>
                <a:spcPts val="0"/>
              </a:spcAft>
              <a:buSzPts val="1400"/>
              <a:buFont typeface="Garamond"/>
              <a:buChar char="●"/>
            </a:pPr>
            <a:r>
              <a:rPr lang="en-IN" sz="1400">
                <a:latin typeface="Garamond"/>
                <a:ea typeface="Garamond"/>
                <a:cs typeface="Garamond"/>
                <a:sym typeface="Garamond"/>
              </a:rPr>
              <a:t>For the mining investment risk analysis paper it can be concluded that Monte Carlo Simulation gave good results and accuracy when the amount of risk factors involved were many in number.</a:t>
            </a:r>
            <a:endParaRPr sz="1400">
              <a:latin typeface="Garamond"/>
              <a:ea typeface="Garamond"/>
              <a:cs typeface="Garamond"/>
              <a:sym typeface="Garamond"/>
            </a:endParaRPr>
          </a:p>
          <a:p>
            <a:pPr marL="457200" lvl="0" indent="-317500" algn="just" rtl="0">
              <a:lnSpc>
                <a:spcPct val="100000"/>
              </a:lnSpc>
              <a:spcBef>
                <a:spcPts val="0"/>
              </a:spcBef>
              <a:spcAft>
                <a:spcPts val="0"/>
              </a:spcAft>
              <a:buSzPts val="1400"/>
              <a:buFont typeface="Garamond"/>
              <a:buChar char="●"/>
            </a:pPr>
            <a:r>
              <a:rPr lang="en-IN" sz="1400">
                <a:latin typeface="Garamond"/>
                <a:ea typeface="Garamond"/>
                <a:cs typeface="Garamond"/>
                <a:sym typeface="Garamond"/>
              </a:rPr>
              <a:t>For the Monte Carlo &amp; Quasi Monte Carlo paper, it can be concluded that Quasi Monte Carlo Approach gave better results when the correct sequence of random numbers and base was chosen.</a:t>
            </a:r>
            <a:endParaRPr sz="1400">
              <a:latin typeface="Garamond"/>
              <a:ea typeface="Garamond"/>
              <a:cs typeface="Garamond"/>
              <a:sym typeface="Garamond"/>
            </a:endParaRPr>
          </a:p>
          <a:p>
            <a:pPr marL="457200" lvl="0" indent="-317500" algn="just" rtl="0">
              <a:lnSpc>
                <a:spcPct val="100000"/>
              </a:lnSpc>
              <a:spcBef>
                <a:spcPts val="0"/>
              </a:spcBef>
              <a:spcAft>
                <a:spcPts val="0"/>
              </a:spcAft>
              <a:buSzPts val="1400"/>
              <a:buFont typeface="Garamond"/>
              <a:buChar char="●"/>
            </a:pPr>
            <a:r>
              <a:rPr lang="en-IN" sz="1400">
                <a:latin typeface="Garamond"/>
                <a:ea typeface="Garamond"/>
                <a:cs typeface="Garamond"/>
                <a:sym typeface="Garamond"/>
              </a:rPr>
              <a:t>For the Soil Moisture Measurement paper, it can be concluded that the method of Monte Carlo Simulation when applied with Image Processing data gave accurate results and opened new avenues in the field of agricultural engineering. </a:t>
            </a:r>
            <a:endParaRPr sz="1400">
              <a:latin typeface="Garamond"/>
              <a:ea typeface="Garamond"/>
              <a:cs typeface="Garamond"/>
              <a:sym typeface="Garamond"/>
            </a:endParaRPr>
          </a:p>
          <a:p>
            <a:pPr marL="0" lvl="0" indent="0" algn="just" rtl="0">
              <a:lnSpc>
                <a:spcPct val="100000"/>
              </a:lnSpc>
              <a:spcBef>
                <a:spcPts val="0"/>
              </a:spcBef>
              <a:spcAft>
                <a:spcPts val="0"/>
              </a:spcAft>
              <a:buSzPts val="2400"/>
              <a:buNone/>
            </a:pPr>
            <a:endParaRPr sz="1700">
              <a:latin typeface="Garamond"/>
              <a:ea typeface="Garamond"/>
              <a:cs typeface="Garamond"/>
              <a:sym typeface="Garamond"/>
            </a:endParaRPr>
          </a:p>
          <a:p>
            <a:pPr marL="0" lvl="0" indent="0" algn="just" rtl="0">
              <a:lnSpc>
                <a:spcPct val="100000"/>
              </a:lnSpc>
              <a:spcBef>
                <a:spcPts val="0"/>
              </a:spcBef>
              <a:spcAft>
                <a:spcPts val="0"/>
              </a:spcAft>
              <a:buSzPts val="2400"/>
              <a:buNone/>
            </a:pPr>
            <a:endParaRPr sz="1700">
              <a:latin typeface="Garamond"/>
              <a:ea typeface="Garamond"/>
              <a:cs typeface="Garamond"/>
              <a:sym typeface="Garamond"/>
            </a:endParaRPr>
          </a:p>
          <a:p>
            <a:pPr marL="0" lvl="0" indent="0" algn="just" rtl="0">
              <a:lnSpc>
                <a:spcPct val="100000"/>
              </a:lnSpc>
              <a:spcBef>
                <a:spcPts val="0"/>
              </a:spcBef>
              <a:spcAft>
                <a:spcPts val="0"/>
              </a:spcAft>
              <a:buSzPts val="2400"/>
              <a:buNone/>
            </a:pPr>
            <a:endParaRPr sz="1700">
              <a:latin typeface="Garamond"/>
              <a:ea typeface="Garamond"/>
              <a:cs typeface="Garamond"/>
              <a:sym typeface="Garamond"/>
            </a:endParaRPr>
          </a:p>
          <a:p>
            <a:pPr marL="0" lvl="0" indent="0" algn="just" rtl="0">
              <a:lnSpc>
                <a:spcPct val="100000"/>
              </a:lnSpc>
              <a:spcBef>
                <a:spcPts val="0"/>
              </a:spcBef>
              <a:spcAft>
                <a:spcPts val="0"/>
              </a:spcAft>
              <a:buSzPts val="2400"/>
              <a:buNone/>
            </a:pPr>
            <a:endParaRPr sz="1200">
              <a:latin typeface="Garamond"/>
              <a:ea typeface="Garamond"/>
              <a:cs typeface="Garamond"/>
              <a:sym typeface="Garamond"/>
            </a:endParaRPr>
          </a:p>
          <a:p>
            <a:pPr marL="0" lvl="0" indent="0" algn="l" rtl="0">
              <a:lnSpc>
                <a:spcPct val="100000"/>
              </a:lnSpc>
              <a:spcBef>
                <a:spcPts val="480"/>
              </a:spcBef>
              <a:spcAft>
                <a:spcPts val="0"/>
              </a:spcAft>
              <a:buSzPts val="2400"/>
              <a:buNone/>
            </a:pPr>
            <a:endParaRPr sz="2200">
              <a:latin typeface="Garamond"/>
              <a:ea typeface="Garamond"/>
              <a:cs typeface="Garamond"/>
              <a:sym typeface="Garamond"/>
            </a:endParaRPr>
          </a:p>
          <a:p>
            <a:pPr marL="0" lvl="0" indent="0" algn="l" rtl="0">
              <a:lnSpc>
                <a:spcPct val="100000"/>
              </a:lnSpc>
              <a:spcBef>
                <a:spcPts val="480"/>
              </a:spcBef>
              <a:spcAft>
                <a:spcPts val="0"/>
              </a:spcAft>
              <a:buSzPts val="2400"/>
              <a:buNone/>
            </a:pPr>
            <a:endParaRPr sz="2200">
              <a:latin typeface="Garamond"/>
              <a:ea typeface="Garamond"/>
              <a:cs typeface="Garamond"/>
              <a:sym typeface="Garamond"/>
            </a:endParaRPr>
          </a:p>
        </p:txBody>
      </p:sp>
      <p:sp>
        <p:nvSpPr>
          <p:cNvPr id="156" name="Google Shape;156;p20"/>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3607200" y="782125"/>
            <a:ext cx="5079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Conclusion</a:t>
            </a:r>
            <a:endParaRPr/>
          </a:p>
        </p:txBody>
      </p:sp>
      <p:sp>
        <p:nvSpPr>
          <p:cNvPr id="163" name="Google Shape;163;p21"/>
          <p:cNvSpPr txBox="1">
            <a:spLocks noGrp="1"/>
          </p:cNvSpPr>
          <p:nvPr>
            <p:ph type="body" idx="1"/>
          </p:nvPr>
        </p:nvSpPr>
        <p:spPr>
          <a:xfrm>
            <a:off x="457200" y="1596875"/>
            <a:ext cx="8229600" cy="4759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Garamond"/>
              <a:buChar char="●"/>
            </a:pPr>
            <a:r>
              <a:rPr lang="en-IN" sz="1400">
                <a:latin typeface="Garamond"/>
                <a:ea typeface="Garamond"/>
                <a:cs typeface="Garamond"/>
                <a:sym typeface="Garamond"/>
              </a:rPr>
              <a:t>For An Overview of Cloud Simulation Enhancement using the Monte-Carlo Method</a:t>
            </a:r>
            <a:r>
              <a:rPr lang="en-IN" sz="1200"/>
              <a:t>, </a:t>
            </a:r>
            <a:r>
              <a:rPr lang="en-IN" sz="1400">
                <a:latin typeface="Garamond"/>
                <a:ea typeface="Garamond"/>
                <a:cs typeface="Garamond"/>
                <a:sym typeface="Garamond"/>
              </a:rPr>
              <a:t>a Monte-Carlo simulation extension to a discrete event simulator based on SimGrid was proposed. This extension provided stochastic predictions which are more informative than single values produced by traditional discrete event simulators. We show that, our method can capture over 90% of the empirical observations of total execution times.</a:t>
            </a:r>
            <a:endParaRPr sz="1400">
              <a:latin typeface="Garamond"/>
              <a:ea typeface="Garamond"/>
              <a:cs typeface="Garamond"/>
              <a:sym typeface="Garamond"/>
            </a:endParaRPr>
          </a:p>
          <a:p>
            <a:pPr marL="457200" lvl="0" indent="-317500" algn="l" rtl="0">
              <a:lnSpc>
                <a:spcPct val="115000"/>
              </a:lnSpc>
              <a:spcBef>
                <a:spcPts val="0"/>
              </a:spcBef>
              <a:spcAft>
                <a:spcPts val="0"/>
              </a:spcAft>
              <a:buSzPts val="1400"/>
              <a:buFont typeface="Garamond"/>
              <a:buChar char="●"/>
            </a:pPr>
            <a:r>
              <a:rPr lang="en-IN" sz="1400">
                <a:latin typeface="Garamond"/>
                <a:ea typeface="Garamond"/>
                <a:cs typeface="Garamond"/>
                <a:sym typeface="Garamond"/>
              </a:rPr>
              <a:t>For Research on Software Project Schedule Management Method based on Monte Carlo Simulation, The simulation provides the necessary reference and guidance to reduce the risk of the software development process, avoid delays the time limit for a project, improve the efficiency of software development, so as to improve the economic benefits of the enterprise.</a:t>
            </a:r>
            <a:endParaRPr sz="1400">
              <a:latin typeface="Garamond"/>
              <a:ea typeface="Garamond"/>
              <a:cs typeface="Garamond"/>
              <a:sym typeface="Garamond"/>
            </a:endParaRPr>
          </a:p>
          <a:p>
            <a:pPr marL="457200" lvl="0" indent="-330200" algn="l" rtl="0">
              <a:lnSpc>
                <a:spcPct val="115000"/>
              </a:lnSpc>
              <a:spcBef>
                <a:spcPts val="0"/>
              </a:spcBef>
              <a:spcAft>
                <a:spcPts val="0"/>
              </a:spcAft>
              <a:buSzPts val="1600"/>
              <a:buFont typeface="Garamond"/>
              <a:buChar char="●"/>
            </a:pPr>
            <a:r>
              <a:rPr lang="en-IN" sz="1400">
                <a:latin typeface="Garamond"/>
                <a:ea typeface="Garamond"/>
                <a:cs typeface="Garamond"/>
                <a:sym typeface="Garamond"/>
              </a:rPr>
              <a:t>For Modelling for Random Inventory System Based on Monte Carlo Theory and Its Simulation, Monte Carlo theory is used to simulate the random inventory system, and implement the system decision-making based on the study on sensitive parameters, and then get the optimal results. The research results show that the decision-making model built in this paper is practical. Simulation method presented in the paper avoids the effects of the randomness of variables, which is an effective method to solve random system problems.</a:t>
            </a:r>
            <a:endParaRPr sz="1400">
              <a:latin typeface="Garamond"/>
              <a:ea typeface="Garamond"/>
              <a:cs typeface="Garamond"/>
              <a:sym typeface="Garamond"/>
            </a:endParaRPr>
          </a:p>
          <a:p>
            <a:pPr marL="457200" lvl="0" indent="0" algn="l" rtl="0">
              <a:lnSpc>
                <a:spcPct val="100000"/>
              </a:lnSpc>
              <a:spcBef>
                <a:spcPts val="480"/>
              </a:spcBef>
              <a:spcAft>
                <a:spcPts val="0"/>
              </a:spcAft>
              <a:buSzPts val="2400"/>
              <a:buNone/>
            </a:pPr>
            <a:endParaRPr sz="2000">
              <a:latin typeface="Garamond"/>
              <a:ea typeface="Garamond"/>
              <a:cs typeface="Garamond"/>
              <a:sym typeface="Garamond"/>
            </a:endParaRPr>
          </a:p>
          <a:p>
            <a:pPr marL="0" lvl="0" indent="0" algn="just" rtl="0">
              <a:lnSpc>
                <a:spcPct val="100000"/>
              </a:lnSpc>
              <a:spcBef>
                <a:spcPts val="0"/>
              </a:spcBef>
              <a:spcAft>
                <a:spcPts val="0"/>
              </a:spcAft>
              <a:buSzPts val="2400"/>
              <a:buNone/>
            </a:pPr>
            <a:endParaRPr sz="1700">
              <a:latin typeface="Garamond"/>
              <a:ea typeface="Garamond"/>
              <a:cs typeface="Garamond"/>
              <a:sym typeface="Garamond"/>
            </a:endParaRPr>
          </a:p>
          <a:p>
            <a:pPr marL="0" lvl="0" indent="0" algn="just" rtl="0">
              <a:lnSpc>
                <a:spcPct val="100000"/>
              </a:lnSpc>
              <a:spcBef>
                <a:spcPts val="0"/>
              </a:spcBef>
              <a:spcAft>
                <a:spcPts val="0"/>
              </a:spcAft>
              <a:buSzPts val="2400"/>
              <a:buNone/>
            </a:pPr>
            <a:endParaRPr sz="1200">
              <a:latin typeface="Garamond"/>
              <a:ea typeface="Garamond"/>
              <a:cs typeface="Garamond"/>
              <a:sym typeface="Garamond"/>
            </a:endParaRPr>
          </a:p>
          <a:p>
            <a:pPr marL="0" lvl="0" indent="0" algn="l" rtl="0">
              <a:lnSpc>
                <a:spcPct val="100000"/>
              </a:lnSpc>
              <a:spcBef>
                <a:spcPts val="480"/>
              </a:spcBef>
              <a:spcAft>
                <a:spcPts val="0"/>
              </a:spcAft>
              <a:buSzPts val="2400"/>
              <a:buNone/>
            </a:pPr>
            <a:endParaRPr sz="2200">
              <a:latin typeface="Garamond"/>
              <a:ea typeface="Garamond"/>
              <a:cs typeface="Garamond"/>
              <a:sym typeface="Garamond"/>
            </a:endParaRPr>
          </a:p>
          <a:p>
            <a:pPr marL="0" lvl="0" indent="0" algn="l" rtl="0">
              <a:lnSpc>
                <a:spcPct val="100000"/>
              </a:lnSpc>
              <a:spcBef>
                <a:spcPts val="480"/>
              </a:spcBef>
              <a:spcAft>
                <a:spcPts val="0"/>
              </a:spcAft>
              <a:buSzPts val="2400"/>
              <a:buNone/>
            </a:pPr>
            <a:endParaRPr sz="2200">
              <a:latin typeface="Garamond"/>
              <a:ea typeface="Garamond"/>
              <a:cs typeface="Garamond"/>
              <a:sym typeface="Garamond"/>
            </a:endParaRPr>
          </a:p>
        </p:txBody>
      </p:sp>
      <p:sp>
        <p:nvSpPr>
          <p:cNvPr id="164" name="Google Shape;164;p21"/>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3535800" y="780975"/>
            <a:ext cx="5151000" cy="61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Future Work</a:t>
            </a:r>
            <a:endParaRPr/>
          </a:p>
        </p:txBody>
      </p:sp>
      <p:sp>
        <p:nvSpPr>
          <p:cNvPr id="171" name="Google Shape;171;p22"/>
          <p:cNvSpPr txBox="1">
            <a:spLocks noGrp="1"/>
          </p:cNvSpPr>
          <p:nvPr>
            <p:ph type="body" idx="1"/>
          </p:nvPr>
        </p:nvSpPr>
        <p:spPr>
          <a:xfrm>
            <a:off x="457200" y="1709275"/>
            <a:ext cx="8229600" cy="4664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480"/>
              </a:spcBef>
              <a:spcAft>
                <a:spcPts val="0"/>
              </a:spcAft>
              <a:buSzPts val="2400"/>
              <a:buNone/>
            </a:pPr>
            <a:r>
              <a:rPr lang="en-IN" sz="2000">
                <a:latin typeface="Garamond"/>
                <a:ea typeface="Garamond"/>
                <a:cs typeface="Garamond"/>
                <a:sym typeface="Garamond"/>
              </a:rPr>
              <a:t>The following future work is suggested by reviewing the papers so far:</a:t>
            </a:r>
            <a:endParaRPr sz="2000">
              <a:latin typeface="Garamond"/>
              <a:ea typeface="Garamond"/>
              <a:cs typeface="Garamond"/>
              <a:sym typeface="Garamond"/>
            </a:endParaRPr>
          </a:p>
          <a:p>
            <a:pPr marL="457200" lvl="0" indent="-355600" algn="just" rtl="0">
              <a:spcBef>
                <a:spcPts val="0"/>
              </a:spcBef>
              <a:spcAft>
                <a:spcPts val="0"/>
              </a:spcAft>
              <a:buSzPts val="2000"/>
              <a:buChar char="●"/>
            </a:pPr>
            <a:r>
              <a:rPr lang="en-IN" sz="2000">
                <a:latin typeface="Garamond"/>
                <a:ea typeface="Garamond"/>
                <a:cs typeface="Garamond"/>
                <a:sym typeface="Garamond"/>
              </a:rPr>
              <a:t>Generation of a true random sequence is important for Monte Carlo Simulation and research needs to be done on implementing Quantum Computing Concepts to generate true random sequence by the means of superposition, entanglement and teleportation.</a:t>
            </a:r>
            <a:endParaRPr sz="2000">
              <a:latin typeface="Garamond"/>
              <a:ea typeface="Garamond"/>
              <a:cs typeface="Garamond"/>
              <a:sym typeface="Garamond"/>
            </a:endParaRPr>
          </a:p>
          <a:p>
            <a:pPr marL="457200" lvl="0" indent="-355600" algn="just" rtl="0">
              <a:spcBef>
                <a:spcPts val="0"/>
              </a:spcBef>
              <a:spcAft>
                <a:spcPts val="0"/>
              </a:spcAft>
              <a:buSzPts val="2000"/>
              <a:buFont typeface="Garamond"/>
              <a:buChar char="●"/>
            </a:pPr>
            <a:r>
              <a:rPr lang="en-IN" sz="2000">
                <a:latin typeface="Garamond"/>
                <a:ea typeface="Garamond"/>
                <a:cs typeface="Garamond"/>
                <a:sym typeface="Garamond"/>
              </a:rPr>
              <a:t>Hybrid sequences for generation like Halton and Box Muller method discussed in one of the papers need to be implemented in other papers as well to check for better results.</a:t>
            </a:r>
            <a:endParaRPr sz="2000">
              <a:latin typeface="Garamond"/>
              <a:ea typeface="Garamond"/>
              <a:cs typeface="Garamond"/>
              <a:sym typeface="Garamond"/>
            </a:endParaRPr>
          </a:p>
          <a:p>
            <a:pPr marL="457200" lvl="0" indent="-355600" algn="just" rtl="0">
              <a:spcBef>
                <a:spcPts val="0"/>
              </a:spcBef>
              <a:spcAft>
                <a:spcPts val="0"/>
              </a:spcAft>
              <a:buSzPts val="2000"/>
              <a:buFont typeface="Garamond"/>
              <a:buChar char="●"/>
            </a:pPr>
            <a:r>
              <a:rPr lang="en-IN" sz="2000">
                <a:latin typeface="Garamond"/>
                <a:ea typeface="Garamond"/>
                <a:cs typeface="Garamond"/>
                <a:sym typeface="Garamond"/>
              </a:rPr>
              <a:t>More the number of simulations one does, better are the results generated so in future work we feel that simulations need to be carried out on powerful machines like supercomputers or GPU enabled cloud remote desktop applications for better results for critical simulation events.</a:t>
            </a:r>
            <a:endParaRPr sz="2000">
              <a:latin typeface="Garamond"/>
              <a:ea typeface="Garamond"/>
              <a:cs typeface="Garamond"/>
              <a:sym typeface="Garamond"/>
            </a:endParaRPr>
          </a:p>
          <a:p>
            <a:pPr marL="0" lvl="0" indent="0" algn="l" rtl="0">
              <a:lnSpc>
                <a:spcPct val="100000"/>
              </a:lnSpc>
              <a:spcBef>
                <a:spcPts val="480"/>
              </a:spcBef>
              <a:spcAft>
                <a:spcPts val="0"/>
              </a:spcAft>
              <a:buSzPts val="2400"/>
              <a:buNone/>
            </a:pPr>
            <a:endParaRPr>
              <a:latin typeface="Garamond"/>
              <a:ea typeface="Garamond"/>
              <a:cs typeface="Garamond"/>
              <a:sym typeface="Garamond"/>
            </a:endParaRPr>
          </a:p>
          <a:p>
            <a:pPr marL="0" lvl="0" indent="0" algn="l" rtl="0">
              <a:lnSpc>
                <a:spcPct val="100000"/>
              </a:lnSpc>
              <a:spcBef>
                <a:spcPts val="480"/>
              </a:spcBef>
              <a:spcAft>
                <a:spcPts val="0"/>
              </a:spcAft>
              <a:buSzPts val="2400"/>
              <a:buNone/>
            </a:pPr>
            <a:endParaRPr>
              <a:latin typeface="Garamond"/>
              <a:ea typeface="Garamond"/>
              <a:cs typeface="Garamond"/>
              <a:sym typeface="Garamond"/>
            </a:endParaRPr>
          </a:p>
          <a:p>
            <a:pPr marL="0" lvl="0" indent="0" algn="l" rtl="0">
              <a:lnSpc>
                <a:spcPct val="100000"/>
              </a:lnSpc>
              <a:spcBef>
                <a:spcPts val="480"/>
              </a:spcBef>
              <a:spcAft>
                <a:spcPts val="0"/>
              </a:spcAft>
              <a:buSzPts val="2400"/>
              <a:buNone/>
            </a:pPr>
            <a:endParaRPr>
              <a:latin typeface="Garamond"/>
              <a:ea typeface="Garamond"/>
              <a:cs typeface="Garamond"/>
              <a:sym typeface="Garamond"/>
            </a:endParaRPr>
          </a:p>
          <a:p>
            <a:pPr marL="0" lvl="0" indent="0" algn="l" rtl="0">
              <a:lnSpc>
                <a:spcPct val="100000"/>
              </a:lnSpc>
              <a:spcBef>
                <a:spcPts val="480"/>
              </a:spcBef>
              <a:spcAft>
                <a:spcPts val="0"/>
              </a:spcAft>
              <a:buSzPts val="2400"/>
              <a:buNone/>
            </a:pPr>
            <a:endParaRPr>
              <a:latin typeface="Garamond"/>
              <a:ea typeface="Garamond"/>
              <a:cs typeface="Garamond"/>
              <a:sym typeface="Garamond"/>
            </a:endParaRPr>
          </a:p>
          <a:p>
            <a:pPr marL="0" lvl="0" indent="0" algn="l" rtl="0">
              <a:lnSpc>
                <a:spcPct val="100000"/>
              </a:lnSpc>
              <a:spcBef>
                <a:spcPts val="480"/>
              </a:spcBef>
              <a:spcAft>
                <a:spcPts val="0"/>
              </a:spcAft>
              <a:buClr>
                <a:schemeClr val="dk1"/>
              </a:buClr>
              <a:buSzPts val="1100"/>
              <a:buFont typeface="Arial"/>
              <a:buNone/>
            </a:pPr>
            <a:endParaRPr>
              <a:latin typeface="Garamond"/>
              <a:ea typeface="Garamond"/>
              <a:cs typeface="Garamond"/>
              <a:sym typeface="Garamond"/>
            </a:endParaRPr>
          </a:p>
          <a:p>
            <a:pPr marL="0" lvl="0" indent="0" algn="l" rtl="0">
              <a:lnSpc>
                <a:spcPct val="100000"/>
              </a:lnSpc>
              <a:spcBef>
                <a:spcPts val="480"/>
              </a:spcBef>
              <a:spcAft>
                <a:spcPts val="0"/>
              </a:spcAft>
              <a:buSzPts val="2400"/>
              <a:buNone/>
            </a:pPr>
            <a:endParaRPr>
              <a:latin typeface="Garamond"/>
              <a:ea typeface="Garamond"/>
              <a:cs typeface="Garamond"/>
              <a:sym typeface="Garamond"/>
            </a:endParaRPr>
          </a:p>
        </p:txBody>
      </p:sp>
      <p:sp>
        <p:nvSpPr>
          <p:cNvPr id="172" name="Google Shape;172;p22"/>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3621600" y="739350"/>
            <a:ext cx="5065200" cy="62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References</a:t>
            </a:r>
            <a:endParaRPr/>
          </a:p>
        </p:txBody>
      </p:sp>
      <p:sp>
        <p:nvSpPr>
          <p:cNvPr id="179" name="Google Shape;179;p23"/>
          <p:cNvSpPr txBox="1">
            <a:spLocks noGrp="1"/>
          </p:cNvSpPr>
          <p:nvPr>
            <p:ph type="body" idx="1"/>
          </p:nvPr>
        </p:nvSpPr>
        <p:spPr>
          <a:xfrm>
            <a:off x="457200" y="1491400"/>
            <a:ext cx="8229600" cy="4759500"/>
          </a:xfrm>
          <a:prstGeom prst="rect">
            <a:avLst/>
          </a:prstGeom>
          <a:noFill/>
          <a:ln>
            <a:noFill/>
          </a:ln>
        </p:spPr>
        <p:txBody>
          <a:bodyPr spcFirstLastPara="1" wrap="square" lIns="91425" tIns="91425" rIns="91425" bIns="91425" anchor="t" anchorCtr="0">
            <a:noAutofit/>
          </a:bodyPr>
          <a:lstStyle/>
          <a:p>
            <a:pPr marL="457200" lvl="0" indent="-419100" algn="just" rtl="0">
              <a:spcBef>
                <a:spcPts val="0"/>
              </a:spcBef>
              <a:spcAft>
                <a:spcPts val="0"/>
              </a:spcAft>
              <a:buSzPts val="3000"/>
              <a:buFont typeface="EB Garamond"/>
              <a:buChar char="●"/>
            </a:pPr>
            <a:r>
              <a:rPr lang="en-IN" sz="2000">
                <a:solidFill>
                  <a:srgbClr val="333333"/>
                </a:solidFill>
                <a:highlight>
                  <a:srgbClr val="FFFFFF"/>
                </a:highlight>
                <a:latin typeface="EB Garamond"/>
                <a:ea typeface="EB Garamond"/>
                <a:cs typeface="EB Garamond"/>
                <a:sym typeface="EB Garamond"/>
              </a:rPr>
              <a:t>Zhiwen Wu, Xiangyang Liu, Ningfei Wang, Zhongxi Ning and Daren Yu, "Monte Carlo simulation for electron Near Wall Conductivity in Hall Thrusters," </a:t>
            </a:r>
            <a:r>
              <a:rPr lang="en-IN" sz="2000" i="1">
                <a:solidFill>
                  <a:srgbClr val="333333"/>
                </a:solidFill>
                <a:highlight>
                  <a:srgbClr val="FFFFFF"/>
                </a:highlight>
                <a:latin typeface="EB Garamond"/>
                <a:ea typeface="EB Garamond"/>
                <a:cs typeface="EB Garamond"/>
                <a:sym typeface="EB Garamond"/>
              </a:rPr>
              <a:t>2010 2nd International Conference on Computer Engineering and Technology</a:t>
            </a:r>
            <a:r>
              <a:rPr lang="en-IN" sz="2000">
                <a:solidFill>
                  <a:srgbClr val="333333"/>
                </a:solidFill>
                <a:highlight>
                  <a:srgbClr val="FFFFFF"/>
                </a:highlight>
                <a:latin typeface="EB Garamond"/>
                <a:ea typeface="EB Garamond"/>
                <a:cs typeface="EB Garamond"/>
                <a:sym typeface="EB Garamond"/>
              </a:rPr>
              <a:t>, Chengdu, China, 2010, pp. V5-24-V5-28, doi: 10.1109/ICCET.2010.5485346.</a:t>
            </a:r>
            <a:endParaRPr sz="2000">
              <a:solidFill>
                <a:srgbClr val="333333"/>
              </a:solidFill>
              <a:highlight>
                <a:srgbClr val="FFFFFF"/>
              </a:highlight>
              <a:latin typeface="EB Garamond"/>
              <a:ea typeface="EB Garamond"/>
              <a:cs typeface="EB Garamond"/>
              <a:sym typeface="EB Garamond"/>
            </a:endParaRPr>
          </a:p>
          <a:p>
            <a:pPr marL="457200" lvl="0" indent="0" algn="just" rtl="0">
              <a:spcBef>
                <a:spcPts val="0"/>
              </a:spcBef>
              <a:spcAft>
                <a:spcPts val="0"/>
              </a:spcAft>
              <a:buNone/>
            </a:pPr>
            <a:endParaRPr sz="2000">
              <a:solidFill>
                <a:srgbClr val="333333"/>
              </a:solidFill>
              <a:highlight>
                <a:srgbClr val="FFFFFF"/>
              </a:highlight>
              <a:latin typeface="EB Garamond"/>
              <a:ea typeface="EB Garamond"/>
              <a:cs typeface="EB Garamond"/>
              <a:sym typeface="EB Garamond"/>
            </a:endParaRPr>
          </a:p>
          <a:p>
            <a:pPr marL="457200" lvl="0" indent="-412750" algn="just" rtl="0">
              <a:spcBef>
                <a:spcPts val="0"/>
              </a:spcBef>
              <a:spcAft>
                <a:spcPts val="0"/>
              </a:spcAft>
              <a:buSzPts val="2900"/>
              <a:buFont typeface="EB Garamond"/>
              <a:buChar char="●"/>
            </a:pPr>
            <a:r>
              <a:rPr lang="en-IN" sz="2000">
                <a:latin typeface="EB Garamond"/>
                <a:ea typeface="EB Garamond"/>
                <a:cs typeface="EB Garamond"/>
                <a:sym typeface="EB Garamond"/>
              </a:rPr>
              <a:t>H. Almuzaini and S. Habib, "Analyzing Legacy System's Interfaces through Monte Carlo Simulation," </a:t>
            </a:r>
            <a:r>
              <a:rPr lang="en-IN" sz="2000" i="1">
                <a:latin typeface="EB Garamond"/>
                <a:ea typeface="EB Garamond"/>
                <a:cs typeface="EB Garamond"/>
                <a:sym typeface="EB Garamond"/>
              </a:rPr>
              <a:t>2010 12th International Conference on Computer Modelling and Simulation</a:t>
            </a:r>
            <a:r>
              <a:rPr lang="en-IN" sz="2000">
                <a:latin typeface="EB Garamond"/>
                <a:ea typeface="EB Garamond"/>
                <a:cs typeface="EB Garamond"/>
                <a:sym typeface="EB Garamond"/>
              </a:rPr>
              <a:t>, Cambridge, UK, 2010, pp. 604-608, doi: 10.1109/UKSIM.2010.115.</a:t>
            </a:r>
            <a:endParaRPr sz="2000">
              <a:latin typeface="EB Garamond"/>
              <a:ea typeface="EB Garamond"/>
              <a:cs typeface="EB Garamond"/>
              <a:sym typeface="EB Garamond"/>
            </a:endParaRPr>
          </a:p>
          <a:p>
            <a:pPr marL="457200" lvl="0" indent="0" algn="just" rtl="0">
              <a:spcBef>
                <a:spcPts val="0"/>
              </a:spcBef>
              <a:spcAft>
                <a:spcPts val="0"/>
              </a:spcAft>
              <a:buNone/>
            </a:pPr>
            <a:endParaRPr sz="2000">
              <a:latin typeface="EB Garamond"/>
              <a:ea typeface="EB Garamond"/>
              <a:cs typeface="EB Garamond"/>
              <a:sym typeface="EB Garamond"/>
            </a:endParaRPr>
          </a:p>
          <a:p>
            <a:pPr marL="457200" lvl="0" indent="-355600" algn="just" rtl="0">
              <a:spcBef>
                <a:spcPts val="0"/>
              </a:spcBef>
              <a:spcAft>
                <a:spcPts val="0"/>
              </a:spcAft>
              <a:buSzPts val="2000"/>
              <a:buFont typeface="EB Garamond"/>
              <a:buChar char="●"/>
            </a:pPr>
            <a:r>
              <a:rPr lang="en-IN" sz="2000">
                <a:solidFill>
                  <a:srgbClr val="333333"/>
                </a:solidFill>
                <a:highlight>
                  <a:srgbClr val="FFFFFF"/>
                </a:highlight>
                <a:latin typeface="EB Garamond"/>
                <a:ea typeface="EB Garamond"/>
                <a:cs typeface="EB Garamond"/>
                <a:sym typeface="EB Garamond"/>
              </a:rPr>
              <a:t>N. E. Saragih, E. Astuti, A. A. Parhusip and T. Nirmalasari, "Determining Production Number Using Monte Carlo Simulation Method," </a:t>
            </a:r>
            <a:r>
              <a:rPr lang="en-IN" sz="2000" i="1">
                <a:solidFill>
                  <a:srgbClr val="333333"/>
                </a:solidFill>
                <a:highlight>
                  <a:srgbClr val="FFFFFF"/>
                </a:highlight>
                <a:latin typeface="EB Garamond"/>
                <a:ea typeface="EB Garamond"/>
                <a:cs typeface="EB Garamond"/>
                <a:sym typeface="EB Garamond"/>
              </a:rPr>
              <a:t>2018 6th International Conference on Cyber and IT Service Management (CITSM)</a:t>
            </a:r>
            <a:r>
              <a:rPr lang="en-IN" sz="2000">
                <a:solidFill>
                  <a:srgbClr val="333333"/>
                </a:solidFill>
                <a:highlight>
                  <a:srgbClr val="FFFFFF"/>
                </a:highlight>
                <a:latin typeface="EB Garamond"/>
                <a:ea typeface="EB Garamond"/>
                <a:cs typeface="EB Garamond"/>
                <a:sym typeface="EB Garamond"/>
              </a:rPr>
              <a:t>, Parapat, Indonesia, 2018, pp. 1-5, doi: 10.1109/CITSM.2018.8674304.</a:t>
            </a:r>
            <a:endParaRPr sz="2000">
              <a:latin typeface="EB Garamond"/>
              <a:ea typeface="EB Garamond"/>
              <a:cs typeface="EB Garamond"/>
              <a:sym typeface="EB Garamond"/>
            </a:endParaRPr>
          </a:p>
        </p:txBody>
      </p:sp>
      <p:sp>
        <p:nvSpPr>
          <p:cNvPr id="180" name="Google Shape;180;p23"/>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3621600" y="739350"/>
            <a:ext cx="5065200" cy="62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References</a:t>
            </a:r>
            <a:endParaRPr/>
          </a:p>
        </p:txBody>
      </p:sp>
      <p:sp>
        <p:nvSpPr>
          <p:cNvPr id="187" name="Google Shape;187;p24"/>
          <p:cNvSpPr txBox="1">
            <a:spLocks noGrp="1"/>
          </p:cNvSpPr>
          <p:nvPr>
            <p:ph type="body" idx="1"/>
          </p:nvPr>
        </p:nvSpPr>
        <p:spPr>
          <a:xfrm>
            <a:off x="171100" y="1596875"/>
            <a:ext cx="8768700" cy="4759500"/>
          </a:xfrm>
          <a:prstGeom prst="rect">
            <a:avLst/>
          </a:prstGeom>
          <a:noFill/>
          <a:ln>
            <a:noFill/>
          </a:ln>
        </p:spPr>
        <p:txBody>
          <a:bodyPr spcFirstLastPara="1" wrap="square" lIns="91425" tIns="91425" rIns="91425" bIns="91425" anchor="t" anchorCtr="0">
            <a:noAutofit/>
          </a:bodyPr>
          <a:lstStyle/>
          <a:p>
            <a:pPr marL="457200" lvl="0" indent="-355600" algn="just" rtl="0">
              <a:spcBef>
                <a:spcPts val="0"/>
              </a:spcBef>
              <a:spcAft>
                <a:spcPts val="0"/>
              </a:spcAft>
              <a:buSzPts val="2000"/>
              <a:buFont typeface="Calibri"/>
              <a:buChar char="●"/>
            </a:pPr>
            <a:r>
              <a:rPr lang="en-IN" sz="2000">
                <a:latin typeface="Garamond"/>
                <a:ea typeface="Garamond"/>
                <a:cs typeface="Garamond"/>
                <a:sym typeface="Garamond"/>
              </a:rPr>
              <a:t>J. Wei, Z. Jian and L. Jianglan, "Mining Investment Risk Analysis Based on Monte Carlo Simulation," 2011 Fifth International Conference on Management of e-Commerce and e-Government, Wuhan, China, 2011, pp. 72-75, doi: 10.1109/ICMeCG.2011.64.</a:t>
            </a:r>
            <a:endParaRPr sz="2000">
              <a:latin typeface="Garamond"/>
              <a:ea typeface="Garamond"/>
              <a:cs typeface="Garamond"/>
              <a:sym typeface="Garamond"/>
            </a:endParaRPr>
          </a:p>
          <a:p>
            <a:pPr marL="0" lvl="0" indent="0" algn="just" rtl="0">
              <a:spcBef>
                <a:spcPts val="0"/>
              </a:spcBef>
              <a:spcAft>
                <a:spcPts val="0"/>
              </a:spcAft>
              <a:buNone/>
            </a:pPr>
            <a:endParaRPr sz="2000">
              <a:latin typeface="Garamond"/>
              <a:ea typeface="Garamond"/>
              <a:cs typeface="Garamond"/>
              <a:sym typeface="Garamond"/>
            </a:endParaRPr>
          </a:p>
          <a:p>
            <a:pPr marL="457200" lvl="0" indent="-355600" algn="just" rtl="0">
              <a:spcBef>
                <a:spcPts val="0"/>
              </a:spcBef>
              <a:spcAft>
                <a:spcPts val="0"/>
              </a:spcAft>
              <a:buSzPts val="2000"/>
              <a:buFont typeface="Garamond"/>
              <a:buChar char="●"/>
            </a:pPr>
            <a:r>
              <a:rPr lang="en-IN" sz="2000">
                <a:latin typeface="Garamond"/>
                <a:ea typeface="Garamond"/>
                <a:cs typeface="Garamond"/>
                <a:sym typeface="Garamond"/>
              </a:rPr>
              <a:t>M. A. Maasar, N. A. M. Nordin, M. Anthonyrajah, W. M. W. Zainodin and A. M. Yamin, "Monte Carlo &amp; Quasi-Monte Carlo approach in option pricing," 2012 IEEE Symposium on Humanities, Science and Engineering Research, Kuala Lumpur, Malaysia, 2012, pp. 1401-1405, doi: 10.1109/SHUSER.2012.6268822.</a:t>
            </a:r>
            <a:endParaRPr sz="2000">
              <a:latin typeface="Garamond"/>
              <a:ea typeface="Garamond"/>
              <a:cs typeface="Garamond"/>
              <a:sym typeface="Garamond"/>
            </a:endParaRPr>
          </a:p>
          <a:p>
            <a:pPr marL="0" lvl="0" indent="0" algn="just" rtl="0">
              <a:spcBef>
                <a:spcPts val="0"/>
              </a:spcBef>
              <a:spcAft>
                <a:spcPts val="0"/>
              </a:spcAft>
              <a:buNone/>
            </a:pPr>
            <a:endParaRPr sz="2000">
              <a:latin typeface="Garamond"/>
              <a:ea typeface="Garamond"/>
              <a:cs typeface="Garamond"/>
              <a:sym typeface="Garamond"/>
            </a:endParaRPr>
          </a:p>
          <a:p>
            <a:pPr marL="457200" lvl="0" indent="-355600" algn="just" rtl="0">
              <a:spcBef>
                <a:spcPts val="0"/>
              </a:spcBef>
              <a:spcAft>
                <a:spcPts val="0"/>
              </a:spcAft>
              <a:buSzPts val="2000"/>
              <a:buFont typeface="Garamond"/>
              <a:buChar char="●"/>
            </a:pPr>
            <a:r>
              <a:rPr lang="en-IN" sz="2000">
                <a:latin typeface="Garamond"/>
                <a:ea typeface="Garamond"/>
                <a:cs typeface="Garamond"/>
                <a:sym typeface="Garamond"/>
              </a:rPr>
              <a:t>Z. lingli, "Soil Moisture Measurement Based on Monte Carlo Method," 2019 Chinese Control And Decision Conference (CCDC), Nanchang, China, 2019, pp. 5852-5855, doi: 10.1109/CCDC.2019.8832820.</a:t>
            </a:r>
            <a:endParaRPr sz="2000">
              <a:latin typeface="Garamond"/>
              <a:ea typeface="Garamond"/>
              <a:cs typeface="Garamond"/>
              <a:sym typeface="Garamond"/>
            </a:endParaRPr>
          </a:p>
        </p:txBody>
      </p:sp>
      <p:sp>
        <p:nvSpPr>
          <p:cNvPr id="188" name="Google Shape;188;p24"/>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3621600" y="739350"/>
            <a:ext cx="5065200" cy="62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References</a:t>
            </a:r>
            <a:endParaRPr/>
          </a:p>
        </p:txBody>
      </p:sp>
      <p:sp>
        <p:nvSpPr>
          <p:cNvPr id="195" name="Google Shape;195;p25"/>
          <p:cNvSpPr txBox="1">
            <a:spLocks noGrp="1"/>
          </p:cNvSpPr>
          <p:nvPr>
            <p:ph type="body" idx="1"/>
          </p:nvPr>
        </p:nvSpPr>
        <p:spPr>
          <a:xfrm>
            <a:off x="457200" y="1614050"/>
            <a:ext cx="8486700" cy="4996200"/>
          </a:xfrm>
          <a:prstGeom prst="rect">
            <a:avLst/>
          </a:prstGeom>
          <a:noFill/>
          <a:ln>
            <a:noFill/>
          </a:ln>
        </p:spPr>
        <p:txBody>
          <a:bodyPr spcFirstLastPara="1" wrap="square" lIns="91425" tIns="91425" rIns="91425" bIns="91425" anchor="t" anchorCtr="0">
            <a:noAutofit/>
          </a:bodyPr>
          <a:lstStyle/>
          <a:p>
            <a:pPr marL="457200" lvl="0" indent="-355600" algn="just" rtl="0">
              <a:spcBef>
                <a:spcPts val="0"/>
              </a:spcBef>
              <a:spcAft>
                <a:spcPts val="0"/>
              </a:spcAft>
              <a:buSzPts val="2000"/>
              <a:buChar char="●"/>
            </a:pPr>
            <a:r>
              <a:rPr lang="en-IN" sz="2000">
                <a:solidFill>
                  <a:srgbClr val="333333"/>
                </a:solidFill>
                <a:highlight>
                  <a:srgbClr val="FFFFFF"/>
                </a:highlight>
                <a:latin typeface="Arial"/>
                <a:ea typeface="Arial"/>
                <a:cs typeface="Arial"/>
                <a:sym typeface="Arial"/>
              </a:rPr>
              <a:t>L. Bertot, S. Genaud and J. Gossa, "An Overview of Cloud Simulation Enhancement Using the Monte-Carlo Method," </a:t>
            </a:r>
            <a:r>
              <a:rPr lang="en-IN" sz="2000" i="1">
                <a:solidFill>
                  <a:srgbClr val="333333"/>
                </a:solidFill>
                <a:highlight>
                  <a:srgbClr val="FFFFFF"/>
                </a:highlight>
                <a:latin typeface="Arial"/>
                <a:ea typeface="Arial"/>
                <a:cs typeface="Arial"/>
                <a:sym typeface="Arial"/>
              </a:rPr>
              <a:t>2018 18th IEEE/ACM International Symposium on Cluster, Cloud and Grid Computing (CCGRID)</a:t>
            </a:r>
            <a:r>
              <a:rPr lang="en-IN" sz="2000">
                <a:solidFill>
                  <a:srgbClr val="333333"/>
                </a:solidFill>
                <a:highlight>
                  <a:srgbClr val="FFFFFF"/>
                </a:highlight>
                <a:latin typeface="Arial"/>
                <a:ea typeface="Arial"/>
                <a:cs typeface="Arial"/>
                <a:sym typeface="Arial"/>
              </a:rPr>
              <a:t>, Washington, DC, USA, 2018, pp. 386-387, doi: 10.1109/CCGRID.2018.00064.</a:t>
            </a:r>
            <a:endParaRPr sz="2000">
              <a:solidFill>
                <a:srgbClr val="333333"/>
              </a:solidFill>
              <a:highlight>
                <a:srgbClr val="FFFFFF"/>
              </a:highlight>
              <a:latin typeface="Arial"/>
              <a:ea typeface="Arial"/>
              <a:cs typeface="Arial"/>
              <a:sym typeface="Arial"/>
            </a:endParaRPr>
          </a:p>
          <a:p>
            <a:pPr marL="457200" lvl="0" indent="-355600" algn="just" rtl="0">
              <a:spcBef>
                <a:spcPts val="0"/>
              </a:spcBef>
              <a:spcAft>
                <a:spcPts val="0"/>
              </a:spcAft>
              <a:buClr>
                <a:srgbClr val="333333"/>
              </a:buClr>
              <a:buSzPts val="2000"/>
              <a:buFont typeface="Arial"/>
              <a:buChar char="●"/>
            </a:pPr>
            <a:r>
              <a:rPr lang="en-IN" sz="2000">
                <a:solidFill>
                  <a:srgbClr val="333333"/>
                </a:solidFill>
                <a:highlight>
                  <a:srgbClr val="FFFFFF"/>
                </a:highlight>
                <a:latin typeface="Arial"/>
                <a:ea typeface="Arial"/>
                <a:cs typeface="Arial"/>
                <a:sym typeface="Arial"/>
              </a:rPr>
              <a:t>S. Zhang and L. Jin, "Research on Software Project Schedule Management Method based on Monte Carlo Simulation," </a:t>
            </a:r>
            <a:r>
              <a:rPr lang="en-IN" sz="2000" i="1">
                <a:solidFill>
                  <a:srgbClr val="333333"/>
                </a:solidFill>
                <a:highlight>
                  <a:srgbClr val="FFFFFF"/>
                </a:highlight>
                <a:latin typeface="Arial"/>
                <a:ea typeface="Arial"/>
                <a:cs typeface="Arial"/>
                <a:sym typeface="Arial"/>
              </a:rPr>
              <a:t>2020 IEEE 5th Information Technology and Mechatronics Engineering Conference (ITOEC)</a:t>
            </a:r>
            <a:r>
              <a:rPr lang="en-IN" sz="2000">
                <a:solidFill>
                  <a:srgbClr val="333333"/>
                </a:solidFill>
                <a:highlight>
                  <a:srgbClr val="FFFFFF"/>
                </a:highlight>
                <a:latin typeface="Arial"/>
                <a:ea typeface="Arial"/>
                <a:cs typeface="Arial"/>
                <a:sym typeface="Arial"/>
              </a:rPr>
              <a:t>, Chongqing, China, 2020, pp. 1605-1608, doi: 10.1109/ITOEC49072.2020.9141570.</a:t>
            </a:r>
            <a:endParaRPr sz="2000">
              <a:solidFill>
                <a:srgbClr val="333333"/>
              </a:solidFill>
              <a:highlight>
                <a:srgbClr val="FFFFFF"/>
              </a:highlight>
              <a:latin typeface="Arial"/>
              <a:ea typeface="Arial"/>
              <a:cs typeface="Arial"/>
              <a:sym typeface="Arial"/>
            </a:endParaRPr>
          </a:p>
          <a:p>
            <a:pPr marL="457200" lvl="0" indent="-355600" algn="just" rtl="0">
              <a:spcBef>
                <a:spcPts val="0"/>
              </a:spcBef>
              <a:spcAft>
                <a:spcPts val="0"/>
              </a:spcAft>
              <a:buClr>
                <a:srgbClr val="333333"/>
              </a:buClr>
              <a:buSzPts val="2000"/>
              <a:buFont typeface="Arial"/>
              <a:buChar char="●"/>
            </a:pPr>
            <a:r>
              <a:rPr lang="en-IN" sz="2000">
                <a:solidFill>
                  <a:srgbClr val="333333"/>
                </a:solidFill>
                <a:highlight>
                  <a:srgbClr val="FFFFFF"/>
                </a:highlight>
                <a:latin typeface="Arial"/>
                <a:ea typeface="Arial"/>
                <a:cs typeface="Arial"/>
                <a:sym typeface="Arial"/>
              </a:rPr>
              <a:t>S. Jiao and S. Du, "Modeling for Random Inventory System Based on Monte Carlo Theory and Its Simulation," </a:t>
            </a:r>
            <a:r>
              <a:rPr lang="en-IN" sz="2000" i="1">
                <a:solidFill>
                  <a:srgbClr val="333333"/>
                </a:solidFill>
                <a:highlight>
                  <a:srgbClr val="FFFFFF"/>
                </a:highlight>
                <a:latin typeface="Arial"/>
                <a:ea typeface="Arial"/>
                <a:cs typeface="Arial"/>
                <a:sym typeface="Arial"/>
              </a:rPr>
              <a:t>2010 Third International Symposium on Information Science and Engineering</a:t>
            </a:r>
            <a:r>
              <a:rPr lang="en-IN" sz="2000">
                <a:solidFill>
                  <a:srgbClr val="333333"/>
                </a:solidFill>
                <a:highlight>
                  <a:srgbClr val="FFFFFF"/>
                </a:highlight>
                <a:latin typeface="Arial"/>
                <a:ea typeface="Arial"/>
                <a:cs typeface="Arial"/>
                <a:sym typeface="Arial"/>
              </a:rPr>
              <a:t>, Shanghai, China, 2010, pp. 396-399, doi: 10.1109/ISISE.2010.30.</a:t>
            </a:r>
            <a:endParaRPr sz="2000">
              <a:solidFill>
                <a:srgbClr val="333333"/>
              </a:solidFill>
              <a:highlight>
                <a:srgbClr val="FFFFFF"/>
              </a:highlight>
              <a:latin typeface="Arial"/>
              <a:ea typeface="Arial"/>
              <a:cs typeface="Arial"/>
              <a:sym typeface="Arial"/>
            </a:endParaRPr>
          </a:p>
        </p:txBody>
      </p:sp>
      <p:sp>
        <p:nvSpPr>
          <p:cNvPr id="196" name="Google Shape;196;p25"/>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557561" y="648629"/>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a:latin typeface="Garamond"/>
                <a:ea typeface="Garamond"/>
                <a:cs typeface="Garamond"/>
                <a:sym typeface="Garamond"/>
              </a:rPr>
              <a:t>Outline</a:t>
            </a:r>
            <a:endParaRPr sz="3600" b="1" i="0" u="none" strike="noStrike" cap="none">
              <a:solidFill>
                <a:schemeClr val="dk1"/>
              </a:solidFill>
              <a:latin typeface="Garamond"/>
              <a:ea typeface="Garamond"/>
              <a:cs typeface="Garamond"/>
              <a:sym typeface="Garamond"/>
            </a:endParaRPr>
          </a:p>
        </p:txBody>
      </p:sp>
      <p:sp>
        <p:nvSpPr>
          <p:cNvPr id="89" name="Google Shape;89;p12"/>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9/24/2020</a:t>
            </a:r>
            <a:endParaRPr sz="1050" b="0" i="0" u="none" strike="noStrike" cap="none">
              <a:solidFill>
                <a:srgbClr val="888888"/>
              </a:solidFill>
              <a:latin typeface="Calibri"/>
              <a:ea typeface="Calibri"/>
              <a:cs typeface="Calibri"/>
              <a:sym typeface="Calibri"/>
            </a:endParaRPr>
          </a:p>
        </p:txBody>
      </p:sp>
      <p:sp>
        <p:nvSpPr>
          <p:cNvPr id="90" name="Google Shape;90;p1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91" name="Google Shape;91;p1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2</a:t>
            </a:fld>
            <a:endParaRPr sz="1050" b="0" i="0" u="none" strike="noStrike" cap="none">
              <a:solidFill>
                <a:srgbClr val="888888"/>
              </a:solidFill>
              <a:latin typeface="Calibri"/>
              <a:ea typeface="Calibri"/>
              <a:cs typeface="Calibri"/>
              <a:sym typeface="Calibri"/>
            </a:endParaRPr>
          </a:p>
        </p:txBody>
      </p:sp>
      <p:sp>
        <p:nvSpPr>
          <p:cNvPr id="92" name="Google Shape;92;p12"/>
          <p:cNvSpPr txBox="1"/>
          <p:nvPr/>
        </p:nvSpPr>
        <p:spPr>
          <a:xfrm>
            <a:off x="100450" y="1411300"/>
            <a:ext cx="8939700" cy="4970100"/>
          </a:xfrm>
          <a:prstGeom prst="rect">
            <a:avLst/>
          </a:prstGeom>
          <a:noFill/>
          <a:ln>
            <a:noFill/>
          </a:ln>
        </p:spPr>
        <p:txBody>
          <a:bodyPr spcFirstLastPara="1" wrap="square" lIns="91425" tIns="91425" rIns="91425" bIns="91425" anchor="t" anchorCtr="0">
            <a:noAutofit/>
          </a:bodyPr>
          <a:lstStyle/>
          <a:p>
            <a:pPr marL="0" marR="0" lvl="0" indent="0" algn="ctr" rtl="0">
              <a:lnSpc>
                <a:spcPct val="200000"/>
              </a:lnSpc>
              <a:spcBef>
                <a:spcPts val="480"/>
              </a:spcBef>
              <a:spcAft>
                <a:spcPts val="0"/>
              </a:spcAft>
              <a:buClr>
                <a:schemeClr val="dk1"/>
              </a:buClr>
              <a:buSzPts val="2400"/>
              <a:buFont typeface="Noto Sans Symbols"/>
              <a:buNone/>
            </a:pPr>
            <a:r>
              <a:rPr lang="en-IN" sz="2100" b="1" i="0" u="none" strike="noStrike" cap="none" dirty="0">
                <a:solidFill>
                  <a:schemeClr val="dk1"/>
                </a:solidFill>
                <a:latin typeface="Garamond"/>
                <a:ea typeface="Garamond"/>
                <a:cs typeface="Garamond"/>
                <a:sym typeface="Garamond"/>
              </a:rPr>
              <a:t>Topic: Appl</a:t>
            </a:r>
            <a:r>
              <a:rPr lang="en-IN" sz="2100" b="1" dirty="0">
                <a:solidFill>
                  <a:schemeClr val="dk1"/>
                </a:solidFill>
                <a:latin typeface="Garamond"/>
                <a:ea typeface="Garamond"/>
                <a:cs typeface="Garamond"/>
                <a:sym typeface="Garamond"/>
              </a:rPr>
              <a:t>ications of Monte Carlo Simulation in Various Domains</a:t>
            </a:r>
            <a:endParaRPr sz="2100" b="1" i="0" u="none" strike="noStrike" cap="none" dirty="0">
              <a:solidFill>
                <a:schemeClr val="dk1"/>
              </a:solidFill>
              <a:latin typeface="Garamond"/>
              <a:ea typeface="Garamond"/>
              <a:cs typeface="Garamond"/>
              <a:sym typeface="Garamond"/>
            </a:endParaRPr>
          </a:p>
          <a:p>
            <a:pPr marL="457200" marR="0" lvl="0" indent="-349250" algn="l" rtl="0">
              <a:lnSpc>
                <a:spcPct val="200000"/>
              </a:lnSpc>
              <a:spcBef>
                <a:spcPts val="0"/>
              </a:spcBef>
              <a:spcAft>
                <a:spcPts val="0"/>
              </a:spcAft>
              <a:buClr>
                <a:schemeClr val="dk1"/>
              </a:buClr>
              <a:buSzPts val="1900"/>
              <a:buFont typeface="Calibri"/>
              <a:buAutoNum type="romanUcPeriod"/>
            </a:pPr>
            <a:r>
              <a:rPr lang="en-IN" sz="1900" b="1" i="0" u="none" strike="noStrike" cap="none" dirty="0">
                <a:solidFill>
                  <a:schemeClr val="dk1"/>
                </a:solidFill>
                <a:latin typeface="Garamond"/>
                <a:ea typeface="Garamond"/>
                <a:cs typeface="Garamond"/>
                <a:sym typeface="Garamond"/>
              </a:rPr>
              <a:t>Introduction……………………………………………………………..Slide 3</a:t>
            </a:r>
            <a:endParaRPr sz="1900" b="1" i="0" u="none" strike="noStrike" cap="none" dirty="0">
              <a:solidFill>
                <a:schemeClr val="dk1"/>
              </a:solidFill>
              <a:latin typeface="Garamond"/>
              <a:ea typeface="Garamond"/>
              <a:cs typeface="Garamond"/>
              <a:sym typeface="Garamond"/>
            </a:endParaRPr>
          </a:p>
          <a:p>
            <a:pPr marL="457200" marR="0" lvl="0" indent="-349250" algn="l" rtl="0">
              <a:lnSpc>
                <a:spcPct val="200000"/>
              </a:lnSpc>
              <a:spcBef>
                <a:spcPts val="0"/>
              </a:spcBef>
              <a:spcAft>
                <a:spcPts val="0"/>
              </a:spcAft>
              <a:buClr>
                <a:schemeClr val="dk1"/>
              </a:buClr>
              <a:buSzPts val="1900"/>
              <a:buFont typeface="Calibri"/>
              <a:buAutoNum type="romanUcPeriod"/>
            </a:pPr>
            <a:r>
              <a:rPr lang="en-IN" sz="1900" b="1" i="0" u="none" strike="noStrike" cap="none" dirty="0">
                <a:solidFill>
                  <a:schemeClr val="dk1"/>
                </a:solidFill>
                <a:latin typeface="Garamond"/>
                <a:ea typeface="Garamond"/>
                <a:cs typeface="Garamond"/>
                <a:sym typeface="Garamond"/>
              </a:rPr>
              <a:t>Literature Review……………………………………………………….Slide 4 - </a:t>
            </a:r>
            <a:r>
              <a:rPr lang="en-IN" sz="1900" b="1" dirty="0">
                <a:solidFill>
                  <a:schemeClr val="dk1"/>
                </a:solidFill>
                <a:latin typeface="Garamond"/>
                <a:ea typeface="Garamond"/>
                <a:cs typeface="Garamond"/>
                <a:sym typeface="Garamond"/>
              </a:rPr>
              <a:t>9</a:t>
            </a:r>
            <a:endParaRPr sz="1900" b="1" i="0" u="none" strike="noStrike" cap="none" dirty="0">
              <a:solidFill>
                <a:schemeClr val="dk1"/>
              </a:solidFill>
              <a:latin typeface="Garamond"/>
              <a:ea typeface="Garamond"/>
              <a:cs typeface="Garamond"/>
              <a:sym typeface="Garamond"/>
            </a:endParaRPr>
          </a:p>
          <a:p>
            <a:pPr marL="457200" marR="0" lvl="0" indent="-349250" algn="l" rtl="0">
              <a:lnSpc>
                <a:spcPct val="200000"/>
              </a:lnSpc>
              <a:spcBef>
                <a:spcPts val="0"/>
              </a:spcBef>
              <a:spcAft>
                <a:spcPts val="0"/>
              </a:spcAft>
              <a:buClr>
                <a:schemeClr val="dk1"/>
              </a:buClr>
              <a:buSzPts val="1900"/>
              <a:buFont typeface="Calibri"/>
              <a:buAutoNum type="romanUcPeriod"/>
            </a:pPr>
            <a:r>
              <a:rPr lang="en-IN" sz="1900" b="1" i="0" u="none" strike="noStrike" cap="none" dirty="0">
                <a:solidFill>
                  <a:schemeClr val="dk1"/>
                </a:solidFill>
                <a:latin typeface="Garamond"/>
                <a:ea typeface="Garamond"/>
                <a:cs typeface="Garamond"/>
                <a:sym typeface="Garamond"/>
              </a:rPr>
              <a:t>Conclusion………………………………………………………………Slide </a:t>
            </a:r>
            <a:r>
              <a:rPr lang="en-IN" sz="1900" b="1" dirty="0">
                <a:solidFill>
                  <a:schemeClr val="dk1"/>
                </a:solidFill>
                <a:latin typeface="Garamond"/>
                <a:ea typeface="Garamond"/>
                <a:cs typeface="Garamond"/>
                <a:sym typeface="Garamond"/>
              </a:rPr>
              <a:t>10</a:t>
            </a:r>
            <a:r>
              <a:rPr lang="en-IN" sz="1900" b="1" i="0" u="none" strike="noStrike" cap="none" dirty="0">
                <a:solidFill>
                  <a:schemeClr val="dk1"/>
                </a:solidFill>
                <a:latin typeface="Garamond"/>
                <a:ea typeface="Garamond"/>
                <a:cs typeface="Garamond"/>
                <a:sym typeface="Garamond"/>
              </a:rPr>
              <a:t> - </a:t>
            </a:r>
            <a:r>
              <a:rPr lang="en-IN" sz="1900" b="1" dirty="0">
                <a:solidFill>
                  <a:schemeClr val="dk1"/>
                </a:solidFill>
                <a:latin typeface="Garamond"/>
                <a:ea typeface="Garamond"/>
                <a:cs typeface="Garamond"/>
                <a:sym typeface="Garamond"/>
              </a:rPr>
              <a:t>11</a:t>
            </a:r>
            <a:endParaRPr sz="1900" b="1" i="0" u="none" strike="noStrike" cap="none" dirty="0">
              <a:solidFill>
                <a:schemeClr val="dk1"/>
              </a:solidFill>
              <a:latin typeface="Garamond"/>
              <a:ea typeface="Garamond"/>
              <a:cs typeface="Garamond"/>
              <a:sym typeface="Garamond"/>
            </a:endParaRPr>
          </a:p>
          <a:p>
            <a:pPr marL="457200" marR="0" lvl="0" indent="-349250" algn="l" rtl="0">
              <a:lnSpc>
                <a:spcPct val="200000"/>
              </a:lnSpc>
              <a:spcBef>
                <a:spcPts val="0"/>
              </a:spcBef>
              <a:spcAft>
                <a:spcPts val="0"/>
              </a:spcAft>
              <a:buClr>
                <a:schemeClr val="dk1"/>
              </a:buClr>
              <a:buSzPts val="1900"/>
              <a:buFont typeface="Calibri"/>
              <a:buAutoNum type="romanUcPeriod"/>
            </a:pPr>
            <a:r>
              <a:rPr lang="en-IN" sz="1900" b="1" i="0" u="none" strike="noStrike" cap="none" dirty="0">
                <a:solidFill>
                  <a:schemeClr val="dk1"/>
                </a:solidFill>
                <a:latin typeface="Garamond"/>
                <a:ea typeface="Garamond"/>
                <a:cs typeface="Garamond"/>
                <a:sym typeface="Garamond"/>
              </a:rPr>
              <a:t>Future Work…………………………………………………………….Slide 1</a:t>
            </a:r>
            <a:r>
              <a:rPr lang="en-IN" sz="1900" b="1" dirty="0">
                <a:solidFill>
                  <a:schemeClr val="dk1"/>
                </a:solidFill>
                <a:latin typeface="Garamond"/>
                <a:ea typeface="Garamond"/>
                <a:cs typeface="Garamond"/>
                <a:sym typeface="Garamond"/>
              </a:rPr>
              <a:t>2</a:t>
            </a:r>
            <a:endParaRPr sz="1900" b="1" i="0" u="none" strike="noStrike" cap="none" dirty="0">
              <a:solidFill>
                <a:schemeClr val="dk1"/>
              </a:solidFill>
              <a:latin typeface="Garamond"/>
              <a:ea typeface="Garamond"/>
              <a:cs typeface="Garamond"/>
              <a:sym typeface="Garamond"/>
            </a:endParaRPr>
          </a:p>
          <a:p>
            <a:pPr marL="457200" marR="0" lvl="0" indent="-349250" algn="l" rtl="0">
              <a:lnSpc>
                <a:spcPct val="200000"/>
              </a:lnSpc>
              <a:spcBef>
                <a:spcPts val="0"/>
              </a:spcBef>
              <a:spcAft>
                <a:spcPts val="0"/>
              </a:spcAft>
              <a:buClr>
                <a:schemeClr val="dk1"/>
              </a:buClr>
              <a:buSzPts val="1900"/>
              <a:buFont typeface="Calibri"/>
              <a:buAutoNum type="romanUcPeriod"/>
            </a:pPr>
            <a:r>
              <a:rPr lang="en-IN" sz="1900" b="1" i="0" u="none" strike="noStrike" cap="none" dirty="0">
                <a:solidFill>
                  <a:schemeClr val="dk1"/>
                </a:solidFill>
                <a:latin typeface="Garamond"/>
                <a:ea typeface="Garamond"/>
                <a:cs typeface="Garamond"/>
                <a:sym typeface="Garamond"/>
              </a:rPr>
              <a:t>References………………………………………………………………Slide 1</a:t>
            </a:r>
            <a:r>
              <a:rPr lang="en-IN" sz="1900" b="1" dirty="0">
                <a:solidFill>
                  <a:schemeClr val="dk1"/>
                </a:solidFill>
                <a:latin typeface="Garamond"/>
                <a:ea typeface="Garamond"/>
                <a:cs typeface="Garamond"/>
                <a:sym typeface="Garamond"/>
              </a:rPr>
              <a:t>3</a:t>
            </a:r>
            <a:r>
              <a:rPr lang="en-IN" sz="1900" b="1" i="0" u="none" strike="noStrike" cap="none" dirty="0">
                <a:solidFill>
                  <a:schemeClr val="dk1"/>
                </a:solidFill>
                <a:latin typeface="Garamond"/>
                <a:ea typeface="Garamond"/>
                <a:cs typeface="Garamond"/>
                <a:sym typeface="Garamond"/>
              </a:rPr>
              <a:t> - 1</a:t>
            </a:r>
            <a:r>
              <a:rPr lang="en-IN" sz="1900" b="1" dirty="0">
                <a:solidFill>
                  <a:schemeClr val="dk1"/>
                </a:solidFill>
                <a:latin typeface="Garamond"/>
                <a:ea typeface="Garamond"/>
                <a:cs typeface="Garamond"/>
                <a:sym typeface="Garamond"/>
              </a:rPr>
              <a:t>5</a:t>
            </a:r>
            <a:endParaRPr sz="1900" b="1" i="0" u="none" strike="noStrike" cap="none" dirty="0">
              <a:solidFill>
                <a:schemeClr val="dk1"/>
              </a:solidFill>
              <a:latin typeface="Garamond"/>
              <a:ea typeface="Garamond"/>
              <a:cs typeface="Garamond"/>
              <a:sym typeface="Garamond"/>
            </a:endParaRPr>
          </a:p>
          <a:p>
            <a:pPr marL="76200" marR="0" lvl="0" indent="0" algn="l" rtl="0">
              <a:lnSpc>
                <a:spcPct val="200000"/>
              </a:lnSpc>
              <a:spcBef>
                <a:spcPts val="480"/>
              </a:spcBef>
              <a:spcAft>
                <a:spcPts val="0"/>
              </a:spcAft>
              <a:buClr>
                <a:schemeClr val="dk1"/>
              </a:buClr>
              <a:buSzPts val="2400"/>
              <a:buFont typeface="Noto Sans Symbols"/>
              <a:buNone/>
            </a:pPr>
            <a:endParaRPr sz="1900" b="1" i="0" u="none" strike="noStrike" cap="none" dirty="0">
              <a:solidFill>
                <a:schemeClr val="dk1"/>
              </a:solidFill>
              <a:latin typeface="Calibri"/>
              <a:ea typeface="Calibri"/>
              <a:cs typeface="Calibri"/>
              <a:sym typeface="Calibri"/>
            </a:endParaRPr>
          </a:p>
          <a:p>
            <a:pPr marL="76200" marR="0" lvl="0" indent="0" algn="l" rtl="0">
              <a:lnSpc>
                <a:spcPct val="200000"/>
              </a:lnSpc>
              <a:spcBef>
                <a:spcPts val="480"/>
              </a:spcBef>
              <a:spcAft>
                <a:spcPts val="0"/>
              </a:spcAft>
              <a:buClr>
                <a:schemeClr val="dk1"/>
              </a:buClr>
              <a:buSzPts val="2400"/>
              <a:buFont typeface="Noto Sans Symbols"/>
              <a:buNone/>
            </a:pPr>
            <a:endParaRPr sz="1700" b="0" i="0" u="none" strike="noStrike" cap="none" dirty="0">
              <a:solidFill>
                <a:srgbClr val="000000"/>
              </a:solidFill>
              <a:latin typeface="Arial"/>
              <a:ea typeface="Arial"/>
              <a:cs typeface="Arial"/>
              <a:sym typeface="Arial"/>
            </a:endParaRPr>
          </a:p>
          <a:p>
            <a:pPr marL="457200" marR="0" lvl="0" indent="-228600" algn="l" rtl="0">
              <a:lnSpc>
                <a:spcPct val="200000"/>
              </a:lnSpc>
              <a:spcBef>
                <a:spcPts val="480"/>
              </a:spcBef>
              <a:spcAft>
                <a:spcPts val="0"/>
              </a:spcAft>
              <a:buClr>
                <a:schemeClr val="dk1"/>
              </a:buClr>
              <a:buSzPts val="2400"/>
              <a:buFont typeface="Noto Sans Symbols"/>
              <a:buNone/>
            </a:pPr>
            <a:endParaRPr sz="1600" b="0" i="0" u="none" strike="noStrike" cap="none" dirty="0">
              <a:solidFill>
                <a:schemeClr val="dk1"/>
              </a:solidFill>
              <a:latin typeface="Calibri"/>
              <a:ea typeface="Calibri"/>
              <a:cs typeface="Calibri"/>
              <a:sym typeface="Calibri"/>
            </a:endParaRPr>
          </a:p>
          <a:p>
            <a:pPr marL="457200" marR="0" lvl="0" indent="-228600" algn="l" rtl="0">
              <a:lnSpc>
                <a:spcPct val="200000"/>
              </a:lnSpc>
              <a:spcBef>
                <a:spcPts val="480"/>
              </a:spcBef>
              <a:spcAft>
                <a:spcPts val="0"/>
              </a:spcAft>
              <a:buClr>
                <a:schemeClr val="dk1"/>
              </a:buClr>
              <a:buSzPts val="2400"/>
              <a:buFont typeface="Noto Sans Symbols"/>
              <a:buNone/>
            </a:pPr>
            <a:endParaRPr sz="1600" b="0" i="0" u="none" strike="noStrike" cap="none" dirty="0">
              <a:solidFill>
                <a:schemeClr val="dk1"/>
              </a:solidFill>
              <a:latin typeface="Calibri"/>
              <a:ea typeface="Calibri"/>
              <a:cs typeface="Calibri"/>
              <a:sym typeface="Calibri"/>
            </a:endParaRPr>
          </a:p>
          <a:p>
            <a:pPr marL="457200" marR="0" lvl="0" indent="-228600" algn="l" rtl="0">
              <a:lnSpc>
                <a:spcPct val="200000"/>
              </a:lnSpc>
              <a:spcBef>
                <a:spcPts val="480"/>
              </a:spcBef>
              <a:spcAft>
                <a:spcPts val="0"/>
              </a:spcAft>
              <a:buClr>
                <a:schemeClr val="dk1"/>
              </a:buClr>
              <a:buSzPts val="2400"/>
              <a:buFont typeface="Noto Sans Symbols"/>
              <a:buNone/>
            </a:pP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3493200" y="741400"/>
            <a:ext cx="5193600" cy="58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Introduction</a:t>
            </a:r>
            <a:endParaRPr/>
          </a:p>
        </p:txBody>
      </p:sp>
      <p:sp>
        <p:nvSpPr>
          <p:cNvPr id="99" name="Google Shape;99;p13"/>
          <p:cNvSpPr txBox="1">
            <a:spLocks noGrp="1"/>
          </p:cNvSpPr>
          <p:nvPr>
            <p:ph type="body" idx="1"/>
          </p:nvPr>
        </p:nvSpPr>
        <p:spPr>
          <a:xfrm>
            <a:off x="102150" y="1468550"/>
            <a:ext cx="8939700" cy="49050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IN" sz="1500">
                <a:solidFill>
                  <a:srgbClr val="202122"/>
                </a:solidFill>
                <a:highlight>
                  <a:srgbClr val="FFFFFF"/>
                </a:highlight>
                <a:latin typeface="EB Garamond"/>
                <a:ea typeface="EB Garamond"/>
                <a:cs typeface="EB Garamond"/>
                <a:sym typeface="EB Garamond"/>
              </a:rPr>
              <a:t>Monte Carlo Simulation (MCS) is</a:t>
            </a:r>
            <a:r>
              <a:rPr lang="en-IN" sz="1500" b="1">
                <a:solidFill>
                  <a:srgbClr val="202122"/>
                </a:solidFill>
                <a:highlight>
                  <a:srgbClr val="FFFFFF"/>
                </a:highlight>
                <a:latin typeface="EB Garamond"/>
                <a:ea typeface="EB Garamond"/>
                <a:cs typeface="EB Garamond"/>
                <a:sym typeface="EB Garamond"/>
              </a:rPr>
              <a:t> </a:t>
            </a:r>
            <a:r>
              <a:rPr lang="en-IN" sz="1500">
                <a:solidFill>
                  <a:srgbClr val="202122"/>
                </a:solidFill>
                <a:highlight>
                  <a:srgbClr val="FFFFFF"/>
                </a:highlight>
                <a:latin typeface="EB Garamond"/>
                <a:ea typeface="EB Garamond"/>
                <a:cs typeface="EB Garamond"/>
                <a:sym typeface="EB Garamond"/>
              </a:rPr>
              <a:t>a broad class of computational algorithms that rely on repeated random sampling to obtain numerical results. The underlying concept is to use randomness to solve problems that might be deterministic in principle. They are often used in physical and mathematical problems and are most useful when it is difficult or impossible to use other approaches. Monte Carlo methods are mainly used in three problem classes:  optimization, numerical integration, and generating draws from a probability distribution.</a:t>
            </a:r>
            <a:endParaRPr sz="1500">
              <a:solidFill>
                <a:srgbClr val="202122"/>
              </a:solidFill>
              <a:highlight>
                <a:srgbClr val="FFFFFF"/>
              </a:highlight>
              <a:latin typeface="EB Garamond"/>
              <a:ea typeface="EB Garamond"/>
              <a:cs typeface="EB Garamond"/>
              <a:sym typeface="EB Garamond"/>
            </a:endParaRPr>
          </a:p>
          <a:p>
            <a:pPr marL="457200" lvl="0" indent="-323850" algn="l" rtl="0">
              <a:lnSpc>
                <a:spcPct val="115000"/>
              </a:lnSpc>
              <a:spcBef>
                <a:spcPts val="0"/>
              </a:spcBef>
              <a:spcAft>
                <a:spcPts val="0"/>
              </a:spcAft>
              <a:buClr>
                <a:srgbClr val="111111"/>
              </a:buClr>
              <a:buSzPts val="1500"/>
              <a:buFont typeface="EB Garamond"/>
              <a:buChar char="●"/>
            </a:pPr>
            <a:r>
              <a:rPr lang="en-IN" sz="1500">
                <a:solidFill>
                  <a:srgbClr val="111111"/>
                </a:solidFill>
                <a:highlight>
                  <a:srgbClr val="FFFFFF"/>
                </a:highlight>
                <a:latin typeface="EB Garamond"/>
                <a:ea typeface="EB Garamond"/>
                <a:cs typeface="EB Garamond"/>
                <a:sym typeface="EB Garamond"/>
              </a:rPr>
              <a:t>They are used to predict the probability of different outcomes when the intervention of random variables is present, and help to explain the impact of risk and uncertainty in prediction and forecasting models.</a:t>
            </a:r>
            <a:endParaRPr sz="1500">
              <a:solidFill>
                <a:srgbClr val="111111"/>
              </a:solidFill>
              <a:highlight>
                <a:srgbClr val="FFFFFF"/>
              </a:highlight>
              <a:latin typeface="EB Garamond"/>
              <a:ea typeface="EB Garamond"/>
              <a:cs typeface="EB Garamond"/>
              <a:sym typeface="EB Garamond"/>
            </a:endParaRPr>
          </a:p>
          <a:p>
            <a:pPr marL="457200" lvl="0" indent="-323850" algn="l" rtl="0">
              <a:lnSpc>
                <a:spcPct val="115000"/>
              </a:lnSpc>
              <a:spcBef>
                <a:spcPts val="0"/>
              </a:spcBef>
              <a:spcAft>
                <a:spcPts val="0"/>
              </a:spcAft>
              <a:buClr>
                <a:srgbClr val="111111"/>
              </a:buClr>
              <a:buSzPts val="1500"/>
              <a:buFont typeface="EB Garamond"/>
              <a:buChar char="●"/>
            </a:pPr>
            <a:r>
              <a:rPr lang="en-IN" sz="1500">
                <a:solidFill>
                  <a:srgbClr val="111111"/>
                </a:solidFill>
                <a:highlight>
                  <a:srgbClr val="FFFFFF"/>
                </a:highlight>
                <a:latin typeface="EB Garamond"/>
                <a:ea typeface="EB Garamond"/>
                <a:cs typeface="EB Garamond"/>
                <a:sym typeface="EB Garamond"/>
              </a:rPr>
              <a:t>A variety of fields utilize Monte Carlo simulations, including finance, engineering, supply chain, and science.</a:t>
            </a:r>
            <a:endParaRPr sz="1500">
              <a:solidFill>
                <a:srgbClr val="111111"/>
              </a:solidFill>
              <a:highlight>
                <a:srgbClr val="FFFFFF"/>
              </a:highlight>
              <a:latin typeface="EB Garamond"/>
              <a:ea typeface="EB Garamond"/>
              <a:cs typeface="EB Garamond"/>
              <a:sym typeface="EB Garamond"/>
            </a:endParaRPr>
          </a:p>
          <a:p>
            <a:pPr marL="457200" lvl="0" indent="-323850" algn="l" rtl="0">
              <a:lnSpc>
                <a:spcPct val="115000"/>
              </a:lnSpc>
              <a:spcBef>
                <a:spcPts val="0"/>
              </a:spcBef>
              <a:spcAft>
                <a:spcPts val="0"/>
              </a:spcAft>
              <a:buClr>
                <a:srgbClr val="525252"/>
              </a:buClr>
              <a:buSzPts val="1500"/>
              <a:buFont typeface="EB Garamond"/>
              <a:buChar char="●"/>
            </a:pPr>
            <a:r>
              <a:rPr lang="en-IN" sz="1500">
                <a:solidFill>
                  <a:srgbClr val="525252"/>
                </a:solidFill>
                <a:highlight>
                  <a:srgbClr val="FFFFFF"/>
                </a:highlight>
                <a:latin typeface="EB Garamond"/>
                <a:ea typeface="EB Garamond"/>
                <a:cs typeface="EB Garamond"/>
                <a:sym typeface="EB Garamond"/>
              </a:rPr>
              <a:t>In other words, a Monte Carlo Simulation builds a model of possible results by leveraging a probability distribution, such as a uniform or normal distribution, for any variable that has inherent uncertainty. It, then, recalculates the results over and over, each time using a different set of random numbers between the minimum and maximum values. In a typical Monte Carlo experiment, this exercise can be repeated thousands of times to produce a large number of likely outcomes.</a:t>
            </a:r>
            <a:endParaRPr sz="1500">
              <a:solidFill>
                <a:srgbClr val="525252"/>
              </a:solidFill>
              <a:highlight>
                <a:srgbClr val="FFFFFF"/>
              </a:highlight>
              <a:latin typeface="EB Garamond"/>
              <a:ea typeface="EB Garamond"/>
              <a:cs typeface="EB Garamond"/>
              <a:sym typeface="EB Garamond"/>
            </a:endParaRPr>
          </a:p>
          <a:p>
            <a:pPr marL="457200" lvl="0" indent="-323850" algn="l" rtl="0">
              <a:lnSpc>
                <a:spcPct val="115000"/>
              </a:lnSpc>
              <a:spcBef>
                <a:spcPts val="0"/>
              </a:spcBef>
              <a:spcAft>
                <a:spcPts val="0"/>
              </a:spcAft>
              <a:buClr>
                <a:srgbClr val="525252"/>
              </a:buClr>
              <a:buSzPts val="1500"/>
              <a:buFont typeface="EB Garamond"/>
              <a:buChar char="●"/>
            </a:pPr>
            <a:r>
              <a:rPr lang="en-IN" sz="1500">
                <a:solidFill>
                  <a:srgbClr val="525252"/>
                </a:solidFill>
                <a:highlight>
                  <a:srgbClr val="FFFFFF"/>
                </a:highlight>
                <a:latin typeface="EB Garamond"/>
                <a:ea typeface="EB Garamond"/>
                <a:cs typeface="EB Garamond"/>
                <a:sym typeface="EB Garamond"/>
              </a:rPr>
              <a:t>MCS are also utilized for long-term predictions due to their accuracy. As the number of inputs increase, the number of forecasts also grows, allowing you to project outcomes farther out in time with more accuracy. When a Monte Carlo Simulation is complete, it yields a range of possible outcomes with the probability of each result occurring.</a:t>
            </a:r>
            <a:endParaRPr sz="1500">
              <a:solidFill>
                <a:srgbClr val="525252"/>
              </a:solidFill>
              <a:highlight>
                <a:srgbClr val="FFFFFF"/>
              </a:highlight>
              <a:latin typeface="EB Garamond"/>
              <a:ea typeface="EB Garamond"/>
              <a:cs typeface="EB Garamond"/>
              <a:sym typeface="EB Garamond"/>
            </a:endParaRPr>
          </a:p>
          <a:p>
            <a:pPr marL="457200" lvl="0" indent="0" algn="l" rtl="0">
              <a:lnSpc>
                <a:spcPct val="115000"/>
              </a:lnSpc>
              <a:spcBef>
                <a:spcPts val="1800"/>
              </a:spcBef>
              <a:spcAft>
                <a:spcPts val="0"/>
              </a:spcAft>
              <a:buNone/>
            </a:pPr>
            <a:endParaRPr sz="1500">
              <a:solidFill>
                <a:srgbClr val="111111"/>
              </a:solidFill>
              <a:highlight>
                <a:srgbClr val="FFFFFF"/>
              </a:highlight>
              <a:latin typeface="EB Garamond"/>
              <a:ea typeface="EB Garamond"/>
              <a:cs typeface="EB Garamond"/>
              <a:sym typeface="EB Garamond"/>
            </a:endParaRPr>
          </a:p>
        </p:txBody>
      </p:sp>
      <p:sp>
        <p:nvSpPr>
          <p:cNvPr id="100" name="Google Shape;100;p13"/>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Literature Review</a:t>
            </a:r>
            <a:endParaRPr/>
          </a:p>
        </p:txBody>
      </p:sp>
      <p:sp>
        <p:nvSpPr>
          <p:cNvPr id="107" name="Google Shape;107;p14"/>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4</a:t>
            </a:fld>
            <a:endParaRPr/>
          </a:p>
        </p:txBody>
      </p:sp>
      <p:graphicFrame>
        <p:nvGraphicFramePr>
          <p:cNvPr id="108" name="Google Shape;108;p14"/>
          <p:cNvGraphicFramePr/>
          <p:nvPr/>
        </p:nvGraphicFramePr>
        <p:xfrm>
          <a:off x="116726" y="1422850"/>
          <a:ext cx="3000000" cy="3000000"/>
        </p:xfrm>
        <a:graphic>
          <a:graphicData uri="http://schemas.openxmlformats.org/drawingml/2006/table">
            <a:tbl>
              <a:tblPr>
                <a:noFill/>
                <a:tableStyleId>{72932122-5A5F-48A4-8AFD-42D3ABD74ADE}</a:tableStyleId>
              </a:tblPr>
              <a:tblGrid>
                <a:gridCol w="2970175">
                  <a:extLst>
                    <a:ext uri="{9D8B030D-6E8A-4147-A177-3AD203B41FA5}">
                      <a16:colId xmlns:a16="http://schemas.microsoft.com/office/drawing/2014/main" val="20000"/>
                    </a:ext>
                  </a:extLst>
                </a:gridCol>
                <a:gridCol w="2970175">
                  <a:extLst>
                    <a:ext uri="{9D8B030D-6E8A-4147-A177-3AD203B41FA5}">
                      <a16:colId xmlns:a16="http://schemas.microsoft.com/office/drawing/2014/main" val="20001"/>
                    </a:ext>
                  </a:extLst>
                </a:gridCol>
                <a:gridCol w="2970175">
                  <a:extLst>
                    <a:ext uri="{9D8B030D-6E8A-4147-A177-3AD203B41FA5}">
                      <a16:colId xmlns:a16="http://schemas.microsoft.com/office/drawing/2014/main" val="20002"/>
                    </a:ext>
                  </a:extLst>
                </a:gridCol>
              </a:tblGrid>
              <a:tr h="3078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Application</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Strengths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Weaknesses</a:t>
                      </a:r>
                      <a:endParaRPr sz="1400" u="none" strike="noStrike" cap="none"/>
                    </a:p>
                  </a:txBody>
                  <a:tcPr marL="91425" marR="91425" marT="91425" marB="91425"/>
                </a:tc>
                <a:extLst>
                  <a:ext uri="{0D108BD9-81ED-4DB2-BD59-A6C34878D82A}">
                    <a16:rowId xmlns:a16="http://schemas.microsoft.com/office/drawing/2014/main" val="10000"/>
                  </a:ext>
                </a:extLst>
              </a:tr>
              <a:tr h="2140475">
                <a:tc>
                  <a:txBody>
                    <a:bodyPr/>
                    <a:lstStyle/>
                    <a:p>
                      <a:pPr marL="457200" lvl="0" indent="-304800" algn="just" rtl="0">
                        <a:spcBef>
                          <a:spcPts val="0"/>
                        </a:spcBef>
                        <a:spcAft>
                          <a:spcPts val="0"/>
                        </a:spcAft>
                        <a:buClr>
                          <a:schemeClr val="dk1"/>
                        </a:buClr>
                        <a:buSzPts val="1200"/>
                        <a:buFont typeface="Noto Sans Symbols"/>
                        <a:buChar char="●"/>
                      </a:pPr>
                      <a:r>
                        <a:rPr lang="en-IN" sz="1200">
                          <a:solidFill>
                            <a:schemeClr val="dk1"/>
                          </a:solidFill>
                          <a:latin typeface="Garamond"/>
                          <a:ea typeface="Garamond"/>
                          <a:cs typeface="Garamond"/>
                          <a:sym typeface="Garamond"/>
                        </a:rPr>
                        <a:t>Monte-Carlo Simulation for Electron Near Wall Conductivity (NWC) in Hall Thrusters (HT)</a:t>
                      </a:r>
                      <a:endParaRPr sz="1200" u="none" strike="noStrike" cap="none">
                        <a:latin typeface="Garamond"/>
                        <a:ea typeface="Garamond"/>
                        <a:cs typeface="Garamond"/>
                        <a:sym typeface="Garamond"/>
                      </a:endParaRPr>
                    </a:p>
                  </a:txBody>
                  <a:tcPr marL="91425" marR="91425" marT="91425" marB="91425"/>
                </a:tc>
                <a:tc>
                  <a:txBody>
                    <a:bodyPr/>
                    <a:lstStyle/>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In the Monte Carlo method, the effects of above actual cases existing in the channel of HT on the electron current due to NWC can be considered.</a:t>
                      </a:r>
                      <a:endParaRPr sz="1200">
                        <a:solidFill>
                          <a:schemeClr val="dk1"/>
                        </a:solidFill>
                        <a:latin typeface="EB Garamond"/>
                        <a:ea typeface="EB Garamond"/>
                        <a:cs typeface="EB Garamond"/>
                        <a:sym typeface="EB Garamond"/>
                      </a:endParaRPr>
                    </a:p>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Other Important factors playing a hand in NWC usage in HTs can also be considered in the Monte Carlo Simulation, so it can provide a way to future research on NWC phenomenon in detail.</a:t>
                      </a:r>
                      <a:endParaRPr sz="1200">
                        <a:solidFill>
                          <a:schemeClr val="dk1"/>
                        </a:solidFill>
                        <a:latin typeface="EB Garamond"/>
                        <a:ea typeface="EB Garamond"/>
                        <a:cs typeface="EB Garamond"/>
                        <a:sym typeface="EB Garamond"/>
                      </a:endParaRPr>
                    </a:p>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The model makes it possible to deeply research how some real situations in channel of HTs affect the electron current due to NWC.</a:t>
                      </a:r>
                      <a:endParaRPr sz="2000" b="1">
                        <a:solidFill>
                          <a:schemeClr val="dk1"/>
                        </a:solidFill>
                        <a:highlight>
                          <a:srgbClr val="FFFF00"/>
                        </a:highlight>
                        <a:latin typeface="EB Garamond"/>
                        <a:ea typeface="EB Garamond"/>
                        <a:cs typeface="EB Garamond"/>
                        <a:sym typeface="EB Garamond"/>
                      </a:endParaRPr>
                    </a:p>
                  </a:txBody>
                  <a:tcPr marL="91425" marR="91425" marT="91425" marB="91425"/>
                </a:tc>
                <a:tc>
                  <a:txBody>
                    <a:bodyPr/>
                    <a:lstStyle/>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EB Garamond"/>
                          <a:ea typeface="EB Garamond"/>
                          <a:cs typeface="EB Garamond"/>
                          <a:sym typeface="EB Garamond"/>
                        </a:rPr>
                        <a:t>In the Monte Carlo Model,</a:t>
                      </a:r>
                      <a:r>
                        <a:rPr lang="en-IN" sz="1200" b="1">
                          <a:solidFill>
                            <a:schemeClr val="dk1"/>
                          </a:solidFill>
                          <a:latin typeface="EB Garamond"/>
                          <a:ea typeface="EB Garamond"/>
                          <a:cs typeface="EB Garamond"/>
                          <a:sym typeface="EB Garamond"/>
                        </a:rPr>
                        <a:t> </a:t>
                      </a:r>
                      <a:r>
                        <a:rPr lang="en-IN" sz="1200">
                          <a:solidFill>
                            <a:schemeClr val="dk1"/>
                          </a:solidFill>
                          <a:latin typeface="EB Garamond"/>
                          <a:ea typeface="EB Garamond"/>
                          <a:cs typeface="EB Garamond"/>
                          <a:sym typeface="EB Garamond"/>
                        </a:rPr>
                        <a:t>when we consider the general case in which both electrical field and magnetic field have radial component and axial component, the analytical solution of the dynamics of a single electron described by the Newton Equation can not be found.</a:t>
                      </a:r>
                      <a:endParaRPr sz="1200">
                        <a:solidFill>
                          <a:schemeClr val="dk1"/>
                        </a:solidFill>
                        <a:latin typeface="EB Garamond"/>
                        <a:ea typeface="EB Garamond"/>
                        <a:cs typeface="EB Garamond"/>
                        <a:sym typeface="EB Garamond"/>
                      </a:endParaRPr>
                    </a:p>
                  </a:txBody>
                  <a:tcPr marL="91425" marR="91425" marT="91425" marB="91425"/>
                </a:tc>
                <a:extLst>
                  <a:ext uri="{0D108BD9-81ED-4DB2-BD59-A6C34878D82A}">
                    <a16:rowId xmlns:a16="http://schemas.microsoft.com/office/drawing/2014/main" val="10001"/>
                  </a:ext>
                </a:extLst>
              </a:tr>
              <a:tr h="2145850">
                <a:tc>
                  <a:txBody>
                    <a:bodyPr/>
                    <a:lstStyle/>
                    <a:p>
                      <a:pPr marL="457200" marR="0" lvl="0" indent="-304800" algn="just" rtl="0">
                        <a:lnSpc>
                          <a:spcPct val="100000"/>
                        </a:lnSpc>
                        <a:spcBef>
                          <a:spcPts val="0"/>
                        </a:spcBef>
                        <a:spcAft>
                          <a:spcPts val="0"/>
                        </a:spcAft>
                        <a:buSzPts val="1200"/>
                        <a:buFont typeface="Garamond"/>
                        <a:buChar char="●"/>
                      </a:pPr>
                      <a:r>
                        <a:rPr lang="en-IN" sz="1200">
                          <a:latin typeface="Garamond"/>
                          <a:ea typeface="Garamond"/>
                          <a:cs typeface="Garamond"/>
                          <a:sym typeface="Garamond"/>
                        </a:rPr>
                        <a:t>Analyzing Legacy System's Interfaces through Monte Carlo Simulation </a:t>
                      </a:r>
                      <a:endParaRPr sz="1200" u="none" strike="noStrike" cap="none">
                        <a:latin typeface="Garamond"/>
                        <a:ea typeface="Garamond"/>
                        <a:cs typeface="Garamond"/>
                        <a:sym typeface="Garamond"/>
                      </a:endParaRPr>
                    </a:p>
                  </a:txBody>
                  <a:tcPr marL="91425" marR="91425" marT="91425" marB="91425"/>
                </a:tc>
                <a:tc>
                  <a:txBody>
                    <a:bodyPr/>
                    <a:lstStyle/>
                    <a:p>
                      <a:pPr marL="457200" lvl="0" indent="-304800" algn="l" rtl="0">
                        <a:lnSpc>
                          <a:spcPct val="115000"/>
                        </a:lnSpc>
                        <a:spcBef>
                          <a:spcPts val="120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The integration between a legacy system and new system is one of the most challenging tasks facing many organizations/ enterprises today. Using Monte Carlo simulator, we were able to emulate the behaviour of such integration and predict the outcome.</a:t>
                      </a:r>
                      <a:endParaRPr u="none" strike="noStrike" cap="none">
                        <a:latin typeface="EB Garamond"/>
                        <a:ea typeface="EB Garamond"/>
                        <a:cs typeface="EB Garamond"/>
                        <a:sym typeface="EB Garamond"/>
                      </a:endParaRPr>
                    </a:p>
                  </a:txBody>
                  <a:tcPr marL="91425" marR="91425" marT="91425" marB="91425"/>
                </a:tc>
                <a:tc>
                  <a:txBody>
                    <a:bodyPr/>
                    <a:lstStyle/>
                    <a:p>
                      <a:pPr marL="457200" lvl="0" indent="-298450" algn="just" rtl="0">
                        <a:spcBef>
                          <a:spcPts val="0"/>
                        </a:spcBef>
                        <a:spcAft>
                          <a:spcPts val="0"/>
                        </a:spcAft>
                        <a:buSzPts val="1100"/>
                        <a:buFont typeface="EB Garamond"/>
                        <a:buChar char="●"/>
                      </a:pPr>
                      <a:r>
                        <a:rPr lang="en-IN" sz="1100">
                          <a:solidFill>
                            <a:schemeClr val="dk1"/>
                          </a:solidFill>
                          <a:latin typeface="EB Garamond"/>
                          <a:ea typeface="EB Garamond"/>
                          <a:cs typeface="EB Garamond"/>
                          <a:sym typeface="EB Garamond"/>
                        </a:rPr>
                        <a:t>The System Performance Averages of the Upper  Execution times Output table obtained by the  MC simulator were less for the smaller duration periods.</a:t>
                      </a:r>
                      <a:endParaRPr sz="1100">
                        <a:solidFill>
                          <a:schemeClr val="dk1"/>
                        </a:solidFill>
                        <a:latin typeface="EB Garamond"/>
                        <a:ea typeface="EB Garamond"/>
                        <a:cs typeface="EB Garamond"/>
                        <a:sym typeface="EB Garamond"/>
                      </a:endParaRPr>
                    </a:p>
                    <a:p>
                      <a:pPr marL="457200" lvl="0" indent="-298450" algn="l" rtl="0">
                        <a:lnSpc>
                          <a:spcPct val="115000"/>
                        </a:lnSpc>
                        <a:spcBef>
                          <a:spcPts val="0"/>
                        </a:spcBef>
                        <a:spcAft>
                          <a:spcPts val="0"/>
                        </a:spcAft>
                        <a:buClr>
                          <a:schemeClr val="dk1"/>
                        </a:buClr>
                        <a:buSzPts val="1100"/>
                        <a:buFont typeface="EB Garamond"/>
                        <a:buChar char="●"/>
                      </a:pPr>
                      <a:r>
                        <a:rPr lang="en-IN" sz="1100">
                          <a:solidFill>
                            <a:schemeClr val="dk1"/>
                          </a:solidFill>
                          <a:latin typeface="EB Garamond"/>
                          <a:ea typeface="EB Garamond"/>
                          <a:cs typeface="EB Garamond"/>
                          <a:sym typeface="EB Garamond"/>
                        </a:rPr>
                        <a:t>The legacy systems are still business-critical and many organizations are still relying on them. Any failure of the services, which offered by the legacy system, would have a serious effect on the day-to-day running of the business.</a:t>
                      </a:r>
                      <a:endParaRPr sz="1100">
                        <a:solidFill>
                          <a:schemeClr val="dk1"/>
                        </a:solidFill>
                        <a:latin typeface="EB Garamond"/>
                        <a:ea typeface="EB Garamond"/>
                        <a:cs typeface="EB Garamond"/>
                        <a:sym typeface="EB Garamond"/>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Literature Review</a:t>
            </a:r>
            <a:endParaRPr/>
          </a:p>
        </p:txBody>
      </p:sp>
      <p:sp>
        <p:nvSpPr>
          <p:cNvPr id="115" name="Google Shape;115;p15"/>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5</a:t>
            </a:fld>
            <a:endParaRPr/>
          </a:p>
        </p:txBody>
      </p:sp>
      <p:graphicFrame>
        <p:nvGraphicFramePr>
          <p:cNvPr id="116" name="Google Shape;116;p15"/>
          <p:cNvGraphicFramePr/>
          <p:nvPr/>
        </p:nvGraphicFramePr>
        <p:xfrm>
          <a:off x="145225" y="1483475"/>
          <a:ext cx="3000000" cy="3000000"/>
        </p:xfrm>
        <a:graphic>
          <a:graphicData uri="http://schemas.openxmlformats.org/drawingml/2006/table">
            <a:tbl>
              <a:tblPr>
                <a:noFill/>
                <a:tableStyleId>{72932122-5A5F-48A4-8AFD-42D3ABD74ADE}</a:tableStyleId>
              </a:tblPr>
              <a:tblGrid>
                <a:gridCol w="2951175">
                  <a:extLst>
                    <a:ext uri="{9D8B030D-6E8A-4147-A177-3AD203B41FA5}">
                      <a16:colId xmlns:a16="http://schemas.microsoft.com/office/drawing/2014/main" val="20000"/>
                    </a:ext>
                  </a:extLst>
                </a:gridCol>
                <a:gridCol w="2951175">
                  <a:extLst>
                    <a:ext uri="{9D8B030D-6E8A-4147-A177-3AD203B41FA5}">
                      <a16:colId xmlns:a16="http://schemas.microsoft.com/office/drawing/2014/main" val="20001"/>
                    </a:ext>
                  </a:extLst>
                </a:gridCol>
                <a:gridCol w="2951175">
                  <a:extLst>
                    <a:ext uri="{9D8B030D-6E8A-4147-A177-3AD203B41FA5}">
                      <a16:colId xmlns:a16="http://schemas.microsoft.com/office/drawing/2014/main" val="20002"/>
                    </a:ext>
                  </a:extLst>
                </a:gridCol>
              </a:tblGrid>
              <a:tr h="2990850">
                <a:tc>
                  <a:txBody>
                    <a:bodyPr/>
                    <a:lstStyle/>
                    <a:p>
                      <a:pPr marL="457200" lvl="0" indent="-298450" algn="just" rtl="0">
                        <a:spcBef>
                          <a:spcPts val="0"/>
                        </a:spcBef>
                        <a:spcAft>
                          <a:spcPts val="0"/>
                        </a:spcAft>
                        <a:buClr>
                          <a:schemeClr val="dk1"/>
                        </a:buClr>
                        <a:buSzPts val="1100"/>
                        <a:buFont typeface="Noto Sans Symbols"/>
                        <a:buChar char="●"/>
                      </a:pPr>
                      <a:r>
                        <a:rPr lang="en-IN" sz="1200">
                          <a:solidFill>
                            <a:schemeClr val="dk1"/>
                          </a:solidFill>
                          <a:latin typeface="Garamond"/>
                          <a:ea typeface="Garamond"/>
                          <a:cs typeface="Garamond"/>
                          <a:sym typeface="Garamond"/>
                        </a:rPr>
                        <a:t>Determining Production Number Using Monte Carlo Simulation Method</a:t>
                      </a:r>
                      <a:endParaRPr sz="1200">
                        <a:solidFill>
                          <a:schemeClr val="dk1"/>
                        </a:solidFill>
                        <a:latin typeface="Garamond"/>
                        <a:ea typeface="Garamond"/>
                        <a:cs typeface="Garamond"/>
                        <a:sym typeface="Garamond"/>
                      </a:endParaRPr>
                    </a:p>
                  </a:txBody>
                  <a:tcPr marL="91425" marR="91425" marT="91425" marB="91425"/>
                </a:tc>
                <a:tc>
                  <a:txBody>
                    <a:bodyPr/>
                    <a:lstStyle/>
                    <a:p>
                      <a:pPr marL="457200" marR="0" lvl="0" indent="-304800" algn="just" rtl="0">
                        <a:lnSpc>
                          <a:spcPct val="100000"/>
                        </a:lnSpc>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Monte Carlo Method is a simple and suitable method used in simulating fluctuating cases.</a:t>
                      </a:r>
                      <a:endParaRPr sz="1200">
                        <a:solidFill>
                          <a:schemeClr val="dk1"/>
                        </a:solidFill>
                        <a:latin typeface="Garamond"/>
                        <a:ea typeface="Garamond"/>
                        <a:cs typeface="Garamond"/>
                        <a:sym typeface="Garamond"/>
                      </a:endParaRPr>
                    </a:p>
                    <a:p>
                      <a:pPr marL="457200" marR="0" lvl="0" indent="-304800" algn="just" rtl="0">
                        <a:lnSpc>
                          <a:spcPct val="100000"/>
                        </a:lnSpc>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Using Monte Carlo, the owner of PF bakery can know the ideal numbers of cakes production, in order to optimize their profits and decrease financial losses.</a:t>
                      </a:r>
                      <a:endParaRPr sz="1200">
                        <a:solidFill>
                          <a:schemeClr val="dk1"/>
                        </a:solidFill>
                        <a:latin typeface="Garamond"/>
                        <a:ea typeface="Garamond"/>
                        <a:cs typeface="Garamond"/>
                        <a:sym typeface="Garamond"/>
                      </a:endParaRPr>
                    </a:p>
                    <a:p>
                      <a:pPr marL="457200" marR="0" lvl="0" indent="-304800" algn="just" rtl="0">
                        <a:lnSpc>
                          <a:spcPct val="100000"/>
                        </a:lnSpc>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The data obtained by this method was transferred into system using Matlab programming. To store the findings and the data, MS Excel was used so that the user could re-stimulate the process incase the data was accidentally changed.</a:t>
                      </a:r>
                      <a:endParaRPr sz="1200">
                        <a:solidFill>
                          <a:schemeClr val="dk1"/>
                        </a:solidFill>
                        <a:latin typeface="Garamond"/>
                        <a:ea typeface="Garamond"/>
                        <a:cs typeface="Garamond"/>
                        <a:sym typeface="Garamond"/>
                      </a:endParaRPr>
                    </a:p>
                    <a:p>
                      <a:pPr marL="914400" marR="0" lvl="0" indent="0" algn="just" rtl="0">
                        <a:lnSpc>
                          <a:spcPct val="100000"/>
                        </a:lnSpc>
                        <a:spcBef>
                          <a:spcPts val="0"/>
                        </a:spcBef>
                        <a:spcAft>
                          <a:spcPts val="0"/>
                        </a:spcAft>
                        <a:buNone/>
                      </a:pPr>
                      <a:endParaRPr sz="1200">
                        <a:solidFill>
                          <a:schemeClr val="dk1"/>
                        </a:solidFill>
                        <a:latin typeface="Garamond"/>
                        <a:ea typeface="Garamond"/>
                        <a:cs typeface="Garamond"/>
                        <a:sym typeface="Garamond"/>
                      </a:endParaRPr>
                    </a:p>
                  </a:txBody>
                  <a:tcPr marL="91425" marR="91425" marT="91425" marB="91425"/>
                </a:tc>
                <a:tc>
                  <a:txBody>
                    <a:bodyPr/>
                    <a:lstStyle/>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The User has to explicitly feed a list of random numbers using MS Excel’s function =Randbetween to the program which is time-consuming and unnecessary. The efficiency could be improved if the MCS code is combined with a random numbers generator method.</a:t>
                      </a:r>
                      <a:endParaRPr sz="1200">
                        <a:solidFill>
                          <a:schemeClr val="dk1"/>
                        </a:solidFill>
                        <a:latin typeface="Garamond"/>
                        <a:ea typeface="Garamond"/>
                        <a:cs typeface="Garamond"/>
                        <a:sym typeface="Garamond"/>
                      </a:endParaRPr>
                    </a:p>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The paper has made use of just one of the many variants of traditional cakes produced and sold in the shop over the last 60 days. For the MCS model to produce an impact on the overall sales of the shop, data for all items will have to be considered which will take a long time to yield results.</a:t>
                      </a:r>
                      <a:endParaRPr sz="1200">
                        <a:solidFill>
                          <a:schemeClr val="dk1"/>
                        </a:solidFill>
                        <a:latin typeface="Garamond"/>
                        <a:ea typeface="Garamond"/>
                        <a:cs typeface="Garamond"/>
                        <a:sym typeface="Garamond"/>
                      </a:endParaRPr>
                    </a:p>
                  </a:txBody>
                  <a:tcPr marL="91425" marR="91425" marT="91425" marB="91425"/>
                </a:tc>
                <a:extLst>
                  <a:ext uri="{0D108BD9-81ED-4DB2-BD59-A6C34878D82A}">
                    <a16:rowId xmlns:a16="http://schemas.microsoft.com/office/drawing/2014/main" val="10000"/>
                  </a:ext>
                </a:extLst>
              </a:tr>
              <a:tr h="2075750">
                <a:tc>
                  <a:txBody>
                    <a:bodyPr/>
                    <a:lstStyle/>
                    <a:p>
                      <a:pPr marL="457200" lvl="0" indent="-304800" algn="l" rtl="0">
                        <a:spcBef>
                          <a:spcPts val="0"/>
                        </a:spcBef>
                        <a:spcAft>
                          <a:spcPts val="0"/>
                        </a:spcAft>
                        <a:buClr>
                          <a:schemeClr val="dk1"/>
                        </a:buClr>
                        <a:buSzPts val="1200"/>
                        <a:buFont typeface="Noto Sans Symbols"/>
                        <a:buChar char="●"/>
                      </a:pPr>
                      <a:r>
                        <a:rPr lang="en-IN" sz="1200">
                          <a:solidFill>
                            <a:schemeClr val="dk1"/>
                          </a:solidFill>
                          <a:latin typeface="Garamond"/>
                          <a:ea typeface="Garamond"/>
                          <a:cs typeface="Garamond"/>
                          <a:sym typeface="Garamond"/>
                        </a:rPr>
                        <a:t>Mining Investment Risk Analysis Based on Monte Carlo Simulation</a:t>
                      </a:r>
                      <a:endParaRPr sz="1200" u="none" strike="noStrike" cap="none">
                        <a:latin typeface="Garamond"/>
                        <a:ea typeface="Garamond"/>
                        <a:cs typeface="Garamond"/>
                        <a:sym typeface="Garamond"/>
                      </a:endParaRPr>
                    </a:p>
                  </a:txBody>
                  <a:tcPr marL="91425" marR="91425" marT="91425" marB="91425"/>
                </a:tc>
                <a:tc>
                  <a:txBody>
                    <a:bodyPr/>
                    <a:lstStyle/>
                    <a:p>
                      <a:pPr marL="457200" lvl="0" indent="-304800" algn="just" rtl="0">
                        <a:spcBef>
                          <a:spcPts val="0"/>
                        </a:spcBef>
                        <a:spcAft>
                          <a:spcPts val="0"/>
                        </a:spcAft>
                        <a:buSzPts val="1200"/>
                        <a:buFont typeface="Garamond"/>
                        <a:buChar char="●"/>
                      </a:pPr>
                      <a:r>
                        <a:rPr lang="en-IN" sz="1200">
                          <a:latin typeface="Garamond"/>
                          <a:ea typeface="Garamond"/>
                          <a:cs typeface="Garamond"/>
                          <a:sym typeface="Garamond"/>
                        </a:rPr>
                        <a:t>Method is an effective way way when too many influential risk factors are considered.</a:t>
                      </a:r>
                      <a:endParaRPr sz="1200">
                        <a:latin typeface="Garamond"/>
                        <a:ea typeface="Garamond"/>
                        <a:cs typeface="Garamond"/>
                        <a:sym typeface="Garamond"/>
                      </a:endParaRPr>
                    </a:p>
                    <a:p>
                      <a:pPr marL="457200" lvl="0" indent="-304800" algn="just" rtl="0">
                        <a:spcBef>
                          <a:spcPts val="0"/>
                        </a:spcBef>
                        <a:spcAft>
                          <a:spcPts val="0"/>
                        </a:spcAft>
                        <a:buSzPts val="1200"/>
                        <a:buFont typeface="Garamond"/>
                        <a:buChar char="●"/>
                      </a:pPr>
                      <a:r>
                        <a:rPr lang="en-IN" sz="1200">
                          <a:latin typeface="Garamond"/>
                          <a:ea typeface="Garamond"/>
                          <a:cs typeface="Garamond"/>
                          <a:sym typeface="Garamond"/>
                        </a:rPr>
                        <a:t>Simulating event for large number of times turned out to give results with better accuracy.</a:t>
                      </a:r>
                      <a:endParaRPr sz="1200">
                        <a:latin typeface="Garamond"/>
                        <a:ea typeface="Garamond"/>
                        <a:cs typeface="Garamond"/>
                        <a:sym typeface="Garamond"/>
                      </a:endParaRPr>
                    </a:p>
                    <a:p>
                      <a:pPr marL="457200" lvl="0" indent="-304800" algn="just" rtl="0">
                        <a:spcBef>
                          <a:spcPts val="0"/>
                        </a:spcBef>
                        <a:spcAft>
                          <a:spcPts val="0"/>
                        </a:spcAft>
                        <a:buSzPts val="1200"/>
                        <a:buFont typeface="Garamond"/>
                        <a:buChar char="●"/>
                      </a:pPr>
                      <a:r>
                        <a:rPr lang="en-IN" sz="1200">
                          <a:latin typeface="Garamond"/>
                          <a:ea typeface="Garamond"/>
                          <a:cs typeface="Garamond"/>
                          <a:sym typeface="Garamond"/>
                        </a:rPr>
                        <a:t>Simulation method clearly revealed expected earnings of an investment project and provided value to the investors.</a:t>
                      </a:r>
                      <a:endParaRPr sz="1200">
                        <a:latin typeface="Garamond"/>
                        <a:ea typeface="Garamond"/>
                        <a:cs typeface="Garamond"/>
                        <a:sym typeface="Garamond"/>
                      </a:endParaRPr>
                    </a:p>
                  </a:txBody>
                  <a:tcPr marL="91425" marR="91425" marT="91425" marB="91425"/>
                </a:tc>
                <a:tc>
                  <a:txBody>
                    <a:bodyPr/>
                    <a:lstStyle/>
                    <a:p>
                      <a:pPr marL="457200" lvl="0" indent="-304800" algn="just" rtl="0">
                        <a:spcBef>
                          <a:spcPts val="0"/>
                        </a:spcBef>
                        <a:spcAft>
                          <a:spcPts val="0"/>
                        </a:spcAft>
                        <a:buSzPts val="1200"/>
                        <a:buChar char="●"/>
                      </a:pPr>
                      <a:r>
                        <a:rPr lang="en-IN" sz="1200">
                          <a:solidFill>
                            <a:schemeClr val="dk1"/>
                          </a:solidFill>
                          <a:latin typeface="Garamond"/>
                          <a:ea typeface="Garamond"/>
                          <a:cs typeface="Garamond"/>
                          <a:sym typeface="Garamond"/>
                        </a:rPr>
                        <a:t>The researchers used Excel to simulate the event instead of relying on some scientific programming approach.</a:t>
                      </a:r>
                      <a:endParaRPr sz="1200">
                        <a:solidFill>
                          <a:schemeClr val="dk1"/>
                        </a:solidFill>
                        <a:latin typeface="Garamond"/>
                        <a:ea typeface="Garamond"/>
                        <a:cs typeface="Garamond"/>
                        <a:sym typeface="Garamond"/>
                      </a:endParaRPr>
                    </a:p>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The method proved to be futile when less number of risk factors were involved.</a:t>
                      </a:r>
                      <a:endParaRPr sz="1200">
                        <a:solidFill>
                          <a:schemeClr val="dk1"/>
                        </a:solidFill>
                        <a:latin typeface="Garamond"/>
                        <a:ea typeface="Garamond"/>
                        <a:cs typeface="Garamond"/>
                        <a:sym typeface="Garamond"/>
                      </a:endParaRPr>
                    </a:p>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Accuracy varied from project to project hence analysis of accuracy was important.</a:t>
                      </a:r>
                      <a:endParaRPr sz="1200">
                        <a:solidFill>
                          <a:schemeClr val="dk1"/>
                        </a:solidFill>
                        <a:latin typeface="Garamond"/>
                        <a:ea typeface="Garamond"/>
                        <a:cs typeface="Garamond"/>
                        <a:sym typeface="Garamond"/>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Literature Review</a:t>
            </a:r>
            <a:endParaRPr/>
          </a:p>
        </p:txBody>
      </p:sp>
      <p:sp>
        <p:nvSpPr>
          <p:cNvPr id="123" name="Google Shape;123;p16"/>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6</a:t>
            </a:fld>
            <a:endParaRPr/>
          </a:p>
        </p:txBody>
      </p:sp>
      <p:graphicFrame>
        <p:nvGraphicFramePr>
          <p:cNvPr id="124" name="Google Shape;124;p16"/>
          <p:cNvGraphicFramePr/>
          <p:nvPr/>
        </p:nvGraphicFramePr>
        <p:xfrm>
          <a:off x="145238" y="1545800"/>
          <a:ext cx="3000000" cy="3000000"/>
        </p:xfrm>
        <a:graphic>
          <a:graphicData uri="http://schemas.openxmlformats.org/drawingml/2006/table">
            <a:tbl>
              <a:tblPr>
                <a:noFill/>
                <a:tableStyleId>{72932122-5A5F-48A4-8AFD-42D3ABD74ADE}</a:tableStyleId>
              </a:tblPr>
              <a:tblGrid>
                <a:gridCol w="2951175">
                  <a:extLst>
                    <a:ext uri="{9D8B030D-6E8A-4147-A177-3AD203B41FA5}">
                      <a16:colId xmlns:a16="http://schemas.microsoft.com/office/drawing/2014/main" val="20000"/>
                    </a:ext>
                  </a:extLst>
                </a:gridCol>
                <a:gridCol w="2951175">
                  <a:extLst>
                    <a:ext uri="{9D8B030D-6E8A-4147-A177-3AD203B41FA5}">
                      <a16:colId xmlns:a16="http://schemas.microsoft.com/office/drawing/2014/main" val="20001"/>
                    </a:ext>
                  </a:extLst>
                </a:gridCol>
                <a:gridCol w="2951175">
                  <a:extLst>
                    <a:ext uri="{9D8B030D-6E8A-4147-A177-3AD203B41FA5}">
                      <a16:colId xmlns:a16="http://schemas.microsoft.com/office/drawing/2014/main" val="20002"/>
                    </a:ext>
                  </a:extLst>
                </a:gridCol>
              </a:tblGrid>
              <a:tr h="2689675">
                <a:tc>
                  <a:txBody>
                    <a:bodyPr/>
                    <a:lstStyle/>
                    <a:p>
                      <a:pPr marL="457200" lvl="0" indent="-304800" algn="l" rtl="0">
                        <a:spcBef>
                          <a:spcPts val="0"/>
                        </a:spcBef>
                        <a:spcAft>
                          <a:spcPts val="0"/>
                        </a:spcAft>
                        <a:buClr>
                          <a:schemeClr val="dk1"/>
                        </a:buClr>
                        <a:buSzPts val="1200"/>
                        <a:buFont typeface="Noto Sans Symbols"/>
                        <a:buChar char="●"/>
                      </a:pPr>
                      <a:r>
                        <a:rPr lang="en-IN" sz="1200">
                          <a:solidFill>
                            <a:schemeClr val="dk1"/>
                          </a:solidFill>
                          <a:latin typeface="Garamond"/>
                          <a:ea typeface="Garamond"/>
                          <a:cs typeface="Garamond"/>
                          <a:sym typeface="Garamond"/>
                        </a:rPr>
                        <a:t>Monte Carlo &amp; Quasi-Monte Carlo Approach in Option Pricing</a:t>
                      </a:r>
                      <a:endParaRPr sz="1200">
                        <a:solidFill>
                          <a:schemeClr val="dk1"/>
                        </a:solidFill>
                        <a:latin typeface="Garamond"/>
                        <a:ea typeface="Garamond"/>
                        <a:cs typeface="Garamond"/>
                        <a:sym typeface="Garamond"/>
                      </a:endParaRPr>
                    </a:p>
                    <a:p>
                      <a:pPr marL="457200" lvl="0" indent="0" algn="just" rtl="0">
                        <a:spcBef>
                          <a:spcPts val="0"/>
                        </a:spcBef>
                        <a:spcAft>
                          <a:spcPts val="0"/>
                        </a:spcAft>
                        <a:buNone/>
                      </a:pPr>
                      <a:endParaRPr sz="1200">
                        <a:solidFill>
                          <a:schemeClr val="dk1"/>
                        </a:solidFill>
                        <a:latin typeface="Garamond"/>
                        <a:ea typeface="Garamond"/>
                        <a:cs typeface="Garamond"/>
                        <a:sym typeface="Garamond"/>
                      </a:endParaRPr>
                    </a:p>
                  </a:txBody>
                  <a:tcPr marL="91425" marR="91425" marT="91425" marB="91425"/>
                </a:tc>
                <a:tc>
                  <a:txBody>
                    <a:bodyPr/>
                    <a:lstStyle/>
                    <a:p>
                      <a:pPr marL="457200" lvl="0" indent="-304800" algn="just" rtl="0">
                        <a:spcBef>
                          <a:spcPts val="0"/>
                        </a:spcBef>
                        <a:spcAft>
                          <a:spcPts val="0"/>
                        </a:spcAft>
                        <a:buClr>
                          <a:schemeClr val="dk1"/>
                        </a:buClr>
                        <a:buSzPts val="1200"/>
                        <a:buFont typeface="Noto Sans Symbols"/>
                        <a:buChar char="●"/>
                      </a:pPr>
                      <a:r>
                        <a:rPr lang="en-IN" sz="1200">
                          <a:solidFill>
                            <a:schemeClr val="dk1"/>
                          </a:solidFill>
                          <a:latin typeface="Garamond"/>
                          <a:ea typeface="Garamond"/>
                          <a:cs typeface="Garamond"/>
                          <a:sym typeface="Garamond"/>
                        </a:rPr>
                        <a:t>Quasi-Monte Carlo method using the Halton Sequence gave better results compared to Simple Monte Carlo Simulation.</a:t>
                      </a:r>
                      <a:endParaRPr sz="1200">
                        <a:solidFill>
                          <a:schemeClr val="dk1"/>
                        </a:solidFill>
                        <a:latin typeface="Garamond"/>
                        <a:ea typeface="Garamond"/>
                        <a:cs typeface="Garamond"/>
                        <a:sym typeface="Garamond"/>
                      </a:endParaRPr>
                    </a:p>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Quasi-Monte Carlo method using sequences with prime numbers as bases gave better results.</a:t>
                      </a:r>
                      <a:endParaRPr sz="1200">
                        <a:solidFill>
                          <a:schemeClr val="dk1"/>
                        </a:solidFill>
                        <a:latin typeface="Garamond"/>
                        <a:ea typeface="Garamond"/>
                        <a:cs typeface="Garamond"/>
                        <a:sym typeface="Garamond"/>
                      </a:endParaRPr>
                    </a:p>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The Halton Sequence generated random numbers helped give better results since these sequences are deterministic in nature. </a:t>
                      </a:r>
                      <a:endParaRPr sz="1200">
                        <a:solidFill>
                          <a:schemeClr val="dk1"/>
                        </a:solidFill>
                        <a:latin typeface="Garamond"/>
                        <a:ea typeface="Garamond"/>
                        <a:cs typeface="Garamond"/>
                        <a:sym typeface="Garamond"/>
                      </a:endParaRPr>
                    </a:p>
                  </a:txBody>
                  <a:tcPr marL="91425" marR="91425" marT="91425" marB="91425"/>
                </a:tc>
                <a:tc>
                  <a:txBody>
                    <a:bodyPr/>
                    <a:lstStyle/>
                    <a:p>
                      <a:pPr marL="457200" lvl="0" indent="-304800" algn="just" rtl="0">
                        <a:spcBef>
                          <a:spcPts val="0"/>
                        </a:spcBef>
                        <a:spcAft>
                          <a:spcPts val="0"/>
                        </a:spcAft>
                        <a:buSzPts val="1200"/>
                        <a:buChar char="●"/>
                      </a:pPr>
                      <a:r>
                        <a:rPr lang="en-IN" sz="1200">
                          <a:solidFill>
                            <a:schemeClr val="dk1"/>
                          </a:solidFill>
                          <a:latin typeface="Garamond"/>
                          <a:ea typeface="Garamond"/>
                          <a:cs typeface="Garamond"/>
                          <a:sym typeface="Garamond"/>
                        </a:rPr>
                        <a:t>Hybrid sequences do not guarantee 100% results all the time and sometimes simple solution like standard sequences may also suffice.</a:t>
                      </a:r>
                      <a:endParaRPr sz="1200">
                        <a:solidFill>
                          <a:schemeClr val="dk1"/>
                        </a:solidFill>
                        <a:latin typeface="Garamond"/>
                        <a:ea typeface="Garamond"/>
                        <a:cs typeface="Garamond"/>
                        <a:sym typeface="Garamond"/>
                      </a:endParaRPr>
                    </a:p>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Choosing the base was important since some bases like 2 and 7 gave less better results compared to base 6 and 8.</a:t>
                      </a:r>
                      <a:endParaRPr sz="1200">
                        <a:solidFill>
                          <a:schemeClr val="dk1"/>
                        </a:solidFill>
                        <a:latin typeface="Garamond"/>
                        <a:ea typeface="Garamond"/>
                        <a:cs typeface="Garamond"/>
                        <a:sym typeface="Garamond"/>
                      </a:endParaRPr>
                    </a:p>
                    <a:p>
                      <a:pPr marL="457200" lvl="0" indent="-304800" algn="just" rtl="0">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The predefined functions used by researchers in R and MATLAB gave different results for the same Halton Sequence hence it is important to not rely heavily on existing functions.</a:t>
                      </a:r>
                      <a:endParaRPr sz="1200">
                        <a:solidFill>
                          <a:schemeClr val="dk1"/>
                        </a:solidFill>
                        <a:latin typeface="Garamond"/>
                        <a:ea typeface="Garamond"/>
                        <a:cs typeface="Garamond"/>
                        <a:sym typeface="Garamond"/>
                      </a:endParaRPr>
                    </a:p>
                    <a:p>
                      <a:pPr marL="457200" lvl="0" indent="0" algn="just" rtl="0">
                        <a:spcBef>
                          <a:spcPts val="0"/>
                        </a:spcBef>
                        <a:spcAft>
                          <a:spcPts val="0"/>
                        </a:spcAft>
                        <a:buNone/>
                      </a:pPr>
                      <a:endParaRPr sz="1200">
                        <a:solidFill>
                          <a:schemeClr val="dk1"/>
                        </a:solidFill>
                        <a:latin typeface="Garamond"/>
                        <a:ea typeface="Garamond"/>
                        <a:cs typeface="Garamond"/>
                        <a:sym typeface="Garamond"/>
                      </a:endParaRPr>
                    </a:p>
                  </a:txBody>
                  <a:tcPr marL="91425" marR="91425" marT="91425" marB="91425"/>
                </a:tc>
                <a:extLst>
                  <a:ext uri="{0D108BD9-81ED-4DB2-BD59-A6C34878D82A}">
                    <a16:rowId xmlns:a16="http://schemas.microsoft.com/office/drawing/2014/main" val="10000"/>
                  </a:ext>
                </a:extLst>
              </a:tr>
              <a:tr h="2360925">
                <a:tc>
                  <a:txBody>
                    <a:bodyPr/>
                    <a:lstStyle/>
                    <a:p>
                      <a:pPr marL="457200" lvl="0" indent="-304800" algn="l" rtl="0">
                        <a:spcBef>
                          <a:spcPts val="0"/>
                        </a:spcBef>
                        <a:spcAft>
                          <a:spcPts val="0"/>
                        </a:spcAft>
                        <a:buClr>
                          <a:schemeClr val="dk1"/>
                        </a:buClr>
                        <a:buSzPts val="1200"/>
                        <a:buFont typeface="Noto Sans Symbols"/>
                        <a:buChar char="●"/>
                      </a:pPr>
                      <a:r>
                        <a:rPr lang="en-IN" sz="1200">
                          <a:solidFill>
                            <a:schemeClr val="dk1"/>
                          </a:solidFill>
                          <a:latin typeface="Garamond"/>
                          <a:ea typeface="Garamond"/>
                          <a:cs typeface="Garamond"/>
                          <a:sym typeface="Garamond"/>
                        </a:rPr>
                        <a:t>Soil Moisture Measurement Based on Monte Carlo Method</a:t>
                      </a:r>
                      <a:endParaRPr sz="1200">
                        <a:solidFill>
                          <a:schemeClr val="dk1"/>
                        </a:solidFill>
                        <a:latin typeface="Garamond"/>
                        <a:ea typeface="Garamond"/>
                        <a:cs typeface="Garamond"/>
                        <a:sym typeface="Garamond"/>
                      </a:endParaRPr>
                    </a:p>
                    <a:p>
                      <a:pPr marL="0" lvl="0" indent="0" algn="l" rtl="0">
                        <a:spcBef>
                          <a:spcPts val="0"/>
                        </a:spcBef>
                        <a:spcAft>
                          <a:spcPts val="0"/>
                        </a:spcAft>
                        <a:buNone/>
                      </a:pPr>
                      <a:endParaRPr sz="1200">
                        <a:solidFill>
                          <a:schemeClr val="dk1"/>
                        </a:solidFill>
                        <a:latin typeface="Garamond"/>
                        <a:ea typeface="Garamond"/>
                        <a:cs typeface="Garamond"/>
                        <a:sym typeface="Garamond"/>
                      </a:endParaRPr>
                    </a:p>
                    <a:p>
                      <a:pPr marL="0" lvl="0" indent="0" algn="l" rtl="0">
                        <a:spcBef>
                          <a:spcPts val="0"/>
                        </a:spcBef>
                        <a:spcAft>
                          <a:spcPts val="0"/>
                        </a:spcAft>
                        <a:buNone/>
                      </a:pPr>
                      <a:endParaRPr sz="1800">
                        <a:solidFill>
                          <a:schemeClr val="dk1"/>
                        </a:solidFill>
                        <a:highlight>
                          <a:srgbClr val="FFFF00"/>
                        </a:highlight>
                        <a:latin typeface="Garamond"/>
                        <a:ea typeface="Garamond"/>
                        <a:cs typeface="Garamond"/>
                        <a:sym typeface="Garamond"/>
                      </a:endParaRPr>
                    </a:p>
                  </a:txBody>
                  <a:tcPr marL="91425" marR="91425" marT="91425" marB="91425"/>
                </a:tc>
                <a:tc>
                  <a:txBody>
                    <a:bodyPr/>
                    <a:lstStyle/>
                    <a:p>
                      <a:pPr marL="457200" lvl="0" indent="-304800" algn="just" rtl="0">
                        <a:spcBef>
                          <a:spcPts val="0"/>
                        </a:spcBef>
                        <a:spcAft>
                          <a:spcPts val="0"/>
                        </a:spcAft>
                        <a:buSzPts val="1200"/>
                        <a:buFont typeface="Garamond"/>
                        <a:buChar char="●"/>
                      </a:pPr>
                      <a:r>
                        <a:rPr lang="en-IN" sz="1200">
                          <a:latin typeface="Garamond"/>
                          <a:ea typeface="Garamond"/>
                          <a:cs typeface="Garamond"/>
                          <a:sym typeface="Garamond"/>
                        </a:rPr>
                        <a:t>Using Monte-Carlo method, simply measuring the soil water content reduces the analysis of non linear model.</a:t>
                      </a:r>
                      <a:endParaRPr sz="1200">
                        <a:latin typeface="Garamond"/>
                        <a:ea typeface="Garamond"/>
                        <a:cs typeface="Garamond"/>
                        <a:sym typeface="Garamond"/>
                      </a:endParaRPr>
                    </a:p>
                    <a:p>
                      <a:pPr marL="457200" lvl="0" indent="-304800" algn="just" rtl="0">
                        <a:spcBef>
                          <a:spcPts val="0"/>
                        </a:spcBef>
                        <a:spcAft>
                          <a:spcPts val="0"/>
                        </a:spcAft>
                        <a:buSzPts val="1200"/>
                        <a:buFont typeface="Garamond"/>
                        <a:buChar char="●"/>
                      </a:pPr>
                      <a:r>
                        <a:rPr lang="en-IN" sz="1200">
                          <a:latin typeface="Garamond"/>
                          <a:ea typeface="Garamond"/>
                          <a:cs typeface="Garamond"/>
                          <a:sym typeface="Garamond"/>
                        </a:rPr>
                        <a:t>Calculation of additional first-order and high order sensitivity coefficients was reduced overall.</a:t>
                      </a:r>
                      <a:endParaRPr sz="1200">
                        <a:latin typeface="Garamond"/>
                        <a:ea typeface="Garamond"/>
                        <a:cs typeface="Garamond"/>
                        <a:sym typeface="Garamond"/>
                      </a:endParaRPr>
                    </a:p>
                    <a:p>
                      <a:pPr marL="457200" lvl="0" indent="-304800" algn="just" rtl="0">
                        <a:spcBef>
                          <a:spcPts val="0"/>
                        </a:spcBef>
                        <a:spcAft>
                          <a:spcPts val="0"/>
                        </a:spcAft>
                        <a:buSzPts val="1200"/>
                        <a:buFont typeface="Garamond"/>
                        <a:buChar char="●"/>
                      </a:pPr>
                      <a:r>
                        <a:rPr lang="en-IN" sz="1200">
                          <a:latin typeface="Garamond"/>
                          <a:ea typeface="Garamond"/>
                          <a:cs typeface="Garamond"/>
                          <a:sym typeface="Garamond"/>
                        </a:rPr>
                        <a:t>Soil moisture measurement was based on image processing and Monte Carlo hence the results were effective while experimenting.</a:t>
                      </a:r>
                      <a:endParaRPr sz="1200">
                        <a:latin typeface="Garamond"/>
                        <a:ea typeface="Garamond"/>
                        <a:cs typeface="Garamond"/>
                        <a:sym typeface="Garamond"/>
                      </a:endParaRPr>
                    </a:p>
                    <a:p>
                      <a:pPr marL="0" marR="0" lvl="0" indent="0" algn="just" rtl="0">
                        <a:lnSpc>
                          <a:spcPct val="100000"/>
                        </a:lnSpc>
                        <a:spcBef>
                          <a:spcPts val="0"/>
                        </a:spcBef>
                        <a:spcAft>
                          <a:spcPts val="0"/>
                        </a:spcAft>
                        <a:buClr>
                          <a:srgbClr val="000000"/>
                        </a:buClr>
                        <a:buSzPts val="1400"/>
                        <a:buFont typeface="Arial"/>
                        <a:buNone/>
                      </a:pPr>
                      <a:endParaRPr sz="1400" u="none" strike="noStrike" cap="none">
                        <a:latin typeface="Garamond"/>
                        <a:ea typeface="Garamond"/>
                        <a:cs typeface="Garamond"/>
                        <a:sym typeface="Garamond"/>
                      </a:endParaRPr>
                    </a:p>
                  </a:txBody>
                  <a:tcPr marL="91425" marR="91425" marT="91425" marB="91425"/>
                </a:tc>
                <a:tc>
                  <a:txBody>
                    <a:bodyPr/>
                    <a:lstStyle/>
                    <a:p>
                      <a:pPr marL="457200" marR="0" lvl="0" indent="-304800" algn="just" rtl="0">
                        <a:lnSpc>
                          <a:spcPct val="100000"/>
                        </a:lnSpc>
                        <a:spcBef>
                          <a:spcPts val="0"/>
                        </a:spcBef>
                        <a:spcAft>
                          <a:spcPts val="0"/>
                        </a:spcAft>
                        <a:buClr>
                          <a:srgbClr val="000000"/>
                        </a:buClr>
                        <a:buSzPts val="1200"/>
                        <a:buFont typeface="Arial"/>
                        <a:buChar char="●"/>
                      </a:pPr>
                      <a:r>
                        <a:rPr lang="en-IN" sz="1200">
                          <a:latin typeface="Garamond"/>
                          <a:ea typeface="Garamond"/>
                          <a:cs typeface="Garamond"/>
                          <a:sym typeface="Garamond"/>
                        </a:rPr>
                        <a:t>The method requires large number of simulations and thus consumes a lot of time.</a:t>
                      </a:r>
                      <a:endParaRPr sz="1200">
                        <a:latin typeface="Garamond"/>
                        <a:ea typeface="Garamond"/>
                        <a:cs typeface="Garamond"/>
                        <a:sym typeface="Garamond"/>
                      </a:endParaRPr>
                    </a:p>
                    <a:p>
                      <a:pPr marL="457200" marR="0" lvl="0" indent="-304800" algn="just" rtl="0">
                        <a:lnSpc>
                          <a:spcPct val="100000"/>
                        </a:lnSpc>
                        <a:spcBef>
                          <a:spcPts val="0"/>
                        </a:spcBef>
                        <a:spcAft>
                          <a:spcPts val="0"/>
                        </a:spcAft>
                        <a:buSzPts val="1200"/>
                        <a:buFont typeface="Garamond"/>
                        <a:buChar char="●"/>
                      </a:pPr>
                      <a:r>
                        <a:rPr lang="en-IN" sz="1200">
                          <a:latin typeface="Garamond"/>
                          <a:ea typeface="Garamond"/>
                          <a:cs typeface="Garamond"/>
                          <a:sym typeface="Garamond"/>
                        </a:rPr>
                        <a:t>The method used data trained from a particular geographic location hence similar accuracy might not be achievable if simulation of measurement done  using data from a different geographic location.</a:t>
                      </a:r>
                      <a:endParaRPr sz="1200">
                        <a:latin typeface="Garamond"/>
                        <a:ea typeface="Garamond"/>
                        <a:cs typeface="Garamond"/>
                        <a:sym typeface="Garamond"/>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Literature Review</a:t>
            </a:r>
            <a:endParaRPr/>
          </a:p>
        </p:txBody>
      </p:sp>
      <p:sp>
        <p:nvSpPr>
          <p:cNvPr id="131" name="Google Shape;131;p17"/>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7</a:t>
            </a:fld>
            <a:endParaRPr/>
          </a:p>
        </p:txBody>
      </p:sp>
      <p:graphicFrame>
        <p:nvGraphicFramePr>
          <p:cNvPr id="132" name="Google Shape;132;p17"/>
          <p:cNvGraphicFramePr/>
          <p:nvPr/>
        </p:nvGraphicFramePr>
        <p:xfrm>
          <a:off x="145238" y="1626175"/>
          <a:ext cx="3000000" cy="3000000"/>
        </p:xfrm>
        <a:graphic>
          <a:graphicData uri="http://schemas.openxmlformats.org/drawingml/2006/table">
            <a:tbl>
              <a:tblPr>
                <a:noFill/>
                <a:tableStyleId>{72932122-5A5F-48A4-8AFD-42D3ABD74ADE}</a:tableStyleId>
              </a:tblPr>
              <a:tblGrid>
                <a:gridCol w="1657950">
                  <a:extLst>
                    <a:ext uri="{9D8B030D-6E8A-4147-A177-3AD203B41FA5}">
                      <a16:colId xmlns:a16="http://schemas.microsoft.com/office/drawing/2014/main" val="20000"/>
                    </a:ext>
                  </a:extLst>
                </a:gridCol>
                <a:gridCol w="3640775">
                  <a:extLst>
                    <a:ext uri="{9D8B030D-6E8A-4147-A177-3AD203B41FA5}">
                      <a16:colId xmlns:a16="http://schemas.microsoft.com/office/drawing/2014/main" val="20001"/>
                    </a:ext>
                  </a:extLst>
                </a:gridCol>
                <a:gridCol w="3550025">
                  <a:extLst>
                    <a:ext uri="{9D8B030D-6E8A-4147-A177-3AD203B41FA5}">
                      <a16:colId xmlns:a16="http://schemas.microsoft.com/office/drawing/2014/main" val="20002"/>
                    </a:ext>
                  </a:extLst>
                </a:gridCol>
              </a:tblGrid>
              <a:tr h="5231825">
                <a:tc>
                  <a:txBody>
                    <a:bodyPr/>
                    <a:lstStyle/>
                    <a:p>
                      <a:pPr marL="0" lvl="0" indent="0" algn="l" rtl="0">
                        <a:lnSpc>
                          <a:spcPct val="115000"/>
                        </a:lnSpc>
                        <a:spcBef>
                          <a:spcPts val="0"/>
                        </a:spcBef>
                        <a:spcAft>
                          <a:spcPts val="0"/>
                        </a:spcAft>
                        <a:buNone/>
                      </a:pPr>
                      <a:r>
                        <a:rPr lang="en-IN" sz="1200">
                          <a:solidFill>
                            <a:schemeClr val="dk1"/>
                          </a:solidFill>
                          <a:latin typeface="Garamond"/>
                          <a:ea typeface="Garamond"/>
                          <a:cs typeface="Garamond"/>
                          <a:sym typeface="Garamond"/>
                        </a:rPr>
                        <a:t>An Overview of Cloud Simulation Enhancement using the Monte-Carlo Method</a:t>
                      </a:r>
                      <a:endParaRPr sz="1200">
                        <a:solidFill>
                          <a:schemeClr val="dk1"/>
                        </a:solidFill>
                        <a:latin typeface="Garamond"/>
                        <a:ea typeface="Garamond"/>
                        <a:cs typeface="Garamond"/>
                        <a:sym typeface="Garamond"/>
                      </a:endParaRPr>
                    </a:p>
                  </a:txBody>
                  <a:tcPr marL="91425" marR="91425" marT="91425" marB="91425"/>
                </a:tc>
                <a:tc>
                  <a:txBody>
                    <a:bodyPr/>
                    <a:lstStyle/>
                    <a:p>
                      <a:pPr marL="457200" lvl="0" indent="-304800" algn="l" rtl="0">
                        <a:lnSpc>
                          <a:spcPct val="115000"/>
                        </a:lnSpc>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Monte-Carlo simulation samples the possible outcomes by testing multiple realizations in a deterministic fashion. Eventually, given enough realizations, the distribution of the simulation results will tend towards the distribution of the equivalent stochastic simulation.</a:t>
                      </a:r>
                      <a:endParaRPr sz="1200">
                        <a:solidFill>
                          <a:schemeClr val="dk1"/>
                        </a:solidFill>
                        <a:latin typeface="EB Garamond"/>
                        <a:ea typeface="EB Garamond"/>
                        <a:cs typeface="EB Garamond"/>
                        <a:sym typeface="EB Garamond"/>
                      </a:endParaRPr>
                    </a:p>
                    <a:p>
                      <a:pPr marL="457200" lvl="0" indent="-304800" algn="l" rtl="0">
                        <a:lnSpc>
                          <a:spcPct val="115000"/>
                        </a:lnSpc>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Job runtimes are  variable and hard to predict. In this paper, an improved simulation framework that takes into account  the variability of clouds using the Monte-Carlo method. was used.</a:t>
                      </a:r>
                      <a:endParaRPr sz="1200">
                        <a:solidFill>
                          <a:schemeClr val="dk1"/>
                        </a:solidFill>
                        <a:latin typeface="EB Garamond"/>
                        <a:ea typeface="EB Garamond"/>
                        <a:cs typeface="EB Garamond"/>
                        <a:sym typeface="EB Garamond"/>
                      </a:endParaRPr>
                    </a:p>
                    <a:p>
                      <a:pPr marL="457200" lvl="0" indent="-304800" algn="l" rtl="0">
                        <a:lnSpc>
                          <a:spcPct val="115000"/>
                        </a:lnSpc>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The method mentioned in the paper can capture over 90% of the empirical observations of total execution times. </a:t>
                      </a:r>
                      <a:endParaRPr sz="1200">
                        <a:solidFill>
                          <a:schemeClr val="dk1"/>
                        </a:solidFill>
                        <a:latin typeface="EB Garamond"/>
                        <a:ea typeface="EB Garamond"/>
                        <a:cs typeface="EB Garamond"/>
                        <a:sym typeface="EB Garamond"/>
                      </a:endParaRPr>
                    </a:p>
                  </a:txBody>
                  <a:tcPr marL="91425" marR="91425" marT="91425" marB="91425"/>
                </a:tc>
                <a:tc>
                  <a:txBody>
                    <a:bodyPr/>
                    <a:lstStyle/>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When the simulated system is subject to variability, it is difficult to establish the validity of simulation results formally. </a:t>
                      </a:r>
                      <a:endParaRPr sz="1200">
                        <a:solidFill>
                          <a:schemeClr val="dk1"/>
                        </a:solidFill>
                        <a:latin typeface="EB Garamond"/>
                        <a:ea typeface="EB Garamond"/>
                        <a:cs typeface="EB Garamond"/>
                        <a:sym typeface="EB Garamond"/>
                      </a:endParaRPr>
                    </a:p>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MCS consists in repeatedly drawing runtimes for each task, to form realizations. Each realization is then simulated independently and the resulting makespans, the total runtime of the application, are aggregated in a distribution.</a:t>
                      </a:r>
                      <a:endParaRPr sz="1200">
                        <a:solidFill>
                          <a:schemeClr val="dk1"/>
                        </a:solidFill>
                        <a:latin typeface="EB Garamond"/>
                        <a:ea typeface="EB Garamond"/>
                        <a:cs typeface="EB Garamond"/>
                        <a:sym typeface="EB Garamond"/>
                      </a:endParaRPr>
                    </a:p>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Likewise the range of Billing Time Unit (an output in the paper) number required for an execution is correct but the simulated distribution differs slightly. The divergence between the simulated and observed distribution is due to the simplified model.</a:t>
                      </a:r>
                      <a:endParaRPr sz="1200">
                        <a:solidFill>
                          <a:schemeClr val="dk1"/>
                        </a:solidFill>
                        <a:latin typeface="EB Garamond"/>
                        <a:ea typeface="EB Garamond"/>
                        <a:cs typeface="EB Garamond"/>
                        <a:sym typeface="EB Garamond"/>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sldNum" idx="12"/>
          </p:nvPr>
        </p:nvSpPr>
        <p:spPr>
          <a:xfrm>
            <a:off x="6553200" y="6373546"/>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IN"/>
              <a:t>8</a:t>
            </a:fld>
            <a:endParaRPr/>
          </a:p>
        </p:txBody>
      </p:sp>
      <p:graphicFrame>
        <p:nvGraphicFramePr>
          <p:cNvPr id="139" name="Google Shape;139;p18"/>
          <p:cNvGraphicFramePr/>
          <p:nvPr/>
        </p:nvGraphicFramePr>
        <p:xfrm>
          <a:off x="161876" y="1658811"/>
          <a:ext cx="3000000" cy="3000000"/>
        </p:xfrm>
        <a:graphic>
          <a:graphicData uri="http://schemas.openxmlformats.org/drawingml/2006/table">
            <a:tbl>
              <a:tblPr>
                <a:noFill/>
                <a:tableStyleId>{72932122-5A5F-48A4-8AFD-42D3ABD74ADE}</a:tableStyleId>
              </a:tblPr>
              <a:tblGrid>
                <a:gridCol w="1689900">
                  <a:extLst>
                    <a:ext uri="{9D8B030D-6E8A-4147-A177-3AD203B41FA5}">
                      <a16:colId xmlns:a16="http://schemas.microsoft.com/office/drawing/2014/main" val="20000"/>
                    </a:ext>
                  </a:extLst>
                </a:gridCol>
                <a:gridCol w="3580650">
                  <a:extLst>
                    <a:ext uri="{9D8B030D-6E8A-4147-A177-3AD203B41FA5}">
                      <a16:colId xmlns:a16="http://schemas.microsoft.com/office/drawing/2014/main" val="20001"/>
                    </a:ext>
                  </a:extLst>
                </a:gridCol>
                <a:gridCol w="3663975">
                  <a:extLst>
                    <a:ext uri="{9D8B030D-6E8A-4147-A177-3AD203B41FA5}">
                      <a16:colId xmlns:a16="http://schemas.microsoft.com/office/drawing/2014/main" val="20002"/>
                    </a:ext>
                  </a:extLst>
                </a:gridCol>
              </a:tblGrid>
              <a:tr h="7124300">
                <a:tc>
                  <a:txBody>
                    <a:bodyPr/>
                    <a:lstStyle/>
                    <a:p>
                      <a:pPr marL="0" lvl="0" indent="0" algn="l" rtl="0">
                        <a:spcBef>
                          <a:spcPts val="0"/>
                        </a:spcBef>
                        <a:spcAft>
                          <a:spcPts val="0"/>
                        </a:spcAft>
                        <a:buNone/>
                      </a:pPr>
                      <a:r>
                        <a:rPr lang="en-IN" sz="1200">
                          <a:solidFill>
                            <a:schemeClr val="dk1"/>
                          </a:solidFill>
                          <a:latin typeface="Garamond"/>
                          <a:ea typeface="Garamond"/>
                          <a:cs typeface="Garamond"/>
                          <a:sym typeface="Garamond"/>
                        </a:rPr>
                        <a:t>Research on Software Project Schedule Management Method based on Monte Carlo Simulation</a:t>
                      </a:r>
                      <a:endParaRPr sz="1200">
                        <a:solidFill>
                          <a:schemeClr val="dk1"/>
                        </a:solidFill>
                        <a:latin typeface="Garamond"/>
                        <a:ea typeface="Garamond"/>
                        <a:cs typeface="Garamond"/>
                        <a:sym typeface="Garamo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lnSpc>
                          <a:spcPct val="115000"/>
                        </a:lnSpc>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Monte Carlo method has low requirements on the subjective factors  and guarantees the objectivity and scientificity of the time limit estimation.</a:t>
                      </a:r>
                      <a:endParaRPr sz="1200">
                        <a:solidFill>
                          <a:schemeClr val="dk1"/>
                        </a:solidFill>
                        <a:latin typeface="EB Garamond"/>
                        <a:ea typeface="EB Garamond"/>
                        <a:cs typeface="EB Garamond"/>
                        <a:sym typeface="EB Garamond"/>
                      </a:endParaRPr>
                    </a:p>
                    <a:p>
                      <a:pPr marL="457200" lvl="0" indent="-304800" algn="l" rtl="0">
                        <a:lnSpc>
                          <a:spcPct val="115000"/>
                        </a:lnSpc>
                        <a:spcBef>
                          <a:spcPts val="0"/>
                        </a:spcBef>
                        <a:spcAft>
                          <a:spcPts val="0"/>
                        </a:spcAft>
                        <a:buClr>
                          <a:schemeClr val="dk1"/>
                        </a:buClr>
                        <a:buSzPts val="1200"/>
                        <a:buFont typeface="Garamond"/>
                        <a:buChar char="●"/>
                      </a:pPr>
                      <a:r>
                        <a:rPr lang="en-IN" sz="1200">
                          <a:solidFill>
                            <a:schemeClr val="dk1"/>
                          </a:solidFill>
                          <a:latin typeface="Garamond"/>
                          <a:ea typeface="Garamond"/>
                          <a:cs typeface="Garamond"/>
                          <a:sym typeface="Garamond"/>
                        </a:rPr>
                        <a:t>MCS gives results more close to the actual situation in the estimation of project duration, can reduce the change of project schedule more effectively, improve the efficiency of project management, </a:t>
                      </a:r>
                      <a:r>
                        <a:rPr lang="en-IN" sz="1200">
                          <a:solidFill>
                            <a:schemeClr val="dk1"/>
                          </a:solidFill>
                          <a:latin typeface="EB Garamond"/>
                          <a:ea typeface="EB Garamond"/>
                          <a:cs typeface="EB Garamond"/>
                          <a:sym typeface="EB Garamond"/>
                        </a:rPr>
                        <a:t>improves the reliability of software project duration estimation and provides a new management idea for software project schedule management.</a:t>
                      </a:r>
                      <a:endParaRPr sz="1200">
                        <a:solidFill>
                          <a:schemeClr val="dk1"/>
                        </a:solidFill>
                        <a:latin typeface="EB Garamond"/>
                        <a:ea typeface="EB Garamond"/>
                        <a:cs typeface="EB Garamond"/>
                        <a:sym typeface="EB Garamond"/>
                      </a:endParaRPr>
                    </a:p>
                    <a:p>
                      <a:pPr marL="457200" lvl="0" indent="-304800" algn="l" rtl="0">
                        <a:lnSpc>
                          <a:spcPct val="115000"/>
                        </a:lnSpc>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Using the method for simulating software progress is feasible and maneuverable,  provides the necessary reference and guidance to reduce the risk of the software development process, avoid delays the time limit for a project, improve the efficiency of software development, so as to improve the economic benefits of the enterprise.</a:t>
                      </a:r>
                      <a:endParaRPr sz="1200">
                        <a:solidFill>
                          <a:schemeClr val="dk1"/>
                        </a:solidFill>
                        <a:latin typeface="EB Garamond"/>
                        <a:ea typeface="EB Garamond"/>
                        <a:cs typeface="EB Garamond"/>
                        <a:sym typeface="EB Garamond"/>
                      </a:endParaRPr>
                    </a:p>
                    <a:p>
                      <a:pPr marL="914400" lvl="0" indent="0" algn="l" rtl="0">
                        <a:lnSpc>
                          <a:spcPct val="115000"/>
                        </a:lnSpc>
                        <a:spcBef>
                          <a:spcPts val="0"/>
                        </a:spcBef>
                        <a:spcAft>
                          <a:spcPts val="0"/>
                        </a:spcAft>
                        <a:buNone/>
                      </a:pPr>
                      <a:endParaRPr sz="1200">
                        <a:solidFill>
                          <a:schemeClr val="dk1"/>
                        </a:solidFill>
                        <a:latin typeface="Garamond"/>
                        <a:ea typeface="Garamond"/>
                        <a:cs typeface="Garamond"/>
                        <a:sym typeface="Garamo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In Monte Carlo simulation of project time estimation, enough simulations are needed to ensure accuracy. </a:t>
                      </a:r>
                      <a:endParaRPr sz="1200">
                        <a:solidFill>
                          <a:schemeClr val="dk1"/>
                        </a:solidFill>
                        <a:latin typeface="EB Garamond"/>
                        <a:ea typeface="EB Garamond"/>
                        <a:cs typeface="EB Garamond"/>
                        <a:sym typeface="EB Garamond"/>
                      </a:endParaRPr>
                    </a:p>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After implementing the Monte Carlo method and simulating 25,000 times, a relatively accurate estimate of the total project duration was obtained. </a:t>
                      </a:r>
                      <a:endParaRPr sz="1200">
                        <a:solidFill>
                          <a:schemeClr val="dk1"/>
                        </a:solidFill>
                        <a:latin typeface="EB Garamond"/>
                        <a:ea typeface="EB Garamond"/>
                        <a:cs typeface="EB Garamond"/>
                        <a:sym typeface="EB Garamond"/>
                      </a:endParaRPr>
                    </a:p>
                    <a:p>
                      <a:pPr marL="914400" lvl="0" indent="0" algn="just" rtl="0">
                        <a:spcBef>
                          <a:spcPts val="0"/>
                        </a:spcBef>
                        <a:spcAft>
                          <a:spcPts val="0"/>
                        </a:spcAft>
                        <a:buNone/>
                      </a:pPr>
                      <a:endParaRPr sz="1200">
                        <a:solidFill>
                          <a:schemeClr val="dk1"/>
                        </a:solidFill>
                        <a:latin typeface="Garamond"/>
                        <a:ea typeface="Garamond"/>
                        <a:cs typeface="Garamond"/>
                        <a:sym typeface="Garamo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0" name="Google Shape;140;p18"/>
          <p:cNvSpPr txBox="1"/>
          <p:nvPr/>
        </p:nvSpPr>
        <p:spPr>
          <a:xfrm>
            <a:off x="4048125" y="590550"/>
            <a:ext cx="3533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b="1">
                <a:latin typeface="Calibri"/>
                <a:ea typeface="Calibri"/>
                <a:cs typeface="Calibri"/>
                <a:sym typeface="Calibri"/>
              </a:rPr>
              <a:t>Literature Review</a:t>
            </a:r>
            <a:endParaRPr sz="3600"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Literature Review</a:t>
            </a:r>
            <a:endParaRPr/>
          </a:p>
        </p:txBody>
      </p:sp>
      <p:sp>
        <p:nvSpPr>
          <p:cNvPr id="147" name="Google Shape;147;p19"/>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9</a:t>
            </a:fld>
            <a:endParaRPr/>
          </a:p>
        </p:txBody>
      </p:sp>
      <p:graphicFrame>
        <p:nvGraphicFramePr>
          <p:cNvPr id="148" name="Google Shape;148;p19"/>
          <p:cNvGraphicFramePr/>
          <p:nvPr/>
        </p:nvGraphicFramePr>
        <p:xfrm>
          <a:off x="145238" y="1626175"/>
          <a:ext cx="3000000" cy="3000000"/>
        </p:xfrm>
        <a:graphic>
          <a:graphicData uri="http://schemas.openxmlformats.org/drawingml/2006/table">
            <a:tbl>
              <a:tblPr>
                <a:noFill/>
                <a:tableStyleId>{72932122-5A5F-48A4-8AFD-42D3ABD74ADE}</a:tableStyleId>
              </a:tblPr>
              <a:tblGrid>
                <a:gridCol w="1652775">
                  <a:extLst>
                    <a:ext uri="{9D8B030D-6E8A-4147-A177-3AD203B41FA5}">
                      <a16:colId xmlns:a16="http://schemas.microsoft.com/office/drawing/2014/main" val="20000"/>
                    </a:ext>
                  </a:extLst>
                </a:gridCol>
                <a:gridCol w="3630450">
                  <a:extLst>
                    <a:ext uri="{9D8B030D-6E8A-4147-A177-3AD203B41FA5}">
                      <a16:colId xmlns:a16="http://schemas.microsoft.com/office/drawing/2014/main" val="20001"/>
                    </a:ext>
                  </a:extLst>
                </a:gridCol>
                <a:gridCol w="3570300">
                  <a:extLst>
                    <a:ext uri="{9D8B030D-6E8A-4147-A177-3AD203B41FA5}">
                      <a16:colId xmlns:a16="http://schemas.microsoft.com/office/drawing/2014/main" val="20002"/>
                    </a:ext>
                  </a:extLst>
                </a:gridCol>
              </a:tblGrid>
              <a:tr h="5057375">
                <a:tc>
                  <a:txBody>
                    <a:bodyPr/>
                    <a:lstStyle/>
                    <a:p>
                      <a:pPr marL="0" lvl="0" indent="0" algn="l" rtl="0">
                        <a:lnSpc>
                          <a:spcPct val="115000"/>
                        </a:lnSpc>
                        <a:spcBef>
                          <a:spcPts val="0"/>
                        </a:spcBef>
                        <a:spcAft>
                          <a:spcPts val="0"/>
                        </a:spcAft>
                        <a:buNone/>
                      </a:pPr>
                      <a:r>
                        <a:rPr lang="en-IN" sz="1200">
                          <a:solidFill>
                            <a:schemeClr val="dk1"/>
                          </a:solidFill>
                          <a:latin typeface="Garamond"/>
                          <a:ea typeface="Garamond"/>
                          <a:cs typeface="Garamond"/>
                          <a:sym typeface="Garamond"/>
                        </a:rPr>
                        <a:t>Modeling for Random Inventory System Based on Monte Carlo Theory and Its Simulation</a:t>
                      </a:r>
                      <a:endParaRPr sz="1200">
                        <a:solidFill>
                          <a:schemeClr val="dk1"/>
                        </a:solidFill>
                        <a:latin typeface="Garamond"/>
                        <a:ea typeface="Garamond"/>
                        <a:cs typeface="Garamond"/>
                        <a:sym typeface="Garamond"/>
                      </a:endParaRPr>
                    </a:p>
                    <a:p>
                      <a:pPr marL="0" lvl="0" indent="0" algn="just" rtl="0">
                        <a:spcBef>
                          <a:spcPts val="0"/>
                        </a:spcBef>
                        <a:spcAft>
                          <a:spcPts val="0"/>
                        </a:spcAft>
                        <a:buNone/>
                      </a:pPr>
                      <a:endParaRPr sz="1200">
                        <a:solidFill>
                          <a:schemeClr val="dk1"/>
                        </a:solidFill>
                        <a:latin typeface="Garamond"/>
                        <a:ea typeface="Garamond"/>
                        <a:cs typeface="Garamond"/>
                        <a:sym typeface="Garamond"/>
                      </a:endParaRPr>
                    </a:p>
                  </a:txBody>
                  <a:tcPr marL="91425" marR="91425" marT="91425" marB="91425"/>
                </a:tc>
                <a:tc>
                  <a:txBody>
                    <a:bodyPr/>
                    <a:lstStyle/>
                    <a:p>
                      <a:pPr marL="457200" lvl="0" indent="-304800" algn="l" rtl="0">
                        <a:lnSpc>
                          <a:spcPct val="115000"/>
                        </a:lnSpc>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As long as the number of the simulation times is adequate enough, the more accurate failure probability and the reliability index can be obtained.</a:t>
                      </a:r>
                      <a:endParaRPr sz="1200">
                        <a:solidFill>
                          <a:schemeClr val="dk1"/>
                        </a:solidFill>
                        <a:latin typeface="EB Garamond"/>
                        <a:ea typeface="EB Garamond"/>
                        <a:cs typeface="EB Garamond"/>
                        <a:sym typeface="EB Garamond"/>
                      </a:endParaRPr>
                    </a:p>
                    <a:p>
                      <a:pPr marL="457200" lvl="0" indent="-304800" algn="l" rtl="0">
                        <a:lnSpc>
                          <a:spcPct val="115000"/>
                        </a:lnSpc>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The method of simulation is of great flexibility and applicability in such problems.</a:t>
                      </a:r>
                      <a:endParaRPr sz="1200">
                        <a:solidFill>
                          <a:schemeClr val="dk1"/>
                        </a:solidFill>
                        <a:latin typeface="EB Garamond"/>
                        <a:ea typeface="EB Garamond"/>
                        <a:cs typeface="EB Garamond"/>
                        <a:sym typeface="EB Garamond"/>
                      </a:endParaRPr>
                    </a:p>
                    <a:p>
                      <a:pPr marL="457200" lvl="0" indent="-304800" algn="l" rtl="0">
                        <a:lnSpc>
                          <a:spcPct val="115000"/>
                        </a:lnSpc>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Monte Carlo theory is used to simulate the random inventory system, and implement the system decision-making based on the study on sensitive parameters, and then get the optimal results. The research results show that the decision-making model built in this paper is practical.</a:t>
                      </a:r>
                      <a:endParaRPr sz="1200">
                        <a:solidFill>
                          <a:schemeClr val="dk1"/>
                        </a:solidFill>
                        <a:latin typeface="EB Garamond"/>
                        <a:ea typeface="EB Garamond"/>
                        <a:cs typeface="EB Garamond"/>
                        <a:sym typeface="EB Garamond"/>
                      </a:endParaRPr>
                    </a:p>
                  </a:txBody>
                  <a:tcPr marL="91425" marR="91425" marT="91425" marB="91425"/>
                </a:tc>
                <a:tc>
                  <a:txBody>
                    <a:bodyPr/>
                    <a:lstStyle/>
                    <a:p>
                      <a:pPr marL="457200" lvl="0" indent="-336550" algn="l" rtl="0">
                        <a:lnSpc>
                          <a:spcPct val="115000"/>
                        </a:lnSpc>
                        <a:spcBef>
                          <a:spcPts val="0"/>
                        </a:spcBef>
                        <a:spcAft>
                          <a:spcPts val="0"/>
                        </a:spcAft>
                        <a:buClr>
                          <a:schemeClr val="dk1"/>
                        </a:buClr>
                        <a:buSzPts val="1700"/>
                        <a:buFont typeface="EB Garamond"/>
                        <a:buChar char="●"/>
                      </a:pPr>
                      <a:r>
                        <a:rPr lang="en-IN" sz="1200">
                          <a:solidFill>
                            <a:schemeClr val="dk1"/>
                          </a:solidFill>
                          <a:latin typeface="EB Garamond"/>
                          <a:ea typeface="EB Garamond"/>
                          <a:cs typeface="EB Garamond"/>
                          <a:sym typeface="EB Garamond"/>
                        </a:rPr>
                        <a:t>To make a lot of digital simulation tests using the random sequence in order to get its simulation results;</a:t>
                      </a:r>
                      <a:endParaRPr sz="1200">
                        <a:solidFill>
                          <a:schemeClr val="dk1"/>
                        </a:solidFill>
                        <a:latin typeface="EB Garamond"/>
                        <a:ea typeface="EB Garamond"/>
                        <a:cs typeface="EB Garamond"/>
                        <a:sym typeface="EB Garamond"/>
                      </a:endParaRPr>
                    </a:p>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One of the most basic and central issues of using Monte Carlo method is to seek a sequence of random values, that can describe the actual questions with the same probabilistic characteristics, and take the values as input of data source.</a:t>
                      </a:r>
                      <a:endParaRPr sz="1200">
                        <a:solidFill>
                          <a:schemeClr val="dk1"/>
                        </a:solidFill>
                        <a:latin typeface="EB Garamond"/>
                        <a:ea typeface="EB Garamond"/>
                        <a:cs typeface="EB Garamond"/>
                        <a:sym typeface="EB Garamond"/>
                      </a:endParaRPr>
                    </a:p>
                    <a:p>
                      <a:pPr marL="457200" lvl="0" indent="-304800" algn="just" rtl="0">
                        <a:spcBef>
                          <a:spcPts val="0"/>
                        </a:spcBef>
                        <a:spcAft>
                          <a:spcPts val="0"/>
                        </a:spcAft>
                        <a:buClr>
                          <a:schemeClr val="dk1"/>
                        </a:buClr>
                        <a:buSzPts val="1200"/>
                        <a:buFont typeface="EB Garamond"/>
                        <a:buChar char="●"/>
                      </a:pPr>
                      <a:r>
                        <a:rPr lang="en-IN" sz="1200">
                          <a:solidFill>
                            <a:schemeClr val="dk1"/>
                          </a:solidFill>
                          <a:latin typeface="EB Garamond"/>
                          <a:ea typeface="EB Garamond"/>
                          <a:cs typeface="EB Garamond"/>
                          <a:sym typeface="EB Garamond"/>
                        </a:rPr>
                        <a:t>The method for seeking optimal strategy using simulation is unrestricted of the special distribution the variables subjected to, it can be implement only through the way generating the random values by the MATLAB.</a:t>
                      </a:r>
                      <a:endParaRPr sz="1200">
                        <a:solidFill>
                          <a:schemeClr val="dk1"/>
                        </a:solidFill>
                        <a:latin typeface="EB Garamond"/>
                        <a:ea typeface="EB Garamond"/>
                        <a:cs typeface="EB Garamond"/>
                        <a:sym typeface="EB Garamond"/>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4CAA29F3E6C44FA5794F738D28C5D6" ma:contentTypeVersion="4" ma:contentTypeDescription="Create a new document." ma:contentTypeScope="" ma:versionID="b4cb2564f612187115ea2ba5df025afa">
  <xsd:schema xmlns:xsd="http://www.w3.org/2001/XMLSchema" xmlns:xs="http://www.w3.org/2001/XMLSchema" xmlns:p="http://schemas.microsoft.com/office/2006/metadata/properties" xmlns:ns2="98a0013b-2b97-4255-933f-f5282e8525d2" xmlns:ns3="8a450544-92d3-49b2-812c-9d6a57de25ab" targetNamespace="http://schemas.microsoft.com/office/2006/metadata/properties" ma:root="true" ma:fieldsID="4dfe5522ace85863d76a065f0827837e" ns2:_="" ns3:_="">
    <xsd:import namespace="98a0013b-2b97-4255-933f-f5282e8525d2"/>
    <xsd:import namespace="8a450544-92d3-49b2-812c-9d6a57de25a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a0013b-2b97-4255-933f-f5282e8525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a450544-92d3-49b2-812c-9d6a57de25a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98D468-1B38-4D01-8C89-A3154AED0694}"/>
</file>

<file path=customXml/itemProps2.xml><?xml version="1.0" encoding="utf-8"?>
<ds:datastoreItem xmlns:ds="http://schemas.openxmlformats.org/officeDocument/2006/customXml" ds:itemID="{0B259F39-3454-4EF5-8E9A-DF82A5C5974C}"/>
</file>

<file path=customXml/itemProps3.xml><?xml version="1.0" encoding="utf-8"?>
<ds:datastoreItem xmlns:ds="http://schemas.openxmlformats.org/officeDocument/2006/customXml" ds:itemID="{C9143AD3-5FD8-4E1D-BA6F-8BDCD29AFDDF}"/>
</file>

<file path=docProps/app.xml><?xml version="1.0" encoding="utf-8"?>
<Properties xmlns="http://schemas.openxmlformats.org/officeDocument/2006/extended-properties" xmlns:vt="http://schemas.openxmlformats.org/officeDocument/2006/docPropsVTypes">
  <TotalTime>0</TotalTime>
  <Words>2930</Words>
  <Application>Microsoft Office PowerPoint</Application>
  <PresentationFormat>On-screen Show (4:3)</PresentationFormat>
  <Paragraphs>165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Garamond</vt:lpstr>
      <vt:lpstr>Noto Sans Symbols</vt:lpstr>
      <vt:lpstr>Calibri</vt:lpstr>
      <vt:lpstr>EB Garamond</vt:lpstr>
      <vt:lpstr>MPSTME</vt:lpstr>
      <vt:lpstr> Operations Research Review Paper Presentation</vt:lpstr>
      <vt:lpstr>Outline</vt:lpstr>
      <vt:lpstr>Introduction</vt:lpstr>
      <vt:lpstr>Literature Review</vt:lpstr>
      <vt:lpstr>Literature Review</vt:lpstr>
      <vt:lpstr>Literature Review</vt:lpstr>
      <vt:lpstr>Literature Review</vt:lpstr>
      <vt:lpstr>PowerPoint Presentation</vt:lpstr>
      <vt:lpstr>Literature Review</vt:lpstr>
      <vt:lpstr>Conclusion</vt:lpstr>
      <vt:lpstr>Conclusion</vt:lpstr>
      <vt:lpstr>Future Work</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Operations Research Review Paper Presentation</dc:title>
  <cp:lastModifiedBy>aarbshah@gmail.com</cp:lastModifiedBy>
  <cp:revision>1</cp:revision>
  <dcterms:modified xsi:type="dcterms:W3CDTF">2021-03-24T07:03:47Z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0x010100344CAA29F3E6C44FA5794F738D28C5D6</vt:lpwstr>
  </property>
</Properties>
</file>