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9"/>
  </p:notesMasterIdLst>
  <p:sldIdLst>
    <p:sldId id="256" r:id="rId5"/>
    <p:sldId id="258" r:id="rId6"/>
    <p:sldId id="266" r:id="rId7"/>
    <p:sldId id="259" r:id="rId8"/>
    <p:sldId id="265" r:id="rId9"/>
    <p:sldId id="264" r:id="rId10"/>
    <p:sldId id="285" r:id="rId11"/>
    <p:sldId id="286" r:id="rId12"/>
    <p:sldId id="287" r:id="rId13"/>
    <p:sldId id="288" r:id="rId14"/>
    <p:sldId id="281" r:id="rId15"/>
    <p:sldId id="282" r:id="rId16"/>
    <p:sldId id="283" r:id="rId17"/>
    <p:sldId id="284" r:id="rId18"/>
    <p:sldId id="268" r:id="rId19"/>
    <p:sldId id="271" r:id="rId20"/>
    <p:sldId id="272" r:id="rId21"/>
    <p:sldId id="261" r:id="rId22"/>
    <p:sldId id="276" r:id="rId23"/>
    <p:sldId id="277" r:id="rId24"/>
    <p:sldId id="262" r:id="rId25"/>
    <p:sldId id="273" r:id="rId26"/>
    <p:sldId id="263" r:id="rId27"/>
    <p:sldId id="275"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340B0B-6CC3-454F-905E-1137773BADF3}">
  <a:tblStyle styleId="{8C340B0B-6CC3-454F-905E-1137773BADF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D982B76-083E-44EE-A541-5E1ADE81FB37}"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74" autoAdjust="0"/>
  </p:normalViewPr>
  <p:slideViewPr>
    <p:cSldViewPr snapToGrid="0">
      <p:cViewPr varScale="1">
        <p:scale>
          <a:sx n="102" d="100"/>
          <a:sy n="102" d="100"/>
        </p:scale>
        <p:origin x="188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6333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6" name="Shape 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490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7748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a:solidFill>
                  <a:srgbClr val="222222"/>
                </a:solidFill>
                <a:latin typeface="Times New Roman" panose="02020603050405020304" pitchFamily="18" charset="0"/>
                <a:cs typeface="Times New Roman" panose="02020603050405020304" pitchFamily="18" charset="0"/>
              </a:rPr>
              <a:t>It exploits the actions and strategies that is found to be the best till now but also must continue to explore the local space of alternative decisions and find out if they could replace the current best.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a:solidFill>
                  <a:srgbClr val="222222"/>
                </a:solidFill>
                <a:latin typeface="Times New Roman" panose="02020603050405020304" pitchFamily="18" charset="0"/>
                <a:cs typeface="Times New Roman" panose="02020603050405020304" pitchFamily="18" charset="0"/>
              </a:rPr>
              <a:t>In other words, we can say that exploration expands the tree’s breadth more than its depth. </a:t>
            </a:r>
          </a:p>
          <a:p>
            <a:r>
              <a:rPr lang="en-IN" sz="1200" dirty="0">
                <a:solidFill>
                  <a:srgbClr val="222222"/>
                </a:solidFill>
                <a:latin typeface="Times New Roman" panose="02020603050405020304" pitchFamily="18" charset="0"/>
                <a:cs typeface="Times New Roman" panose="02020603050405020304" pitchFamily="18" charset="0"/>
              </a:rPr>
              <a:t>This is a greedy approach and this will extend the tree’s depth more than its breadth.</a:t>
            </a:r>
          </a:p>
          <a:p>
            <a:r>
              <a:rPr lang="en-IN" sz="1200" dirty="0">
                <a:solidFill>
                  <a:srgbClr val="222222"/>
                </a:solidFill>
                <a:latin typeface="Times New Roman" panose="02020603050405020304" pitchFamily="18" charset="0"/>
                <a:cs typeface="Times New Roman" panose="02020603050405020304" pitchFamily="18" charset="0"/>
              </a:rPr>
              <a:t>For this characteristic, MCTS becomes particularly useful in making optimal decisions in Artificial Intelligence (AI) problems.</a:t>
            </a: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58881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40424E"/>
                </a:solidFill>
                <a:effectLst/>
                <a:latin typeface="urw-din"/>
              </a:rPr>
              <a:t>Each of these steps is explained in the following slides</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42470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dirty="0">
                <a:solidFill>
                  <a:srgbClr val="292929"/>
                </a:solidFill>
                <a:effectLst/>
                <a:latin typeface="Times New Roman" panose="02020603050405020304" pitchFamily="18" charset="0"/>
                <a:cs typeface="Times New Roman" panose="02020603050405020304" pitchFamily="18" charset="0"/>
              </a:rPr>
              <a:t>Note: A game played during the simulation phase is either called a </a:t>
            </a:r>
            <a:r>
              <a:rPr lang="en-IN" sz="1200" b="0" i="1" dirty="0">
                <a:solidFill>
                  <a:srgbClr val="292929"/>
                </a:solidFill>
                <a:effectLst/>
                <a:latin typeface="Times New Roman" panose="02020603050405020304" pitchFamily="18" charset="0"/>
                <a:cs typeface="Times New Roman" panose="02020603050405020304" pitchFamily="18" charset="0"/>
              </a:rPr>
              <a:t>simulation</a:t>
            </a:r>
            <a:r>
              <a:rPr lang="en-IN" sz="1200" b="0" i="0" dirty="0">
                <a:solidFill>
                  <a:srgbClr val="292929"/>
                </a:solidFill>
                <a:effectLst/>
                <a:latin typeface="Times New Roman" panose="02020603050405020304" pitchFamily="18" charset="0"/>
                <a:cs typeface="Times New Roman" panose="02020603050405020304" pitchFamily="18" charset="0"/>
              </a:rPr>
              <a:t> or a </a:t>
            </a:r>
            <a:r>
              <a:rPr lang="en-IN" sz="1200" b="0" i="1" dirty="0">
                <a:solidFill>
                  <a:srgbClr val="292929"/>
                </a:solidFill>
                <a:effectLst/>
                <a:latin typeface="Times New Roman" panose="02020603050405020304" pitchFamily="18" charset="0"/>
                <a:cs typeface="Times New Roman" panose="02020603050405020304" pitchFamily="18" charset="0"/>
              </a:rPr>
              <a:t>playout</a:t>
            </a:r>
            <a:r>
              <a:rPr lang="en-IN" sz="1200" b="0" i="0" dirty="0">
                <a:solidFill>
                  <a:srgbClr val="292929"/>
                </a:solidFill>
                <a:effectLst/>
                <a:latin typeface="Times New Roman" panose="02020603050405020304" pitchFamily="18" charset="0"/>
                <a:cs typeface="Times New Roman" panose="02020603050405020304" pitchFamily="18" charset="0"/>
              </a:rPr>
              <a:t>. This may get confusing because one iteration of the whole 4-phase process is also sometimes called a </a:t>
            </a:r>
            <a:r>
              <a:rPr lang="en-IN" sz="1200" b="0" i="1" dirty="0">
                <a:solidFill>
                  <a:srgbClr val="292929"/>
                </a:solidFill>
                <a:effectLst/>
                <a:latin typeface="Times New Roman" panose="02020603050405020304" pitchFamily="18" charset="0"/>
                <a:cs typeface="Times New Roman" panose="02020603050405020304" pitchFamily="18" charset="0"/>
              </a:rPr>
              <a:t>simulation </a:t>
            </a:r>
            <a:r>
              <a:rPr lang="en-IN" sz="1200" b="0" i="0" dirty="0">
                <a:solidFill>
                  <a:srgbClr val="292929"/>
                </a:solidFill>
                <a:effectLst/>
                <a:latin typeface="Times New Roman" panose="02020603050405020304" pitchFamily="18" charset="0"/>
                <a:cs typeface="Times New Roman" panose="02020603050405020304" pitchFamily="18" charset="0"/>
              </a:rPr>
              <a:t>or a </a:t>
            </a:r>
            <a:r>
              <a:rPr lang="en-IN" sz="1200" b="0" i="1" dirty="0">
                <a:solidFill>
                  <a:srgbClr val="292929"/>
                </a:solidFill>
                <a:effectLst/>
                <a:latin typeface="Times New Roman" panose="02020603050405020304" pitchFamily="18" charset="0"/>
                <a:cs typeface="Times New Roman" panose="02020603050405020304" pitchFamily="18" charset="0"/>
              </a:rPr>
              <a:t>playout</a:t>
            </a:r>
            <a:r>
              <a:rPr lang="en-IN" sz="1200" b="0" i="0" dirty="0">
                <a:solidFill>
                  <a:srgbClr val="292929"/>
                </a:solidFill>
                <a:effectLst/>
                <a:latin typeface="Times New Roman" panose="02020603050405020304" pitchFamily="18" charset="0"/>
                <a:cs typeface="Times New Roman" panose="02020603050405020304" pitchFamily="18" charset="0"/>
              </a:rPr>
              <a:t>. Be aware of this and use your discretion to disambiguate.</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003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a:r>
            <a:r>
              <a:rPr lang="en-US" dirty="0" err="1"/>
              <a:t>Paarth</a:t>
            </a:r>
            <a:r>
              <a:rPr lang="en-US" dirty="0"/>
              <a:t> will be speaking about the </a:t>
            </a:r>
            <a:r>
              <a:rPr lang="en-US" dirty="0" err="1"/>
              <a:t>applictions</a:t>
            </a:r>
            <a:r>
              <a:rPr lang="en-US" dirty="0"/>
              <a:t> of </a:t>
            </a:r>
            <a:r>
              <a:rPr lang="en-US" dirty="0" err="1"/>
              <a:t>mcts</a:t>
            </a:r>
            <a:r>
              <a:rPr lang="en-US" dirty="0"/>
              <a:t> in games.</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14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35149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15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2305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lnSpc>
                <a:spcPct val="100000"/>
              </a:lnSpc>
              <a:spcBef>
                <a:spcPts val="480"/>
              </a:spcBef>
              <a:spcAft>
                <a:spcPts val="0"/>
              </a:spcAft>
              <a:buClr>
                <a:srgbClr val="888888"/>
              </a:buClr>
              <a:buSzPts val="2400"/>
              <a:buFont typeface="Noto Sans Symbols"/>
              <a:buNone/>
              <a:defRPr sz="2400" b="0" i="0" u="none" strike="noStrike" cap="none">
                <a:solidFill>
                  <a:srgbClr val="888888"/>
                </a:solidFill>
                <a:latin typeface="Calibri"/>
                <a:ea typeface="Calibri"/>
                <a:cs typeface="Calibri"/>
                <a:sym typeface="Calibri"/>
              </a:defRPr>
            </a:lvl1pPr>
            <a:lvl2pPr marR="0" lvl="1" algn="ctr"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2pPr>
            <a:lvl3pPr marR="0" lvl="2" algn="ctr"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3pPr>
            <a:lvl4pPr marR="0" lvl="3" algn="ctr"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4pPr>
            <a:lvl5pPr marR="0" lvl="4" algn="ctr"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81C5D8D4-FC2F-4287-945E-FFDA5913C0E0}" type="datetime1">
              <a:rPr lang="en-IN" smtClean="0"/>
              <a:pPr/>
              <a:t>31-03-2021</a:t>
            </a:fld>
            <a:endParaRPr/>
          </a:p>
        </p:txBody>
      </p:sp>
      <p:sp>
        <p:nvSpPr>
          <p:cNvPr id="19" name="Shape 19"/>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20" name="Shape 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011E08A9-90B4-4D30-8541-6398A6FE0157}" type="datetime1">
              <a:rPr lang="en-IN" smtClean="0"/>
              <a:pPr/>
              <a:t>31-03-2021</a:t>
            </a:fld>
            <a:endParaRPr/>
          </a:p>
        </p:txBody>
      </p:sp>
      <p:sp>
        <p:nvSpPr>
          <p:cNvPr id="25" name="Shape 2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26" name="Shape 2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212EA9F7-8C79-494C-A07E-E2DDA023FACA}" type="datetime1">
              <a:rPr lang="en-IN" smtClean="0"/>
              <a:pPr/>
              <a:t>31-03-2021</a:t>
            </a:fld>
            <a:endParaRPr/>
          </a:p>
        </p:txBody>
      </p:sp>
      <p:sp>
        <p:nvSpPr>
          <p:cNvPr id="36" name="Shape 3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37" name="Shape 3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AD14118A-8829-49F5-A3E3-0761D55BF23C}" type="datetime1">
              <a:rPr lang="en-IN" smtClean="0"/>
              <a:pPr/>
              <a:t>31-03-2021</a:t>
            </a:fld>
            <a:endParaRPr/>
          </a:p>
        </p:txBody>
      </p:sp>
      <p:sp>
        <p:nvSpPr>
          <p:cNvPr id="43" name="Shape 4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44" name="Shape 4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7" name="Shape 4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65112D98-C380-4324-83C2-037E4DB1DFB1}" type="datetime1">
              <a:rPr lang="en-IN" smtClean="0"/>
              <a:pPr/>
              <a:t>31-03-2021</a:t>
            </a:fld>
            <a:endParaRPr/>
          </a:p>
        </p:txBody>
      </p:sp>
      <p:sp>
        <p:nvSpPr>
          <p:cNvPr id="52" name="Shape 5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53" name="Shape 5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7870F80B-AD3F-46C8-BDF6-A964930E4954}" type="datetime1">
              <a:rPr lang="en-IN" smtClean="0"/>
              <a:pPr/>
              <a:t>31-03-2021</a:t>
            </a:fld>
            <a:endParaRPr/>
          </a:p>
        </p:txBody>
      </p:sp>
      <p:sp>
        <p:nvSpPr>
          <p:cNvPr id="63" name="Shape 6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64" name="Shape 6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824C8B99-28E6-4B81-92DE-0C2D12509F1A}" type="datetime1">
              <a:rPr lang="en-IN" smtClean="0"/>
              <a:pPr/>
              <a:t>31-03-2021</a:t>
            </a:fld>
            <a:endParaRPr/>
          </a:p>
        </p:txBody>
      </p:sp>
      <p:sp>
        <p:nvSpPr>
          <p:cNvPr id="70" name="Shape 70"/>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71" name="Shape 7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A24373FE-62B1-4FE2-9DB6-35549028DE36}" type="datetime1">
              <a:rPr lang="en-IN" smtClean="0"/>
              <a:pPr/>
              <a:t>31-03-2021</a:t>
            </a:fld>
            <a:endParaRPr/>
          </a:p>
        </p:txBody>
      </p:sp>
      <p:sp>
        <p:nvSpPr>
          <p:cNvPr id="76" name="Shape 7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77" name="Shape 7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AD013012-AC9B-4B01-B4FE-6A7B2C9BFA10}" type="datetime1">
              <a:rPr lang="en-IN" smtClean="0"/>
              <a:pPr/>
              <a:t>31-03-2021</a:t>
            </a:fld>
            <a:endParaRPr/>
          </a:p>
        </p:txBody>
      </p:sp>
      <p:sp>
        <p:nvSpPr>
          <p:cNvPr id="82" name="Shape 8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83" name="Shape 8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8483717E-7143-4B93-BFDB-CE3CAFB700B9}" type="datetime1">
              <a:rPr lang="en-IN" smtClean="0"/>
              <a:pPr/>
              <a:t>31-03-2021</a:t>
            </a:fld>
            <a:endParaRPr/>
          </a:p>
        </p:txBody>
      </p:sp>
      <p:sp>
        <p:nvSpPr>
          <p:cNvPr id="13" name="Shape 1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14" name="Shape 1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0" name="Shape 9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BD52A8B9-C6BF-4AC4-9891-A3DA40DDDEBD}" type="datetime1">
              <a:rPr lang="en-IN" sz="1050" b="0" i="0" u="none" strike="noStrike" cap="none" smtClean="0">
                <a:solidFill>
                  <a:srgbClr val="888888"/>
                </a:solidFill>
                <a:latin typeface="Calibri"/>
                <a:cs typeface="Calibri"/>
                <a:sym typeface="Calibri"/>
              </a:rPr>
              <a:pPr marL="0" marR="0" lvl="0" indent="0" algn="l" rtl="0">
                <a:lnSpc>
                  <a:spcPct val="100000"/>
                </a:lnSpc>
                <a:spcBef>
                  <a:spcPts val="0"/>
                </a:spcBef>
                <a:spcAft>
                  <a:spcPts val="0"/>
                </a:spcAft>
                <a:buClr>
                  <a:srgbClr val="000000"/>
                </a:buClr>
                <a:buSzPts val="1400"/>
                <a:buFont typeface="Arial"/>
                <a:buNone/>
              </a:pPr>
              <a:t>31-03-2021</a:t>
            </a:fld>
            <a:endParaRPr sz="1050" b="0" i="0" u="none" strike="noStrike" cap="none">
              <a:solidFill>
                <a:srgbClr val="888888"/>
              </a:solidFill>
              <a:latin typeface="Calibri"/>
              <a:ea typeface="Calibri"/>
              <a:cs typeface="Calibri"/>
              <a:sym typeface="Calibri"/>
            </a:endParaRPr>
          </a:p>
        </p:txBody>
      </p:sp>
      <p:sp>
        <p:nvSpPr>
          <p:cNvPr id="91" name="Shape 9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92" name="Shape 9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000000"/>
                </a:buClr>
                <a:buSzPts val="1050"/>
                <a:buFont typeface="Arial"/>
                <a:buNone/>
              </a:pPr>
              <a:t>1</a:t>
            </a:fld>
            <a:endParaRPr sz="1050" b="0" i="0" u="none" strike="noStrike" cap="none">
              <a:solidFill>
                <a:srgbClr val="888888"/>
              </a:solidFill>
              <a:latin typeface="Calibri"/>
              <a:ea typeface="Calibri"/>
              <a:cs typeface="Calibri"/>
              <a:sym typeface="Calibri"/>
            </a:endParaRPr>
          </a:p>
        </p:txBody>
      </p:sp>
      <p:sp>
        <p:nvSpPr>
          <p:cNvPr id="3" name="Subtitle 2">
            <a:extLst>
              <a:ext uri="{FF2B5EF4-FFF2-40B4-BE49-F238E27FC236}">
                <a16:creationId xmlns:a16="http://schemas.microsoft.com/office/drawing/2014/main" id="{43F280FD-F82F-46A3-A979-5493629FAF3F}"/>
              </a:ext>
            </a:extLst>
          </p:cNvPr>
          <p:cNvSpPr>
            <a:spLocks noGrp="1"/>
          </p:cNvSpPr>
          <p:nvPr>
            <p:ph type="subTitle" idx="1"/>
          </p:nvPr>
        </p:nvSpPr>
        <p:spPr>
          <a:xfrm>
            <a:off x="1125894" y="2685774"/>
            <a:ext cx="6581192" cy="1774259"/>
          </a:xfrm>
        </p:spPr>
        <p:txBody>
          <a:bodyPr/>
          <a:lstStyle/>
          <a:p>
            <a:pPr algn="l"/>
            <a:r>
              <a:rPr lang="en-IN" sz="2300">
                <a:solidFill>
                  <a:schemeClr val="tx1"/>
                </a:solidFill>
                <a:latin typeface="Times New Roman" panose="02020603050405020304" pitchFamily="18" charset="0"/>
                <a:cs typeface="Times New Roman" panose="02020603050405020304" pitchFamily="18" charset="0"/>
              </a:rPr>
              <a:t>Presented by: </a:t>
            </a:r>
          </a:p>
          <a:p>
            <a:pPr algn="l"/>
            <a:r>
              <a:rPr lang="en-IN" sz="2300">
                <a:solidFill>
                  <a:schemeClr val="tx1"/>
                </a:solidFill>
                <a:latin typeface="Times New Roman"/>
                <a:cs typeface="Times New Roman"/>
              </a:rPr>
              <a:t>                          Ishaan Kangriwala    (E019)</a:t>
            </a:r>
          </a:p>
          <a:p>
            <a:pPr algn="l"/>
            <a:r>
              <a:rPr lang="en-IN" sz="2300">
                <a:solidFill>
                  <a:schemeClr val="tx1"/>
                </a:solidFill>
                <a:latin typeface="Times New Roman" panose="02020603050405020304" pitchFamily="18" charset="0"/>
                <a:cs typeface="Times New Roman" panose="02020603050405020304" pitchFamily="18" charset="0"/>
              </a:rPr>
              <a:t>                          Paarth Kapasi            (E020) </a:t>
            </a:r>
          </a:p>
          <a:p>
            <a:pPr algn="l"/>
            <a:r>
              <a:rPr lang="en-IN" sz="2300">
                <a:solidFill>
                  <a:schemeClr val="tx1"/>
                </a:solidFill>
                <a:latin typeface="Times New Roman" panose="02020603050405020304" pitchFamily="18" charset="0"/>
                <a:cs typeface="Times New Roman" panose="02020603050405020304" pitchFamily="18" charset="0"/>
              </a:rPr>
              <a:t>			  Dhruv Patel               (E035)</a:t>
            </a:r>
          </a:p>
        </p:txBody>
      </p:sp>
      <p:sp>
        <p:nvSpPr>
          <p:cNvPr id="2" name="TextBox 1">
            <a:extLst>
              <a:ext uri="{FF2B5EF4-FFF2-40B4-BE49-F238E27FC236}">
                <a16:creationId xmlns:a16="http://schemas.microsoft.com/office/drawing/2014/main" id="{4DC89131-EA59-4302-A778-15BA3AF62452}"/>
              </a:ext>
            </a:extLst>
          </p:cNvPr>
          <p:cNvSpPr txBox="1"/>
          <p:nvPr/>
        </p:nvSpPr>
        <p:spPr>
          <a:xfrm>
            <a:off x="-307675" y="1523607"/>
            <a:ext cx="9896827"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Monte Carlo Tree Search and it Applications</a:t>
            </a:r>
            <a:endParaRPr lang="en-IN" sz="36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A0E969-EA18-4638-896B-91B578D9F6E3}"/>
              </a:ext>
            </a:extLst>
          </p:cNvPr>
          <p:cNvSpPr txBox="1"/>
          <p:nvPr/>
        </p:nvSpPr>
        <p:spPr>
          <a:xfrm>
            <a:off x="1259634" y="5060764"/>
            <a:ext cx="6830008" cy="1154162"/>
          </a:xfrm>
          <a:prstGeom prst="rect">
            <a:avLst/>
          </a:prstGeom>
          <a:noFill/>
        </p:spPr>
        <p:txBody>
          <a:bodyPr wrap="square" rtlCol="0">
            <a:spAutoFit/>
          </a:bodyPr>
          <a:lstStyle/>
          <a:p>
            <a:r>
              <a:rPr lang="en-US" sz="2300">
                <a:latin typeface="Times New Roman" panose="02020603050405020304" pitchFamily="18" charset="0"/>
                <a:cs typeface="Times New Roman" panose="02020603050405020304" pitchFamily="18" charset="0"/>
              </a:rPr>
              <a:t>Mentor:</a:t>
            </a:r>
          </a:p>
          <a:p>
            <a:r>
              <a:rPr lang="en-US" sz="2300">
                <a:latin typeface="Times New Roman" panose="02020603050405020304" pitchFamily="18" charset="0"/>
                <a:cs typeface="Times New Roman" panose="02020603050405020304" pitchFamily="18" charset="0"/>
              </a:rPr>
              <a:t>		Prof. Jyoti </a:t>
            </a:r>
            <a:r>
              <a:rPr lang="en-US" sz="2300" err="1">
                <a:latin typeface="Times New Roman" panose="02020603050405020304" pitchFamily="18" charset="0"/>
                <a:cs typeface="Times New Roman" panose="02020603050405020304" pitchFamily="18" charset="0"/>
              </a:rPr>
              <a:t>Shete</a:t>
            </a:r>
            <a:endParaRPr lang="en-US" sz="2300">
              <a:latin typeface="Times New Roman" panose="02020603050405020304" pitchFamily="18" charset="0"/>
              <a:cs typeface="Times New Roman" panose="02020603050405020304" pitchFamily="18" charset="0"/>
            </a:endParaRPr>
          </a:p>
          <a:p>
            <a:r>
              <a:rPr lang="en-US" sz="2300">
                <a:latin typeface="Times New Roman" panose="02020603050405020304" pitchFamily="18" charset="0"/>
                <a:cs typeface="Times New Roman" panose="02020603050405020304" pitchFamily="18" charset="0"/>
              </a:rPr>
              <a:t>	</a:t>
            </a:r>
            <a:endParaRPr lang="en-IN" sz="23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EA90-7AC7-49D9-8B50-A6A8BFDC6937}"/>
              </a:ext>
            </a:extLst>
          </p:cNvPr>
          <p:cNvSpPr>
            <a:spLocks noGrp="1"/>
          </p:cNvSpPr>
          <p:nvPr>
            <p:ph type="title"/>
          </p:nvPr>
        </p:nvSpPr>
        <p:spPr>
          <a:xfrm>
            <a:off x="457200" y="1116288"/>
            <a:ext cx="8229600" cy="914400"/>
          </a:xfrm>
        </p:spPr>
        <p:txBody>
          <a:bodyPr/>
          <a:lstStyle/>
          <a:p>
            <a:r>
              <a:rPr lang="en-US" dirty="0">
                <a:latin typeface="Times New Roman" panose="02020603050405020304" pitchFamily="18" charset="0"/>
                <a:cs typeface="Times New Roman" panose="02020603050405020304" pitchFamily="18" charset="0"/>
              </a:rPr>
              <a:t>Flowchart and Algorithm</a:t>
            </a:r>
          </a:p>
        </p:txBody>
      </p:sp>
      <p:sp>
        <p:nvSpPr>
          <p:cNvPr id="4" name="Date Placeholder 3">
            <a:extLst>
              <a:ext uri="{FF2B5EF4-FFF2-40B4-BE49-F238E27FC236}">
                <a16:creationId xmlns:a16="http://schemas.microsoft.com/office/drawing/2014/main" id="{53DAFCA5-17AD-42FA-ABBB-D3BB62DF9E2A}"/>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C79CA3E9-1ECA-443B-A6F8-4F27208E92F4}"/>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E0F6AF1-4850-4599-9CE8-B6C166D678E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10</a:t>
            </a:fld>
            <a:endParaRPr lang="en-IN"/>
          </a:p>
        </p:txBody>
      </p:sp>
      <p:pic>
        <p:nvPicPr>
          <p:cNvPr id="7" name="Picture 6">
            <a:extLst>
              <a:ext uri="{FF2B5EF4-FFF2-40B4-BE49-F238E27FC236}">
                <a16:creationId xmlns:a16="http://schemas.microsoft.com/office/drawing/2014/main" id="{426C0455-414A-4C0E-85E1-7F6E025AC0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7946" y="1797000"/>
            <a:ext cx="3525625" cy="4497611"/>
          </a:xfrm>
          <a:prstGeom prst="rect">
            <a:avLst/>
          </a:prstGeom>
          <a:noFill/>
          <a:ln>
            <a:noFill/>
          </a:ln>
        </p:spPr>
      </p:pic>
      <p:pic>
        <p:nvPicPr>
          <p:cNvPr id="9" name="Picture 8">
            <a:extLst>
              <a:ext uri="{FF2B5EF4-FFF2-40B4-BE49-F238E27FC236}">
                <a16:creationId xmlns:a16="http://schemas.microsoft.com/office/drawing/2014/main" id="{65E2CF5C-F80C-4449-9ECB-B7C113D31AE2}"/>
              </a:ext>
            </a:extLst>
          </p:cNvPr>
          <p:cNvPicPr>
            <a:picLocks noChangeAspect="1"/>
          </p:cNvPicPr>
          <p:nvPr/>
        </p:nvPicPr>
        <p:blipFill>
          <a:blip r:embed="rId3"/>
          <a:stretch>
            <a:fillRect/>
          </a:stretch>
        </p:blipFill>
        <p:spPr>
          <a:xfrm>
            <a:off x="4396584" y="1877146"/>
            <a:ext cx="4290216" cy="4496400"/>
          </a:xfrm>
          <a:prstGeom prst="rect">
            <a:avLst/>
          </a:prstGeom>
        </p:spPr>
      </p:pic>
    </p:spTree>
    <p:extLst>
      <p:ext uri="{BB962C8B-B14F-4D97-AF65-F5344CB8AC3E}">
        <p14:creationId xmlns:p14="http://schemas.microsoft.com/office/powerpoint/2010/main" val="268673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C837-0043-494D-BF27-E6728551CE6A}"/>
              </a:ext>
            </a:extLst>
          </p:cNvPr>
          <p:cNvSpPr>
            <a:spLocks noGrp="1"/>
          </p:cNvSpPr>
          <p:nvPr>
            <p:ph type="title"/>
          </p:nvPr>
        </p:nvSpPr>
        <p:spPr/>
        <p:txBody>
          <a:bodyPr/>
          <a:lstStyle/>
          <a:p>
            <a:pPr algn="l"/>
            <a:r>
              <a:rPr lang="en-IN" b="1" i="0" dirty="0">
                <a:solidFill>
                  <a:srgbClr val="333333"/>
                </a:solidFill>
                <a:effectLst/>
                <a:latin typeface="poppins"/>
              </a:rPr>
              <a:t>Complete Walkthrough with an Example</a:t>
            </a:r>
          </a:p>
        </p:txBody>
      </p:sp>
      <p:sp>
        <p:nvSpPr>
          <p:cNvPr id="3" name="Text Placeholder 2">
            <a:extLst>
              <a:ext uri="{FF2B5EF4-FFF2-40B4-BE49-F238E27FC236}">
                <a16:creationId xmlns:a16="http://schemas.microsoft.com/office/drawing/2014/main" id="{C18543A3-1F36-407D-A8C8-580E47BB9DB2}"/>
              </a:ext>
            </a:extLst>
          </p:cNvPr>
          <p:cNvSpPr>
            <a:spLocks noGrp="1"/>
          </p:cNvSpPr>
          <p:nvPr>
            <p:ph type="body" idx="1"/>
          </p:nvPr>
        </p:nvSpPr>
        <p:spPr>
          <a:xfrm>
            <a:off x="457200" y="2222720"/>
            <a:ext cx="8229600" cy="4086171"/>
          </a:xfrm>
        </p:spPr>
        <p:txBody>
          <a:bodyPr/>
          <a:lstStyle/>
          <a:p>
            <a:pPr marL="76200" indent="0" algn="l">
              <a:buNone/>
            </a:pPr>
            <a:endParaRPr lang="en-IN" b="0" i="0" dirty="0">
              <a:solidFill>
                <a:srgbClr val="595858"/>
              </a:solidFill>
              <a:effectLst/>
              <a:latin typeface="roboto"/>
            </a:endParaRPr>
          </a:p>
          <a:p>
            <a:pPr>
              <a:buFont typeface="Wingdings"/>
              <a:buChar char="Ø"/>
            </a:pPr>
            <a:endParaRPr lang="en-US" dirty="0"/>
          </a:p>
          <a:p>
            <a:pPr marL="76200" indent="0">
              <a:buNone/>
            </a:pPr>
            <a:endParaRPr lang="en-US" dirty="0"/>
          </a:p>
          <a:p>
            <a:pPr>
              <a:buFont typeface="Wingdings"/>
              <a:buChar char="Ø"/>
            </a:pPr>
            <a:endParaRPr lang="en-US" dirty="0"/>
          </a:p>
          <a:p>
            <a:pPr marL="76200" indent="0">
              <a:buNone/>
            </a:pPr>
            <a:endParaRPr lang="en-US" dirty="0">
              <a:latin typeface="Times New Roman"/>
            </a:endParaRPr>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p:txBody>
      </p:sp>
      <p:sp>
        <p:nvSpPr>
          <p:cNvPr id="4" name="Date Placeholder 3">
            <a:extLst>
              <a:ext uri="{FF2B5EF4-FFF2-40B4-BE49-F238E27FC236}">
                <a16:creationId xmlns:a16="http://schemas.microsoft.com/office/drawing/2014/main" id="{08CF855B-86AC-4B7C-96CE-26ECF39E69FA}"/>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AB7C72D0-A976-4C8A-AE23-015D3764D423}"/>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EBFA751-F5C2-4F9E-9B28-8AA6B9BC9FF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11</a:t>
            </a:fld>
            <a:endParaRPr lang="en-IN"/>
          </a:p>
        </p:txBody>
      </p:sp>
      <p:pic>
        <p:nvPicPr>
          <p:cNvPr id="2059" name="Picture 11">
            <a:extLst>
              <a:ext uri="{FF2B5EF4-FFF2-40B4-BE49-F238E27FC236}">
                <a16:creationId xmlns:a16="http://schemas.microsoft.com/office/drawing/2014/main" id="{D89149C1-70A9-4680-A975-DEE3263AE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5789"/>
            <a:ext cx="2623794" cy="227969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8E626458-8685-4B80-9F74-32B727AC9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663" y="2593284"/>
            <a:ext cx="2273119" cy="3524721"/>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a:extLst>
              <a:ext uri="{FF2B5EF4-FFF2-40B4-BE49-F238E27FC236}">
                <a16:creationId xmlns:a16="http://schemas.microsoft.com/office/drawing/2014/main" id="{E6A0CAA7-6459-4873-99BC-693D3494F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2081" y="2668699"/>
            <a:ext cx="2273119" cy="35247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DFD2A8D-147D-430B-8C94-7BB7B89451A1}"/>
              </a:ext>
            </a:extLst>
          </p:cNvPr>
          <p:cNvSpPr txBox="1"/>
          <p:nvPr/>
        </p:nvSpPr>
        <p:spPr>
          <a:xfrm>
            <a:off x="1257099" y="4833318"/>
            <a:ext cx="1525571" cy="369332"/>
          </a:xfrm>
          <a:prstGeom prst="rect">
            <a:avLst/>
          </a:prstGeom>
          <a:noFill/>
        </p:spPr>
        <p:txBody>
          <a:bodyPr wrap="square" rtlCol="0">
            <a:spAutoFit/>
          </a:bodyPr>
          <a:lstStyle/>
          <a:p>
            <a:r>
              <a:rPr lang="en-US" sz="1800" dirty="0"/>
              <a:t>Initial State</a:t>
            </a:r>
          </a:p>
        </p:txBody>
      </p:sp>
      <p:sp>
        <p:nvSpPr>
          <p:cNvPr id="20" name="TextBox 19">
            <a:extLst>
              <a:ext uri="{FF2B5EF4-FFF2-40B4-BE49-F238E27FC236}">
                <a16:creationId xmlns:a16="http://schemas.microsoft.com/office/drawing/2014/main" id="{48BE75E0-5E49-4B66-B035-8D832C4286F9}"/>
              </a:ext>
            </a:extLst>
          </p:cNvPr>
          <p:cNvSpPr txBox="1"/>
          <p:nvPr/>
        </p:nvSpPr>
        <p:spPr>
          <a:xfrm>
            <a:off x="3894531" y="5965667"/>
            <a:ext cx="1892051" cy="369332"/>
          </a:xfrm>
          <a:prstGeom prst="rect">
            <a:avLst/>
          </a:prstGeom>
          <a:noFill/>
        </p:spPr>
        <p:txBody>
          <a:bodyPr wrap="square" rtlCol="0">
            <a:spAutoFit/>
          </a:bodyPr>
          <a:lstStyle/>
          <a:p>
            <a:r>
              <a:rPr lang="en-US" sz="1800" dirty="0"/>
              <a:t>Rollout from S1</a:t>
            </a:r>
          </a:p>
        </p:txBody>
      </p:sp>
      <p:sp>
        <p:nvSpPr>
          <p:cNvPr id="21" name="TextBox 20">
            <a:extLst>
              <a:ext uri="{FF2B5EF4-FFF2-40B4-BE49-F238E27FC236}">
                <a16:creationId xmlns:a16="http://schemas.microsoft.com/office/drawing/2014/main" id="{1523B4A1-A245-4D0B-A87E-9F541A6090B0}"/>
              </a:ext>
            </a:extLst>
          </p:cNvPr>
          <p:cNvSpPr txBox="1"/>
          <p:nvPr/>
        </p:nvSpPr>
        <p:spPr>
          <a:xfrm>
            <a:off x="6708412" y="6122051"/>
            <a:ext cx="2133600" cy="369332"/>
          </a:xfrm>
          <a:prstGeom prst="rect">
            <a:avLst/>
          </a:prstGeom>
          <a:noFill/>
        </p:spPr>
        <p:txBody>
          <a:bodyPr wrap="square" rtlCol="0">
            <a:spAutoFit/>
          </a:bodyPr>
          <a:lstStyle/>
          <a:p>
            <a:r>
              <a:rPr lang="en-US" sz="1800" dirty="0"/>
              <a:t>Back Propagation</a:t>
            </a:r>
          </a:p>
        </p:txBody>
      </p:sp>
      <p:sp>
        <p:nvSpPr>
          <p:cNvPr id="22" name="TextBox 21">
            <a:extLst>
              <a:ext uri="{FF2B5EF4-FFF2-40B4-BE49-F238E27FC236}">
                <a16:creationId xmlns:a16="http://schemas.microsoft.com/office/drawing/2014/main" id="{CBA00E7E-4C3F-49D2-AF24-99E27A237695}"/>
              </a:ext>
            </a:extLst>
          </p:cNvPr>
          <p:cNvSpPr txBox="1"/>
          <p:nvPr/>
        </p:nvSpPr>
        <p:spPr>
          <a:xfrm>
            <a:off x="457200" y="2044442"/>
            <a:ext cx="1525571" cy="369332"/>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Iteration 1</a:t>
            </a:r>
          </a:p>
        </p:txBody>
      </p:sp>
    </p:spTree>
    <p:extLst>
      <p:ext uri="{BB962C8B-B14F-4D97-AF65-F5344CB8AC3E}">
        <p14:creationId xmlns:p14="http://schemas.microsoft.com/office/powerpoint/2010/main" val="3327545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C837-0043-494D-BF27-E6728551CE6A}"/>
              </a:ext>
            </a:extLst>
          </p:cNvPr>
          <p:cNvSpPr>
            <a:spLocks noGrp="1"/>
          </p:cNvSpPr>
          <p:nvPr>
            <p:ph type="title"/>
          </p:nvPr>
        </p:nvSpPr>
        <p:spPr/>
        <p:txBody>
          <a:bodyPr/>
          <a:lstStyle/>
          <a:p>
            <a:pPr algn="l"/>
            <a:r>
              <a:rPr lang="en-IN" b="1" i="0" dirty="0">
                <a:solidFill>
                  <a:srgbClr val="333333"/>
                </a:solidFill>
                <a:effectLst/>
                <a:latin typeface="poppins"/>
              </a:rPr>
              <a:t>Complete Walkthrough with an Example</a:t>
            </a:r>
          </a:p>
        </p:txBody>
      </p:sp>
      <p:sp>
        <p:nvSpPr>
          <p:cNvPr id="3" name="Text Placeholder 2">
            <a:extLst>
              <a:ext uri="{FF2B5EF4-FFF2-40B4-BE49-F238E27FC236}">
                <a16:creationId xmlns:a16="http://schemas.microsoft.com/office/drawing/2014/main" id="{C18543A3-1F36-407D-A8C8-580E47BB9DB2}"/>
              </a:ext>
            </a:extLst>
          </p:cNvPr>
          <p:cNvSpPr>
            <a:spLocks noGrp="1"/>
          </p:cNvSpPr>
          <p:nvPr>
            <p:ph type="body" idx="1"/>
          </p:nvPr>
        </p:nvSpPr>
        <p:spPr>
          <a:xfrm>
            <a:off x="457200" y="2222720"/>
            <a:ext cx="8229600" cy="4086171"/>
          </a:xfrm>
        </p:spPr>
        <p:txBody>
          <a:bodyPr/>
          <a:lstStyle/>
          <a:p>
            <a:pPr marL="76200" indent="0" algn="l">
              <a:buNone/>
            </a:pPr>
            <a:endParaRPr lang="en-IN" b="0" i="0" dirty="0">
              <a:solidFill>
                <a:srgbClr val="595858"/>
              </a:solidFill>
              <a:effectLst/>
              <a:latin typeface="roboto"/>
            </a:endParaRPr>
          </a:p>
          <a:p>
            <a:pPr>
              <a:buFont typeface="Wingdings"/>
              <a:buChar char="Ø"/>
            </a:pPr>
            <a:endParaRPr lang="en-US" dirty="0"/>
          </a:p>
          <a:p>
            <a:pPr marL="76200" indent="0">
              <a:buNone/>
            </a:pPr>
            <a:endParaRPr lang="en-US" dirty="0"/>
          </a:p>
          <a:p>
            <a:pPr>
              <a:buFont typeface="Wingdings"/>
              <a:buChar char="Ø"/>
            </a:pPr>
            <a:endParaRPr lang="en-US" dirty="0"/>
          </a:p>
          <a:p>
            <a:pPr marL="76200" indent="0">
              <a:buNone/>
            </a:pPr>
            <a:endParaRPr lang="en-US" dirty="0">
              <a:latin typeface="Times New Roman"/>
            </a:endParaRPr>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p:txBody>
      </p:sp>
      <p:sp>
        <p:nvSpPr>
          <p:cNvPr id="4" name="Date Placeholder 3">
            <a:extLst>
              <a:ext uri="{FF2B5EF4-FFF2-40B4-BE49-F238E27FC236}">
                <a16:creationId xmlns:a16="http://schemas.microsoft.com/office/drawing/2014/main" id="{08CF855B-86AC-4B7C-96CE-26ECF39E69FA}"/>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AB7C72D0-A976-4C8A-AE23-015D3764D423}"/>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EBFA751-F5C2-4F9E-9B28-8AA6B9BC9FF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12</a:t>
            </a:fld>
            <a:endParaRPr lang="en-IN"/>
          </a:p>
        </p:txBody>
      </p:sp>
      <p:sp>
        <p:nvSpPr>
          <p:cNvPr id="21" name="TextBox 20">
            <a:extLst>
              <a:ext uri="{FF2B5EF4-FFF2-40B4-BE49-F238E27FC236}">
                <a16:creationId xmlns:a16="http://schemas.microsoft.com/office/drawing/2014/main" id="{1523B4A1-A245-4D0B-A87E-9F541A6090B0}"/>
              </a:ext>
            </a:extLst>
          </p:cNvPr>
          <p:cNvSpPr txBox="1"/>
          <p:nvPr/>
        </p:nvSpPr>
        <p:spPr>
          <a:xfrm>
            <a:off x="3563332" y="6103191"/>
            <a:ext cx="2895600" cy="369332"/>
          </a:xfrm>
          <a:prstGeom prst="rect">
            <a:avLst/>
          </a:prstGeom>
          <a:noFill/>
        </p:spPr>
        <p:txBody>
          <a:bodyPr wrap="square" rtlCol="0">
            <a:spAutoFit/>
          </a:bodyPr>
          <a:lstStyle/>
          <a:p>
            <a:r>
              <a:rPr lang="en-US" sz="1800" dirty="0"/>
              <a:t>Back Propagation from S2</a:t>
            </a:r>
          </a:p>
        </p:txBody>
      </p:sp>
      <p:pic>
        <p:nvPicPr>
          <p:cNvPr id="3074" name="Picture 2">
            <a:extLst>
              <a:ext uri="{FF2B5EF4-FFF2-40B4-BE49-F238E27FC236}">
                <a16:creationId xmlns:a16="http://schemas.microsoft.com/office/drawing/2014/main" id="{E063E191-96AA-445C-85EE-28F4FCD39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688" y="2478452"/>
            <a:ext cx="6553200" cy="36247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99D5B29-D588-43FF-8ED9-4FDAD14184C1}"/>
              </a:ext>
            </a:extLst>
          </p:cNvPr>
          <p:cNvSpPr txBox="1"/>
          <p:nvPr/>
        </p:nvSpPr>
        <p:spPr>
          <a:xfrm>
            <a:off x="457200" y="2044442"/>
            <a:ext cx="1525571" cy="369332"/>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Iteration 2</a:t>
            </a:r>
          </a:p>
        </p:txBody>
      </p:sp>
    </p:spTree>
    <p:extLst>
      <p:ext uri="{BB962C8B-B14F-4D97-AF65-F5344CB8AC3E}">
        <p14:creationId xmlns:p14="http://schemas.microsoft.com/office/powerpoint/2010/main" val="624415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C837-0043-494D-BF27-E6728551CE6A}"/>
              </a:ext>
            </a:extLst>
          </p:cNvPr>
          <p:cNvSpPr>
            <a:spLocks noGrp="1"/>
          </p:cNvSpPr>
          <p:nvPr>
            <p:ph type="title"/>
          </p:nvPr>
        </p:nvSpPr>
        <p:spPr/>
        <p:txBody>
          <a:bodyPr/>
          <a:lstStyle/>
          <a:p>
            <a:pPr algn="l"/>
            <a:r>
              <a:rPr lang="en-IN" b="1" i="0" dirty="0">
                <a:solidFill>
                  <a:srgbClr val="333333"/>
                </a:solidFill>
                <a:effectLst/>
                <a:latin typeface="poppins"/>
              </a:rPr>
              <a:t>Complete Walkthrough with an Example</a:t>
            </a:r>
          </a:p>
        </p:txBody>
      </p:sp>
      <p:sp>
        <p:nvSpPr>
          <p:cNvPr id="3" name="Text Placeholder 2">
            <a:extLst>
              <a:ext uri="{FF2B5EF4-FFF2-40B4-BE49-F238E27FC236}">
                <a16:creationId xmlns:a16="http://schemas.microsoft.com/office/drawing/2014/main" id="{C18543A3-1F36-407D-A8C8-580E47BB9DB2}"/>
              </a:ext>
            </a:extLst>
          </p:cNvPr>
          <p:cNvSpPr>
            <a:spLocks noGrp="1"/>
          </p:cNvSpPr>
          <p:nvPr>
            <p:ph type="body" idx="1"/>
          </p:nvPr>
        </p:nvSpPr>
        <p:spPr>
          <a:xfrm>
            <a:off x="457200" y="2222720"/>
            <a:ext cx="8229600" cy="4086171"/>
          </a:xfrm>
        </p:spPr>
        <p:txBody>
          <a:bodyPr/>
          <a:lstStyle/>
          <a:p>
            <a:pPr marL="76200" indent="0" algn="l">
              <a:buNone/>
            </a:pPr>
            <a:endParaRPr lang="en-IN" b="0" i="0" dirty="0">
              <a:solidFill>
                <a:srgbClr val="595858"/>
              </a:solidFill>
              <a:effectLst/>
              <a:latin typeface="roboto"/>
            </a:endParaRPr>
          </a:p>
          <a:p>
            <a:pPr>
              <a:buFont typeface="Wingdings"/>
              <a:buChar char="Ø"/>
            </a:pPr>
            <a:endParaRPr lang="en-US" dirty="0"/>
          </a:p>
          <a:p>
            <a:pPr marL="76200" indent="0">
              <a:buNone/>
            </a:pPr>
            <a:endParaRPr lang="en-US" dirty="0"/>
          </a:p>
          <a:p>
            <a:pPr>
              <a:buFont typeface="Wingdings"/>
              <a:buChar char="Ø"/>
            </a:pPr>
            <a:endParaRPr lang="en-US" dirty="0"/>
          </a:p>
          <a:p>
            <a:pPr marL="76200" indent="0">
              <a:buNone/>
            </a:pPr>
            <a:endParaRPr lang="en-US" dirty="0">
              <a:latin typeface="Times New Roman"/>
            </a:endParaRPr>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p:txBody>
      </p:sp>
      <p:sp>
        <p:nvSpPr>
          <p:cNvPr id="4" name="Date Placeholder 3">
            <a:extLst>
              <a:ext uri="{FF2B5EF4-FFF2-40B4-BE49-F238E27FC236}">
                <a16:creationId xmlns:a16="http://schemas.microsoft.com/office/drawing/2014/main" id="{08CF855B-86AC-4B7C-96CE-26ECF39E69FA}"/>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AB7C72D0-A976-4C8A-AE23-015D3764D423}"/>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EBFA751-F5C2-4F9E-9B28-8AA6B9BC9FF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13</a:t>
            </a:fld>
            <a:endParaRPr lang="en-IN"/>
          </a:p>
        </p:txBody>
      </p:sp>
      <p:pic>
        <p:nvPicPr>
          <p:cNvPr id="4098" name="Picture 2">
            <a:extLst>
              <a:ext uri="{FF2B5EF4-FFF2-40B4-BE49-F238E27FC236}">
                <a16:creationId xmlns:a16="http://schemas.microsoft.com/office/drawing/2014/main" id="{9806B00B-F84C-4D68-A5EB-11ACD64478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37" t="1842" r="1085" b="1799"/>
          <a:stretch/>
        </p:blipFill>
        <p:spPr bwMode="auto">
          <a:xfrm>
            <a:off x="893834" y="2571512"/>
            <a:ext cx="7352907" cy="373304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6CE8B1B-7D29-4E76-B34D-85335F68A75F}"/>
              </a:ext>
            </a:extLst>
          </p:cNvPr>
          <p:cNvSpPr txBox="1"/>
          <p:nvPr/>
        </p:nvSpPr>
        <p:spPr>
          <a:xfrm>
            <a:off x="457200" y="2044442"/>
            <a:ext cx="1525571" cy="369332"/>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Iteration 3</a:t>
            </a:r>
          </a:p>
        </p:txBody>
      </p:sp>
    </p:spTree>
    <p:extLst>
      <p:ext uri="{BB962C8B-B14F-4D97-AF65-F5344CB8AC3E}">
        <p14:creationId xmlns:p14="http://schemas.microsoft.com/office/powerpoint/2010/main" val="2748648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C837-0043-494D-BF27-E6728551CE6A}"/>
              </a:ext>
            </a:extLst>
          </p:cNvPr>
          <p:cNvSpPr>
            <a:spLocks noGrp="1"/>
          </p:cNvSpPr>
          <p:nvPr>
            <p:ph type="title"/>
          </p:nvPr>
        </p:nvSpPr>
        <p:spPr/>
        <p:txBody>
          <a:bodyPr/>
          <a:lstStyle/>
          <a:p>
            <a:pPr algn="l"/>
            <a:r>
              <a:rPr lang="en-IN" b="1" i="0" dirty="0">
                <a:solidFill>
                  <a:srgbClr val="333333"/>
                </a:solidFill>
                <a:effectLst/>
                <a:latin typeface="poppins"/>
              </a:rPr>
              <a:t>Complete Walkthrough with an Example</a:t>
            </a:r>
          </a:p>
        </p:txBody>
      </p:sp>
      <p:sp>
        <p:nvSpPr>
          <p:cNvPr id="3" name="Text Placeholder 2">
            <a:extLst>
              <a:ext uri="{FF2B5EF4-FFF2-40B4-BE49-F238E27FC236}">
                <a16:creationId xmlns:a16="http://schemas.microsoft.com/office/drawing/2014/main" id="{C18543A3-1F36-407D-A8C8-580E47BB9DB2}"/>
              </a:ext>
            </a:extLst>
          </p:cNvPr>
          <p:cNvSpPr>
            <a:spLocks noGrp="1"/>
          </p:cNvSpPr>
          <p:nvPr>
            <p:ph type="body" idx="1"/>
          </p:nvPr>
        </p:nvSpPr>
        <p:spPr>
          <a:xfrm>
            <a:off x="457200" y="2222720"/>
            <a:ext cx="8229600" cy="4086171"/>
          </a:xfrm>
        </p:spPr>
        <p:txBody>
          <a:bodyPr/>
          <a:lstStyle/>
          <a:p>
            <a:pPr marL="76200" indent="0" algn="l">
              <a:buNone/>
            </a:pPr>
            <a:endParaRPr lang="en-IN" b="0" i="0" dirty="0">
              <a:solidFill>
                <a:srgbClr val="595858"/>
              </a:solidFill>
              <a:effectLst/>
              <a:latin typeface="roboto"/>
            </a:endParaRPr>
          </a:p>
          <a:p>
            <a:pPr>
              <a:buFont typeface="Wingdings"/>
              <a:buChar char="Ø"/>
            </a:pPr>
            <a:endParaRPr lang="en-US" dirty="0"/>
          </a:p>
          <a:p>
            <a:pPr marL="76200" indent="0">
              <a:buNone/>
            </a:pPr>
            <a:endParaRPr lang="en-US" dirty="0"/>
          </a:p>
          <a:p>
            <a:pPr>
              <a:buFont typeface="Wingdings"/>
              <a:buChar char="Ø"/>
            </a:pPr>
            <a:endParaRPr lang="en-US" dirty="0"/>
          </a:p>
          <a:p>
            <a:pPr marL="76200" indent="0">
              <a:buNone/>
            </a:pPr>
            <a:endParaRPr lang="en-US" dirty="0">
              <a:latin typeface="Times New Roman"/>
            </a:endParaRPr>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p:txBody>
      </p:sp>
      <p:sp>
        <p:nvSpPr>
          <p:cNvPr id="4" name="Date Placeholder 3">
            <a:extLst>
              <a:ext uri="{FF2B5EF4-FFF2-40B4-BE49-F238E27FC236}">
                <a16:creationId xmlns:a16="http://schemas.microsoft.com/office/drawing/2014/main" id="{08CF855B-86AC-4B7C-96CE-26ECF39E69FA}"/>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AB7C72D0-A976-4C8A-AE23-015D3764D423}"/>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EBFA751-F5C2-4F9E-9B28-8AA6B9BC9FF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14</a:t>
            </a:fld>
            <a:endParaRPr lang="en-IN"/>
          </a:p>
        </p:txBody>
      </p:sp>
      <p:pic>
        <p:nvPicPr>
          <p:cNvPr id="5122" name="Picture 2">
            <a:extLst>
              <a:ext uri="{FF2B5EF4-FFF2-40B4-BE49-F238E27FC236}">
                <a16:creationId xmlns:a16="http://schemas.microsoft.com/office/drawing/2014/main" id="{755FB696-7752-4816-A837-63AD392B3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8" t="2749" r="233" b="1626"/>
          <a:stretch/>
        </p:blipFill>
        <p:spPr bwMode="auto">
          <a:xfrm>
            <a:off x="1725107" y="2293074"/>
            <a:ext cx="5486022" cy="40861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45F1A5E-C456-4EC9-9CAC-A73D1A78DC3D}"/>
              </a:ext>
            </a:extLst>
          </p:cNvPr>
          <p:cNvSpPr txBox="1"/>
          <p:nvPr/>
        </p:nvSpPr>
        <p:spPr>
          <a:xfrm>
            <a:off x="457200" y="2044442"/>
            <a:ext cx="1525571" cy="369332"/>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Iteration 4</a:t>
            </a:r>
          </a:p>
        </p:txBody>
      </p:sp>
    </p:spTree>
    <p:extLst>
      <p:ext uri="{BB962C8B-B14F-4D97-AF65-F5344CB8AC3E}">
        <p14:creationId xmlns:p14="http://schemas.microsoft.com/office/powerpoint/2010/main" val="2056080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2924-DC07-448C-8163-005468619B7B}"/>
              </a:ext>
            </a:extLst>
          </p:cNvPr>
          <p:cNvSpPr>
            <a:spLocks noGrp="1"/>
          </p:cNvSpPr>
          <p:nvPr>
            <p:ph type="title"/>
          </p:nvPr>
        </p:nvSpPr>
        <p:spPr/>
        <p:txBody>
          <a:bodyPr/>
          <a:lstStyle/>
          <a:p>
            <a:r>
              <a:rPr lang="en-US" dirty="0"/>
              <a:t>MCTS in Tic Tac Toe</a:t>
            </a:r>
          </a:p>
        </p:txBody>
      </p:sp>
      <p:sp>
        <p:nvSpPr>
          <p:cNvPr id="3" name="Text Placeholder 2">
            <a:extLst>
              <a:ext uri="{FF2B5EF4-FFF2-40B4-BE49-F238E27FC236}">
                <a16:creationId xmlns:a16="http://schemas.microsoft.com/office/drawing/2014/main" id="{41245FBD-E287-41F2-AD64-500182C24A0A}"/>
              </a:ext>
            </a:extLst>
          </p:cNvPr>
          <p:cNvSpPr>
            <a:spLocks noGrp="1"/>
          </p:cNvSpPr>
          <p:nvPr>
            <p:ph type="body" idx="1"/>
          </p:nvPr>
        </p:nvSpPr>
        <p:spPr/>
        <p:txBody>
          <a:bodyPr/>
          <a:lstStyle/>
          <a:p>
            <a:pPr marL="76200" indent="0">
              <a:buNone/>
            </a:pPr>
            <a:endParaRPr lang="en-US" sz="1800" dirty="0">
              <a:latin typeface="Times New Roman"/>
            </a:endParaRPr>
          </a:p>
        </p:txBody>
      </p:sp>
      <p:sp>
        <p:nvSpPr>
          <p:cNvPr id="4" name="Date Placeholder 3">
            <a:extLst>
              <a:ext uri="{FF2B5EF4-FFF2-40B4-BE49-F238E27FC236}">
                <a16:creationId xmlns:a16="http://schemas.microsoft.com/office/drawing/2014/main" id="{93562764-4935-4032-93D7-6A1E355DF4C1}"/>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50CAFDC6-7D62-40C1-A779-655FD82BA500}"/>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E0C56EE0-BB98-4D53-98C6-880D6D162E1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15</a:t>
            </a:fld>
            <a:endParaRPr lang="en-IN"/>
          </a:p>
        </p:txBody>
      </p:sp>
      <p:pic>
        <p:nvPicPr>
          <p:cNvPr id="15" name="Picture 14">
            <a:extLst>
              <a:ext uri="{FF2B5EF4-FFF2-40B4-BE49-F238E27FC236}">
                <a16:creationId xmlns:a16="http://schemas.microsoft.com/office/drawing/2014/main" id="{5F2E83F2-BBB7-4E63-A1C3-A51B6CF187A0}"/>
              </a:ext>
            </a:extLst>
          </p:cNvPr>
          <p:cNvPicPr>
            <a:picLocks noChangeAspect="1"/>
          </p:cNvPicPr>
          <p:nvPr/>
        </p:nvPicPr>
        <p:blipFill>
          <a:blip r:embed="rId3"/>
          <a:stretch>
            <a:fillRect/>
          </a:stretch>
        </p:blipFill>
        <p:spPr>
          <a:xfrm>
            <a:off x="-651905" y="61055"/>
            <a:ext cx="2791215" cy="2667372"/>
          </a:xfrm>
          <a:prstGeom prst="rect">
            <a:avLst/>
          </a:prstGeom>
        </p:spPr>
      </p:pic>
      <p:pic>
        <p:nvPicPr>
          <p:cNvPr id="17" name="Picture 16">
            <a:extLst>
              <a:ext uri="{FF2B5EF4-FFF2-40B4-BE49-F238E27FC236}">
                <a16:creationId xmlns:a16="http://schemas.microsoft.com/office/drawing/2014/main" id="{D3BBAB05-5858-46E1-9BCA-8C4C5C455A91}"/>
              </a:ext>
            </a:extLst>
          </p:cNvPr>
          <p:cNvPicPr>
            <a:picLocks noChangeAspect="1"/>
          </p:cNvPicPr>
          <p:nvPr/>
        </p:nvPicPr>
        <p:blipFill>
          <a:blip r:embed="rId4"/>
          <a:stretch>
            <a:fillRect/>
          </a:stretch>
        </p:blipFill>
        <p:spPr>
          <a:xfrm>
            <a:off x="3821420" y="61055"/>
            <a:ext cx="3277057" cy="1381318"/>
          </a:xfrm>
          <a:prstGeom prst="rect">
            <a:avLst/>
          </a:prstGeom>
        </p:spPr>
      </p:pic>
      <p:pic>
        <p:nvPicPr>
          <p:cNvPr id="19" name="Picture 18">
            <a:extLst>
              <a:ext uri="{FF2B5EF4-FFF2-40B4-BE49-F238E27FC236}">
                <a16:creationId xmlns:a16="http://schemas.microsoft.com/office/drawing/2014/main" id="{E133605D-4348-4B55-8F0F-664F3EFDE50F}"/>
              </a:ext>
            </a:extLst>
          </p:cNvPr>
          <p:cNvPicPr>
            <a:picLocks noChangeAspect="1"/>
          </p:cNvPicPr>
          <p:nvPr/>
        </p:nvPicPr>
        <p:blipFill>
          <a:blip r:embed="rId5"/>
          <a:stretch>
            <a:fillRect/>
          </a:stretch>
        </p:blipFill>
        <p:spPr>
          <a:xfrm>
            <a:off x="7847345" y="0"/>
            <a:ext cx="3362794" cy="2162477"/>
          </a:xfrm>
          <a:prstGeom prst="rect">
            <a:avLst/>
          </a:prstGeom>
        </p:spPr>
      </p:pic>
      <p:pic>
        <p:nvPicPr>
          <p:cNvPr id="21" name="Picture 20">
            <a:extLst>
              <a:ext uri="{FF2B5EF4-FFF2-40B4-BE49-F238E27FC236}">
                <a16:creationId xmlns:a16="http://schemas.microsoft.com/office/drawing/2014/main" id="{D9F3D897-34E5-4568-9554-0F494311257E}"/>
              </a:ext>
            </a:extLst>
          </p:cNvPr>
          <p:cNvPicPr>
            <a:picLocks noChangeAspect="1"/>
          </p:cNvPicPr>
          <p:nvPr/>
        </p:nvPicPr>
        <p:blipFill>
          <a:blip r:embed="rId6"/>
          <a:stretch>
            <a:fillRect/>
          </a:stretch>
        </p:blipFill>
        <p:spPr>
          <a:xfrm>
            <a:off x="2209470" y="461548"/>
            <a:ext cx="4725059" cy="5934903"/>
          </a:xfrm>
          <a:prstGeom prst="rect">
            <a:avLst/>
          </a:prstGeom>
        </p:spPr>
      </p:pic>
    </p:spTree>
    <p:extLst>
      <p:ext uri="{BB962C8B-B14F-4D97-AF65-F5344CB8AC3E}">
        <p14:creationId xmlns:p14="http://schemas.microsoft.com/office/powerpoint/2010/main" val="271976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5A91-E4F3-4C32-83C6-C17AF5B4406E}"/>
              </a:ext>
            </a:extLst>
          </p:cNvPr>
          <p:cNvSpPr>
            <a:spLocks noGrp="1"/>
          </p:cNvSpPr>
          <p:nvPr>
            <p:ph type="title"/>
          </p:nvPr>
        </p:nvSpPr>
        <p:spPr/>
        <p:txBody>
          <a:bodyPr/>
          <a:lstStyle/>
          <a:p>
            <a:r>
              <a:rPr lang="en-IN">
                <a:latin typeface="Times New Roman"/>
              </a:rPr>
              <a:t>Sparse PCA</a:t>
            </a:r>
          </a:p>
        </p:txBody>
      </p:sp>
      <p:sp>
        <p:nvSpPr>
          <p:cNvPr id="3" name="Text Placeholder 2">
            <a:extLst>
              <a:ext uri="{FF2B5EF4-FFF2-40B4-BE49-F238E27FC236}">
                <a16:creationId xmlns:a16="http://schemas.microsoft.com/office/drawing/2014/main" id="{5C38E623-BDC5-43AA-B5C9-FDAFB3EE79B8}"/>
              </a:ext>
            </a:extLst>
          </p:cNvPr>
          <p:cNvSpPr>
            <a:spLocks noGrp="1"/>
          </p:cNvSpPr>
          <p:nvPr>
            <p:ph type="body" idx="1"/>
          </p:nvPr>
        </p:nvSpPr>
        <p:spPr/>
        <p:txBody>
          <a:bodyPr/>
          <a:lstStyle/>
          <a:p>
            <a:pPr marL="76200" indent="0">
              <a:buNone/>
            </a:pPr>
            <a:r>
              <a:rPr lang="en-IN">
                <a:latin typeface="Times New Roman"/>
              </a:rPr>
              <a:t>How are sparsity structures applied?</a:t>
            </a:r>
            <a:endParaRPr lang="en-US">
              <a:latin typeface="Times New Roman"/>
            </a:endParaRPr>
          </a:p>
          <a:p>
            <a:endParaRPr lang="en-IN">
              <a:latin typeface="Times New Roman"/>
            </a:endParaRPr>
          </a:p>
        </p:txBody>
      </p:sp>
      <p:sp>
        <p:nvSpPr>
          <p:cNvPr id="4" name="Date Placeholder 3">
            <a:extLst>
              <a:ext uri="{FF2B5EF4-FFF2-40B4-BE49-F238E27FC236}">
                <a16:creationId xmlns:a16="http://schemas.microsoft.com/office/drawing/2014/main" id="{A4ABCAA0-0064-44BE-8786-80929AB3CBD4}"/>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B79250ED-23E4-4BCA-ACD5-258D368AD094}"/>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2B98D810-5C52-4C13-A395-D0FD67972A3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16</a:t>
            </a:fld>
            <a:endParaRPr lang="en-IN"/>
          </a:p>
        </p:txBody>
      </p:sp>
      <p:pic>
        <p:nvPicPr>
          <p:cNvPr id="7" name="Picture 6">
            <a:extLst>
              <a:ext uri="{FF2B5EF4-FFF2-40B4-BE49-F238E27FC236}">
                <a16:creationId xmlns:a16="http://schemas.microsoft.com/office/drawing/2014/main" id="{A8CA9D06-1132-4344-87F1-0F3C2E7287BD}"/>
              </a:ext>
            </a:extLst>
          </p:cNvPr>
          <p:cNvPicPr>
            <a:picLocks noChangeAspect="1"/>
          </p:cNvPicPr>
          <p:nvPr/>
        </p:nvPicPr>
        <p:blipFill>
          <a:blip r:embed="rId2"/>
          <a:stretch>
            <a:fillRect/>
          </a:stretch>
        </p:blipFill>
        <p:spPr>
          <a:xfrm>
            <a:off x="443060" y="2835220"/>
            <a:ext cx="7786540" cy="3331998"/>
          </a:xfrm>
          <a:prstGeom prst="rect">
            <a:avLst/>
          </a:prstGeom>
        </p:spPr>
      </p:pic>
    </p:spTree>
    <p:extLst>
      <p:ext uri="{BB962C8B-B14F-4D97-AF65-F5344CB8AC3E}">
        <p14:creationId xmlns:p14="http://schemas.microsoft.com/office/powerpoint/2010/main" val="2285970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ECFA3-6308-48F0-93B6-279990D4AED3}"/>
              </a:ext>
            </a:extLst>
          </p:cNvPr>
          <p:cNvSpPr>
            <a:spLocks noGrp="1"/>
          </p:cNvSpPr>
          <p:nvPr>
            <p:ph type="title"/>
          </p:nvPr>
        </p:nvSpPr>
        <p:spPr/>
        <p:txBody>
          <a:bodyPr/>
          <a:lstStyle/>
          <a:p>
            <a:r>
              <a:rPr lang="en-US">
                <a:latin typeface="Times New Roman"/>
              </a:rPr>
              <a:t>Sparse PCA </a:t>
            </a:r>
          </a:p>
        </p:txBody>
      </p:sp>
      <p:sp>
        <p:nvSpPr>
          <p:cNvPr id="3" name="Text Placeholder 2">
            <a:extLst>
              <a:ext uri="{FF2B5EF4-FFF2-40B4-BE49-F238E27FC236}">
                <a16:creationId xmlns:a16="http://schemas.microsoft.com/office/drawing/2014/main" id="{76609689-4F27-4D63-A696-68586F1DD3F8}"/>
              </a:ext>
            </a:extLst>
          </p:cNvPr>
          <p:cNvSpPr>
            <a:spLocks noGrp="1"/>
          </p:cNvSpPr>
          <p:nvPr>
            <p:ph type="body" idx="1"/>
          </p:nvPr>
        </p:nvSpPr>
        <p:spPr/>
        <p:txBody>
          <a:bodyPr/>
          <a:lstStyle/>
          <a:p>
            <a:pPr marL="419100" indent="-342900">
              <a:buFont typeface="Wingdings"/>
              <a:buChar char="Ø"/>
            </a:pPr>
            <a:r>
              <a:rPr lang="en-US">
                <a:latin typeface="Times New Roman"/>
              </a:rPr>
              <a:t>Applications:</a:t>
            </a:r>
            <a:endParaRPr lang="en-US"/>
          </a:p>
          <a:p>
            <a:pPr marL="76200" indent="0">
              <a:buNone/>
            </a:pPr>
            <a:endParaRPr lang="en-US">
              <a:latin typeface="Times New Roman"/>
            </a:endParaRPr>
          </a:p>
          <a:p>
            <a:pPr lvl="1"/>
            <a:r>
              <a:rPr lang="en-US">
                <a:latin typeface="Times New Roman"/>
              </a:rPr>
              <a:t>Financial Data Analysis</a:t>
            </a:r>
          </a:p>
          <a:p>
            <a:pPr marL="558800" lvl="1" indent="0">
              <a:buNone/>
            </a:pPr>
            <a:endParaRPr lang="en-US">
              <a:latin typeface="Times New Roman"/>
            </a:endParaRPr>
          </a:p>
          <a:p>
            <a:pPr lvl="1"/>
            <a:r>
              <a:rPr lang="en-US">
                <a:latin typeface="Times New Roman"/>
              </a:rPr>
              <a:t>Biological Data Analysis</a:t>
            </a:r>
          </a:p>
          <a:p>
            <a:pPr marL="558800" lvl="1" indent="0">
              <a:buNone/>
            </a:pPr>
            <a:endParaRPr lang="en-US">
              <a:latin typeface="Times New Roman"/>
            </a:endParaRPr>
          </a:p>
          <a:p>
            <a:pPr lvl="1"/>
            <a:r>
              <a:rPr lang="en-US">
                <a:latin typeface="Times New Roman"/>
              </a:rPr>
              <a:t>Machine Learning Algorithms</a:t>
            </a:r>
          </a:p>
          <a:p>
            <a:pPr lvl="1"/>
            <a:endParaRPr lang="en-US">
              <a:latin typeface="Times New Roman"/>
            </a:endParaRPr>
          </a:p>
        </p:txBody>
      </p:sp>
      <p:sp>
        <p:nvSpPr>
          <p:cNvPr id="4" name="Date Placeholder 3">
            <a:extLst>
              <a:ext uri="{FF2B5EF4-FFF2-40B4-BE49-F238E27FC236}">
                <a16:creationId xmlns:a16="http://schemas.microsoft.com/office/drawing/2014/main" id="{2FF1C9B8-E155-4DBA-BCD0-1E08D26BABBB}"/>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3CAF4F3D-811B-47EB-AE85-7A85DC14E3EC}"/>
              </a:ext>
            </a:extLst>
          </p:cNvPr>
          <p:cNvSpPr>
            <a:spLocks noGrp="1"/>
          </p:cNvSpPr>
          <p:nvPr>
            <p:ph type="ftr" idx="11"/>
          </p:nvPr>
        </p:nvSpPr>
        <p:spPr/>
        <p:txBody>
          <a:bodyPr/>
          <a:lstStyle/>
          <a:p>
            <a:r>
              <a:rPr lang="en-US"/>
              <a:t>Computer Engineering Dept. MPSTME, Mumbai Campus </a:t>
            </a:r>
          </a:p>
        </p:txBody>
      </p:sp>
      <p:sp>
        <p:nvSpPr>
          <p:cNvPr id="6" name="Slide Number Placeholder 5">
            <a:extLst>
              <a:ext uri="{FF2B5EF4-FFF2-40B4-BE49-F238E27FC236}">
                <a16:creationId xmlns:a16="http://schemas.microsoft.com/office/drawing/2014/main" id="{86EAA206-9F7F-4691-A93A-4F1C9AEE0C2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a:pPr marL="0" lvl="0" indent="0">
                <a:spcBef>
                  <a:spcPts val="0"/>
                </a:spcBef>
                <a:spcAft>
                  <a:spcPts val="0"/>
                </a:spcAft>
                <a:buNone/>
              </a:pPr>
              <a:t>17</a:t>
            </a:fld>
            <a:endParaRPr lang="en-IN"/>
          </a:p>
        </p:txBody>
      </p:sp>
    </p:spTree>
    <p:extLst>
      <p:ext uri="{BB962C8B-B14F-4D97-AF65-F5344CB8AC3E}">
        <p14:creationId xmlns:p14="http://schemas.microsoft.com/office/powerpoint/2010/main" val="3736741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43BFA40-109A-4804-AF76-628B4F58785D}"/>
              </a:ext>
            </a:extLst>
          </p:cNvPr>
          <p:cNvSpPr>
            <a:spLocks noGrp="1"/>
          </p:cNvSpPr>
          <p:nvPr>
            <p:ph type="dt" idx="10"/>
          </p:nvPr>
        </p:nvSpPr>
        <p:spPr/>
        <p:txBody>
          <a:bodyPr/>
          <a:lstStyle/>
          <a:p>
            <a:fld id="{623D1926-1D1D-4872-B8E7-5BBE2882B9A0}" type="datetime1">
              <a:rPr lang="en-IN" smtClean="0"/>
              <a:pPr/>
              <a:t>31-03-2021</a:t>
            </a:fld>
            <a:endParaRPr lang="en-US"/>
          </a:p>
        </p:txBody>
      </p:sp>
      <p:sp>
        <p:nvSpPr>
          <p:cNvPr id="5" name="Footer Placeholder 4">
            <a:extLst>
              <a:ext uri="{FF2B5EF4-FFF2-40B4-BE49-F238E27FC236}">
                <a16:creationId xmlns:a16="http://schemas.microsoft.com/office/drawing/2014/main" id="{95922EC3-80E1-46A8-B36D-168F42CFD1EC}"/>
              </a:ext>
            </a:extLst>
          </p:cNvPr>
          <p:cNvSpPr>
            <a:spLocks noGrp="1"/>
          </p:cNvSpPr>
          <p:nvPr>
            <p:ph type="ftr" idx="11"/>
          </p:nvPr>
        </p:nvSpPr>
        <p:spPr>
          <a:xfrm>
            <a:off x="3122488" y="6417508"/>
            <a:ext cx="2895600" cy="365125"/>
          </a:xfrm>
        </p:spPr>
        <p:txBody>
          <a:bodyPr/>
          <a:lstStyle/>
          <a:p>
            <a:r>
              <a:rPr lang="en-US"/>
              <a:t>Computer Engineering Dept. MPSTME, Mumbai Campus </a:t>
            </a:r>
          </a:p>
        </p:txBody>
      </p:sp>
      <p:sp>
        <p:nvSpPr>
          <p:cNvPr id="6" name="Slide Number Placeholder 5">
            <a:extLst>
              <a:ext uri="{FF2B5EF4-FFF2-40B4-BE49-F238E27FC236}">
                <a16:creationId xmlns:a16="http://schemas.microsoft.com/office/drawing/2014/main" id="{59E6A160-8EBC-4DA4-8B6B-1F71FACA70E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18</a:t>
            </a:fld>
            <a:endParaRPr lang="en-IN"/>
          </a:p>
        </p:txBody>
      </p:sp>
      <p:sp>
        <p:nvSpPr>
          <p:cNvPr id="8" name="Title 1">
            <a:extLst>
              <a:ext uri="{FF2B5EF4-FFF2-40B4-BE49-F238E27FC236}">
                <a16:creationId xmlns:a16="http://schemas.microsoft.com/office/drawing/2014/main" id="{87DF436E-8455-4E60-B8A1-FAE55671673D}"/>
              </a:ext>
            </a:extLst>
          </p:cNvPr>
          <p:cNvSpPr>
            <a:spLocks noGrp="1"/>
          </p:cNvSpPr>
          <p:nvPr>
            <p:ph type="title"/>
          </p:nvPr>
        </p:nvSpPr>
        <p:spPr>
          <a:xfrm>
            <a:off x="1579544" y="672546"/>
            <a:ext cx="8229600" cy="914400"/>
          </a:xfrm>
        </p:spPr>
        <p:txBody>
          <a:bodyPr/>
          <a:lstStyle/>
          <a:p>
            <a:r>
              <a:rPr lang="en-IN">
                <a:latin typeface="Times New Roman"/>
                <a:cs typeface="Times New Roman"/>
              </a:rPr>
              <a:t>Comparative Analysis</a:t>
            </a:r>
            <a:endParaRPr lang="en-IN">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8F76B61-70BA-4329-BFCC-A7DF640F7CA5}"/>
              </a:ext>
            </a:extLst>
          </p:cNvPr>
          <p:cNvSpPr txBox="1"/>
          <p:nvPr/>
        </p:nvSpPr>
        <p:spPr>
          <a:xfrm>
            <a:off x="136591" y="1910374"/>
            <a:ext cx="8861332"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600" dirty="0">
                <a:latin typeface="Times New Roman"/>
              </a:rPr>
              <a:t>Of all the papers we reviewed we specifically selected a paper which performed a comparative analysis of the performance of these extensions of PCA. In the paper PCA, SPCA and KPCA are applied to the Cleveland heart failure dataset and outputs are studied.</a:t>
            </a:r>
            <a:r>
              <a:rPr lang="en-US" dirty="0">
                <a:latin typeface="Times New Roman"/>
              </a:rPr>
              <a:t> </a:t>
            </a:r>
            <a:endParaRPr lang="en-US" dirty="0"/>
          </a:p>
          <a:p>
            <a:endParaRPr lang="en-US" dirty="0">
              <a:latin typeface="Times New Roman"/>
            </a:endParaRPr>
          </a:p>
          <a:p>
            <a:endParaRPr lang="en-US" dirty="0">
              <a:latin typeface="Times New Roman"/>
            </a:endParaRPr>
          </a:p>
          <a:p>
            <a:pPr marL="342900" indent="-342900">
              <a:buFont typeface="Wingdings"/>
              <a:buChar char="Ø"/>
            </a:pPr>
            <a:r>
              <a:rPr lang="en-US" sz="2000" b="1" dirty="0">
                <a:latin typeface="Times New Roman"/>
              </a:rPr>
              <a:t>Dataset Description: </a:t>
            </a:r>
          </a:p>
          <a:p>
            <a:pPr marL="285750" lvl="3" indent="-285750">
              <a:lnSpc>
                <a:spcPct val="150000"/>
              </a:lnSpc>
              <a:buFont typeface="Wingdings"/>
              <a:buChar char="§"/>
            </a:pPr>
            <a:r>
              <a:rPr lang="en-US" sz="1600" dirty="0">
                <a:latin typeface="Times New Roman"/>
              </a:rPr>
              <a:t>The Cleveland HF database has data of 303 subjects and 76 raw features.</a:t>
            </a:r>
          </a:p>
          <a:p>
            <a:pPr marL="285750" indent="-285750">
              <a:lnSpc>
                <a:spcPct val="150000"/>
              </a:lnSpc>
              <a:buFont typeface="Wingdings"/>
              <a:buChar char="§"/>
            </a:pPr>
            <a:r>
              <a:rPr lang="en-US" sz="1600" dirty="0">
                <a:latin typeface="Times New Roman"/>
              </a:rPr>
              <a:t>Out of the 76 raw features only commonly used 13 HF features are utilized in this study whose details are as follows: </a:t>
            </a:r>
          </a:p>
          <a:p>
            <a:pPr marL="285750" indent="-285750">
              <a:buFont typeface="Wingdings"/>
              <a:buChar char="§"/>
            </a:pPr>
            <a:r>
              <a:rPr lang="en-US" sz="1600" dirty="0">
                <a:latin typeface="Times New Roman"/>
              </a:rPr>
              <a:t>Age, Sex, Chest Pain Type, Resting Blood Pressure, Serum Cholesterol, Fasting Blood Sugar, Resting Electrocardiographic Results, Maximum Heart Rate achieved, Exercise Induced Angina, Old Peak, Peak Exercise Slope, Number of Major Vessels Colored by Fluoroscopy (VCA) and Thallium Scan.</a:t>
            </a:r>
          </a:p>
          <a:p>
            <a:pPr lvl="7">
              <a:lnSpc>
                <a:spcPct val="150000"/>
              </a:lnSpc>
            </a:pPr>
            <a:endParaRPr lang="en-US" sz="1600" dirty="0">
              <a:latin typeface="Times New Roman"/>
            </a:endParaRPr>
          </a:p>
          <a:p>
            <a:pPr marL="285750" lvl="2" indent="-285750">
              <a:buFont typeface="Wingdings"/>
              <a:buChar char="Ø"/>
            </a:pPr>
            <a:r>
              <a:rPr lang="en-US" sz="1600" dirty="0">
                <a:latin typeface="Times New Roman"/>
              </a:rPr>
              <a:t>After applying the various PCA methods for feature extraction the model is integrated with LDA model and their performance is observed.</a:t>
            </a:r>
          </a:p>
        </p:txBody>
      </p:sp>
    </p:spTree>
    <p:extLst>
      <p:ext uri="{BB962C8B-B14F-4D97-AF65-F5344CB8AC3E}">
        <p14:creationId xmlns:p14="http://schemas.microsoft.com/office/powerpoint/2010/main" val="453109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020C-1293-41AC-A2B7-73EC99C32BD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 </a:t>
            </a:r>
          </a:p>
        </p:txBody>
      </p:sp>
      <p:sp>
        <p:nvSpPr>
          <p:cNvPr id="3" name="Text Placeholder 2">
            <a:extLst>
              <a:ext uri="{FF2B5EF4-FFF2-40B4-BE49-F238E27FC236}">
                <a16:creationId xmlns:a16="http://schemas.microsoft.com/office/drawing/2014/main" id="{E548C151-27B0-43D8-8865-BC88DB4C024A}"/>
              </a:ext>
            </a:extLst>
          </p:cNvPr>
          <p:cNvSpPr>
            <a:spLocks noGrp="1"/>
          </p:cNvSpPr>
          <p:nvPr>
            <p:ph type="body" idx="1"/>
          </p:nvPr>
        </p:nvSpPr>
        <p:spPr/>
        <p:txBody>
          <a:bodyPr/>
          <a:lstStyle/>
          <a:p>
            <a:pPr algn="l" fontAlgn="base">
              <a:buFont typeface="+mj-lt"/>
              <a:buAutoNum type="arabicPeriod"/>
            </a:pPr>
            <a:r>
              <a:rPr lang="en-IN" dirty="0"/>
              <a:t>MCTS is a simple algorithm to implement.</a:t>
            </a:r>
          </a:p>
          <a:p>
            <a:pPr algn="l" fontAlgn="base">
              <a:buFont typeface="+mj-lt"/>
              <a:buAutoNum type="arabicPeriod"/>
            </a:pPr>
            <a:r>
              <a:rPr lang="en-IN" dirty="0"/>
              <a:t>Monte Carlo Tree Search is a heuristic algorithm. MCTS can operate effectively without any knowledge in the particular domain, apart from the rules and end conditions, and can </a:t>
            </a:r>
            <a:r>
              <a:rPr lang="en-IN" dirty="0" err="1"/>
              <a:t>can</a:t>
            </a:r>
            <a:r>
              <a:rPr lang="en-IN" dirty="0"/>
              <a:t> find its own moves and learn from them by playing random playouts.</a:t>
            </a:r>
          </a:p>
          <a:p>
            <a:pPr algn="l" fontAlgn="base">
              <a:buFont typeface="+mj-lt"/>
              <a:buAutoNum type="arabicPeriod"/>
            </a:pPr>
            <a:r>
              <a:rPr lang="en-IN" dirty="0"/>
              <a:t>The MCTS can be saved in any intermediate state and that state can be used in future use cases whenever required.</a:t>
            </a:r>
          </a:p>
          <a:p>
            <a:pPr algn="l" fontAlgn="base">
              <a:buFont typeface="+mj-lt"/>
              <a:buAutoNum type="arabicPeriod"/>
            </a:pPr>
            <a:r>
              <a:rPr lang="en-IN" dirty="0"/>
              <a:t>MCTS supports asymmetric expansion of the search tree based on the circumstances in which it is operating.</a:t>
            </a:r>
          </a:p>
          <a:p>
            <a:pPr>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4DB09F81-5968-4C1F-A396-654032DE1BAE}"/>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B70E6EAF-9C0C-463C-B4D9-2C370E94D4FE}"/>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CC40837-FADE-43A6-9A3D-4AEE245749B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19</a:t>
            </a:fld>
            <a:endParaRPr lang="en-IN"/>
          </a:p>
        </p:txBody>
      </p:sp>
    </p:spTree>
    <p:extLst>
      <p:ext uri="{BB962C8B-B14F-4D97-AF65-F5344CB8AC3E}">
        <p14:creationId xmlns:p14="http://schemas.microsoft.com/office/powerpoint/2010/main" val="1600397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099D-3CAE-446D-AC43-BD1E31ADFFAA}"/>
              </a:ext>
            </a:extLst>
          </p:cNvPr>
          <p:cNvSpPr>
            <a:spLocks noGrp="1"/>
          </p:cNvSpPr>
          <p:nvPr>
            <p:ph type="title"/>
          </p:nvPr>
        </p:nvSpPr>
        <p:spPr>
          <a:xfrm>
            <a:off x="453776" y="1595299"/>
            <a:ext cx="8229600" cy="914400"/>
          </a:xfrm>
        </p:spPr>
        <p:txBody>
          <a:bodyPr/>
          <a:lstStyle/>
          <a:p>
            <a:r>
              <a:rPr lang="en-IN">
                <a:latin typeface="Times New Roman" panose="02020603050405020304" pitchFamily="18" charset="0"/>
                <a:cs typeface="Times New Roman" panose="02020603050405020304" pitchFamily="18" charset="0"/>
              </a:rPr>
              <a:t>INTRODUCTION</a:t>
            </a:r>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B8D5AC8-E552-400A-BD31-A5BA7B5A2500}"/>
              </a:ext>
            </a:extLst>
          </p:cNvPr>
          <p:cNvSpPr>
            <a:spLocks noGrp="1"/>
          </p:cNvSpPr>
          <p:nvPr>
            <p:ph type="body" idx="1"/>
          </p:nvPr>
        </p:nvSpPr>
        <p:spPr>
          <a:xfrm>
            <a:off x="453776" y="2052499"/>
            <a:ext cx="8229600" cy="4070351"/>
          </a:xfrm>
        </p:spPr>
        <p:txBody>
          <a:bodyPr anchor="ctr"/>
          <a:lstStyle/>
          <a:p>
            <a:pPr algn="just">
              <a:buFont typeface="Wingdings" panose="05000000000000000000" pitchFamily="2" charset="2"/>
              <a:buChar char="Ø"/>
            </a:pPr>
            <a:endParaRPr lang="en-IN" sz="1800" dirty="0">
              <a:solidFill>
                <a:srgbClr val="22222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1800" dirty="0">
              <a:solidFill>
                <a:srgbClr val="22222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1800" dirty="0">
              <a:solidFill>
                <a:srgbClr val="22222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800" dirty="0">
                <a:solidFill>
                  <a:srgbClr val="222222"/>
                </a:solidFill>
                <a:latin typeface="Times New Roman" panose="02020603050405020304" pitchFamily="18" charset="0"/>
                <a:cs typeface="Times New Roman" panose="02020603050405020304" pitchFamily="18" charset="0"/>
              </a:rPr>
              <a:t>Monte Carlo Tree Search (MCTS) is a search technique in the field of Artificial Intelligence (AI). It is a probabilistic and heuristic driven search algorithm that combines the classic tree search implementations alongside machine learning principles of reinforcement learning.</a:t>
            </a:r>
          </a:p>
          <a:p>
            <a:pPr algn="just">
              <a:buFont typeface="Wingdings" panose="05000000000000000000" pitchFamily="2" charset="2"/>
              <a:buChar char="Ø"/>
            </a:pPr>
            <a:r>
              <a:rPr lang="en-IN" sz="1800" dirty="0">
                <a:solidFill>
                  <a:srgbClr val="222222"/>
                </a:solidFill>
                <a:latin typeface="Times New Roman" panose="02020603050405020304" pitchFamily="18" charset="0"/>
                <a:cs typeface="Times New Roman" panose="02020603050405020304" pitchFamily="18" charset="0"/>
              </a:rPr>
              <a:t>In tree search, there’s always the possibility that the current best action is actually not the most optimal action. In such cases, MCTS algorithm becomes useful as it continues to evaluate other alternatives periodically during the learning phase by executing them, instead of the current perceived optimal strategy.</a:t>
            </a:r>
            <a:endParaRPr lang="en-US" sz="1800" dirty="0">
              <a:solidFill>
                <a:srgbClr val="22222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800" dirty="0">
                <a:solidFill>
                  <a:srgbClr val="222222"/>
                </a:solidFill>
                <a:latin typeface="Times New Roman" panose="02020603050405020304" pitchFamily="18" charset="0"/>
                <a:cs typeface="Times New Roman" panose="02020603050405020304" pitchFamily="18" charset="0"/>
              </a:rPr>
              <a:t>This is known as the “</a:t>
            </a:r>
            <a:r>
              <a:rPr lang="en-IN" sz="1800" b="1" dirty="0">
                <a:solidFill>
                  <a:srgbClr val="222222"/>
                </a:solidFill>
                <a:latin typeface="Times New Roman" panose="02020603050405020304" pitchFamily="18" charset="0"/>
                <a:cs typeface="Times New Roman" panose="02020603050405020304" pitchFamily="18" charset="0"/>
              </a:rPr>
              <a:t>exploration-exploitation trade-off </a:t>
            </a:r>
            <a:r>
              <a:rPr lang="en-IN" sz="1800" dirty="0">
                <a:solidFill>
                  <a:srgbClr val="222222"/>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IN" sz="1800" dirty="0">
              <a:solidFill>
                <a:srgbClr val="222222"/>
              </a:solidFill>
              <a:latin typeface="Times New Roman" panose="02020603050405020304" pitchFamily="18" charset="0"/>
              <a:cs typeface="Times New Roman" panose="02020603050405020304" pitchFamily="18" charset="0"/>
            </a:endParaRPr>
          </a:p>
          <a:p>
            <a:pPr marL="76200" indent="0">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E8DDCD2-85CD-40B9-B9DE-A7C0A2F6F98C}"/>
              </a:ext>
            </a:extLst>
          </p:cNvPr>
          <p:cNvSpPr>
            <a:spLocks noGrp="1"/>
          </p:cNvSpPr>
          <p:nvPr>
            <p:ph type="dt" idx="10"/>
          </p:nvPr>
        </p:nvSpPr>
        <p:spPr/>
        <p:txBody>
          <a:bodyPr/>
          <a:lstStyle/>
          <a:p>
            <a:fld id="{30A20CFA-46D7-4802-9F36-6BB8DAE89998}" type="datetime1">
              <a:rPr lang="en-IN" smtClean="0"/>
              <a:pPr/>
              <a:t>31-03-2021</a:t>
            </a:fld>
            <a:endParaRPr lang="en-US"/>
          </a:p>
        </p:txBody>
      </p:sp>
      <p:sp>
        <p:nvSpPr>
          <p:cNvPr id="5" name="Footer Placeholder 4">
            <a:extLst>
              <a:ext uri="{FF2B5EF4-FFF2-40B4-BE49-F238E27FC236}">
                <a16:creationId xmlns:a16="http://schemas.microsoft.com/office/drawing/2014/main" id="{F60D8CDE-57EB-4D77-B383-B2CCCF84CB41}"/>
              </a:ext>
            </a:extLst>
          </p:cNvPr>
          <p:cNvSpPr>
            <a:spLocks noGrp="1"/>
          </p:cNvSpPr>
          <p:nvPr>
            <p:ph type="ftr" idx="11"/>
          </p:nvPr>
        </p:nvSpPr>
        <p:spPr/>
        <p:txBody>
          <a:bodyPr/>
          <a:lstStyle/>
          <a:p>
            <a:r>
              <a:rPr lang="en-US"/>
              <a:t>Computer Engineering Dept. MPSTME, Mumbai Campus </a:t>
            </a:r>
          </a:p>
        </p:txBody>
      </p:sp>
      <p:sp>
        <p:nvSpPr>
          <p:cNvPr id="6" name="Slide Number Placeholder 5">
            <a:extLst>
              <a:ext uri="{FF2B5EF4-FFF2-40B4-BE49-F238E27FC236}">
                <a16:creationId xmlns:a16="http://schemas.microsoft.com/office/drawing/2014/main" id="{B7DE0235-1EB2-4EBB-A5E4-79ECEE65E02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2</a:t>
            </a:fld>
            <a:endParaRPr lang="en-IN"/>
          </a:p>
        </p:txBody>
      </p:sp>
    </p:spTree>
    <p:extLst>
      <p:ext uri="{BB962C8B-B14F-4D97-AF65-F5344CB8AC3E}">
        <p14:creationId xmlns:p14="http://schemas.microsoft.com/office/powerpoint/2010/main" val="3948523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0BD1-636E-49FB-977F-F6B9FAF1156D}"/>
              </a:ext>
            </a:extLst>
          </p:cNvPr>
          <p:cNvSpPr>
            <a:spLocks noGrp="1"/>
          </p:cNvSpPr>
          <p:nvPr>
            <p:ph type="title"/>
          </p:nvPr>
        </p:nvSpPr>
        <p:spPr>
          <a:xfrm>
            <a:off x="655163" y="1319753"/>
            <a:ext cx="8229600" cy="914400"/>
          </a:xfrm>
        </p:spPr>
        <p:txBody>
          <a:bodyPr/>
          <a:lstStyle/>
          <a:p>
            <a:r>
              <a:rPr lang="en-US" dirty="0">
                <a:latin typeface="Times New Roman" panose="02020603050405020304" pitchFamily="18" charset="0"/>
                <a:cs typeface="Times New Roman" panose="02020603050405020304" pitchFamily="18" charset="0"/>
              </a:rPr>
              <a:t>Disadvantages</a:t>
            </a:r>
            <a:br>
              <a:rPr lang="en-US" dirty="0"/>
            </a:br>
            <a:endParaRPr lang="en-US" dirty="0"/>
          </a:p>
        </p:txBody>
      </p:sp>
      <p:sp>
        <p:nvSpPr>
          <p:cNvPr id="3" name="Text Placeholder 2">
            <a:extLst>
              <a:ext uri="{FF2B5EF4-FFF2-40B4-BE49-F238E27FC236}">
                <a16:creationId xmlns:a16="http://schemas.microsoft.com/office/drawing/2014/main" id="{50BFCEEE-5CA5-49A0-AA6C-CF3FEC2E2B23}"/>
              </a:ext>
            </a:extLst>
          </p:cNvPr>
          <p:cNvSpPr>
            <a:spLocks noGrp="1"/>
          </p:cNvSpPr>
          <p:nvPr>
            <p:ph type="body" idx="1"/>
          </p:nvPr>
        </p:nvSpPr>
        <p:spPr>
          <a:xfrm>
            <a:off x="344078" y="1776953"/>
            <a:ext cx="8229600" cy="4070351"/>
          </a:xfrm>
        </p:spPr>
        <p:txBody>
          <a:bodyPr/>
          <a:lstStyle/>
          <a:p>
            <a:pPr algn="l" fontAlgn="base">
              <a:buFont typeface="+mj-lt"/>
              <a:buAutoNum type="arabicPeriod"/>
            </a:pPr>
            <a:r>
              <a:rPr lang="en-IN" dirty="0"/>
              <a:t>As the tree growth becomes rapid after a few iterations, it requires a huge amount of memory.</a:t>
            </a:r>
          </a:p>
          <a:p>
            <a:pPr algn="l" fontAlgn="base">
              <a:buFont typeface="+mj-lt"/>
              <a:buAutoNum type="arabicPeriod"/>
            </a:pPr>
            <a:r>
              <a:rPr lang="en-IN" dirty="0"/>
              <a:t>There is a bit of a reliability issue with Monte Carlo Tree Search. In certain scenarios, there might be a single branch or path, that might lead to loss against the opposition when implemented for those turn-based games. This is mainly due to the vast amount of combinations and each of the nodes might not be visited enough number of times to understand its result or outcome in the long run.</a:t>
            </a:r>
          </a:p>
          <a:p>
            <a:pPr algn="l" fontAlgn="base">
              <a:buFont typeface="+mj-lt"/>
              <a:buAutoNum type="arabicPeriod"/>
            </a:pPr>
            <a:r>
              <a:rPr lang="en-IN" dirty="0"/>
              <a:t>MCTS algorithm needs a huge number of iterations to be able to effectively decide the most efficient path. So, there is a bit of a speed issue there.</a:t>
            </a:r>
          </a:p>
          <a:p>
            <a:endParaRPr lang="en-US" dirty="0"/>
          </a:p>
        </p:txBody>
      </p:sp>
      <p:sp>
        <p:nvSpPr>
          <p:cNvPr id="4" name="Date Placeholder 3">
            <a:extLst>
              <a:ext uri="{FF2B5EF4-FFF2-40B4-BE49-F238E27FC236}">
                <a16:creationId xmlns:a16="http://schemas.microsoft.com/office/drawing/2014/main" id="{4E6EAEDA-9BD5-45D7-AF1B-AE0343B15AC0}"/>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75DA2F32-30A6-414C-8735-8E659931D368}"/>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DB649697-DEA4-403A-A874-BBE007BE9F0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20</a:t>
            </a:fld>
            <a:endParaRPr lang="en-IN"/>
          </a:p>
        </p:txBody>
      </p:sp>
    </p:spTree>
    <p:extLst>
      <p:ext uri="{BB962C8B-B14F-4D97-AF65-F5344CB8AC3E}">
        <p14:creationId xmlns:p14="http://schemas.microsoft.com/office/powerpoint/2010/main" val="1552488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203F5-A9CC-4DCE-9078-0813A465E249}"/>
              </a:ext>
            </a:extLst>
          </p:cNvPr>
          <p:cNvSpPr>
            <a:spLocks noGrp="1"/>
          </p:cNvSpPr>
          <p:nvPr>
            <p:ph type="title"/>
          </p:nvPr>
        </p:nvSpPr>
        <p:spPr>
          <a:xfrm>
            <a:off x="457200" y="1379376"/>
            <a:ext cx="8229600" cy="914400"/>
          </a:xfrm>
        </p:spPr>
        <p:txBody>
          <a:bodyPr/>
          <a:lstStyle/>
          <a:p>
            <a:r>
              <a:rPr lang="en-US">
                <a:latin typeface="Times New Roman" panose="02020603050405020304" pitchFamily="18" charset="0"/>
                <a:ea typeface="Tahoma" panose="020B0604030504040204" pitchFamily="34" charset="0"/>
                <a:cs typeface="Times New Roman" panose="02020603050405020304" pitchFamily="18" charset="0"/>
              </a:rPr>
              <a:t>CONCLUSION</a:t>
            </a:r>
            <a:endParaRPr lang="en-IN">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BABEC5E-99C7-4C18-9051-0321C6F2FFE9}"/>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B76D4B1B-1C1A-48EF-ABDC-99372979E4EE}"/>
              </a:ext>
            </a:extLst>
          </p:cNvPr>
          <p:cNvSpPr>
            <a:spLocks noGrp="1"/>
          </p:cNvSpPr>
          <p:nvPr>
            <p:ph type="ftr" idx="11"/>
          </p:nvPr>
        </p:nvSpPr>
        <p:spPr/>
        <p:txBody>
          <a:bodyPr/>
          <a:lstStyle/>
          <a:p>
            <a:r>
              <a:rPr lang="en-US"/>
              <a:t>Computer Engineering Dept. MPSTME, Mumbai Campus </a:t>
            </a:r>
          </a:p>
        </p:txBody>
      </p:sp>
      <p:sp>
        <p:nvSpPr>
          <p:cNvPr id="6" name="Slide Number Placeholder 5">
            <a:extLst>
              <a:ext uri="{FF2B5EF4-FFF2-40B4-BE49-F238E27FC236}">
                <a16:creationId xmlns:a16="http://schemas.microsoft.com/office/drawing/2014/main" id="{B8672B5D-C622-4812-9955-67D6D237563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21</a:t>
            </a:fld>
            <a:endParaRPr lang="en-IN"/>
          </a:p>
        </p:txBody>
      </p:sp>
      <p:sp>
        <p:nvSpPr>
          <p:cNvPr id="3" name="TextBox 2">
            <a:extLst>
              <a:ext uri="{FF2B5EF4-FFF2-40B4-BE49-F238E27FC236}">
                <a16:creationId xmlns:a16="http://schemas.microsoft.com/office/drawing/2014/main" id="{AF8B76CB-902B-4436-8E56-FDC8D0ACFAE1}"/>
              </a:ext>
            </a:extLst>
          </p:cNvPr>
          <p:cNvSpPr txBox="1"/>
          <p:nvPr/>
        </p:nvSpPr>
        <p:spPr>
          <a:xfrm>
            <a:off x="297418" y="2599237"/>
            <a:ext cx="854916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1800" dirty="0">
                <a:latin typeface="Times New Roman"/>
              </a:rPr>
              <a:t>All methods of PCA are useful and which method to choose depends on the conditions of the dataset to be worked upon.</a:t>
            </a:r>
          </a:p>
          <a:p>
            <a:pPr marL="342900" indent="-342900">
              <a:buFont typeface="Wingdings"/>
              <a:buChar char="Ø"/>
            </a:pPr>
            <a:r>
              <a:rPr lang="en-US" sz="1800" dirty="0">
                <a:latin typeface="Times New Roman"/>
              </a:rPr>
              <a:t>If the data has linear correlations and is not too big in size ,standard PCA can be used. </a:t>
            </a:r>
          </a:p>
          <a:p>
            <a:pPr marL="342900" indent="-342900">
              <a:buFont typeface="Wingdings"/>
              <a:buChar char="Ø"/>
            </a:pPr>
            <a:r>
              <a:rPr lang="en-US" sz="1800" dirty="0">
                <a:latin typeface="Times New Roman"/>
              </a:rPr>
              <a:t>If the data is non-linear and medium in size KPCA is a useful technique.</a:t>
            </a:r>
          </a:p>
          <a:p>
            <a:pPr marL="342900" indent="-342900">
              <a:buFont typeface="Wingdings"/>
              <a:buChar char="Ø"/>
            </a:pPr>
            <a:r>
              <a:rPr lang="en-US" sz="1800" dirty="0">
                <a:latin typeface="Times New Roman"/>
              </a:rPr>
              <a:t>A particular disadvantage of ordinary PCA is that the principal components are usually linear combinations of all input variables. Sparse PCA overcomes this disadvantage by finding linear combinations that contain just a few input variables.</a:t>
            </a:r>
          </a:p>
          <a:p>
            <a:pPr marL="342900" indent="-342900">
              <a:buFont typeface="Wingdings"/>
              <a:buChar char="Ø"/>
            </a:pPr>
            <a:endParaRPr lang="en-US" dirty="0">
              <a:latin typeface="Times New Roman"/>
            </a:endParaRPr>
          </a:p>
        </p:txBody>
      </p:sp>
    </p:spTree>
    <p:extLst>
      <p:ext uri="{BB962C8B-B14F-4D97-AF65-F5344CB8AC3E}">
        <p14:creationId xmlns:p14="http://schemas.microsoft.com/office/powerpoint/2010/main" val="3346905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59B3-54EE-4111-ACD2-3AB9FA3C97E3}"/>
              </a:ext>
            </a:extLst>
          </p:cNvPr>
          <p:cNvSpPr>
            <a:spLocks noGrp="1"/>
          </p:cNvSpPr>
          <p:nvPr>
            <p:ph type="title"/>
          </p:nvPr>
        </p:nvSpPr>
        <p:spPr/>
        <p:txBody>
          <a:bodyPr/>
          <a:lstStyle/>
          <a:p>
            <a:r>
              <a:rPr lang="en-US"/>
              <a:t>Future work</a:t>
            </a:r>
          </a:p>
        </p:txBody>
      </p:sp>
      <p:sp>
        <p:nvSpPr>
          <p:cNvPr id="3" name="Text Placeholder 2">
            <a:extLst>
              <a:ext uri="{FF2B5EF4-FFF2-40B4-BE49-F238E27FC236}">
                <a16:creationId xmlns:a16="http://schemas.microsoft.com/office/drawing/2014/main" id="{31127C2B-97F2-49A5-BC3B-92A0A728300F}"/>
              </a:ext>
            </a:extLst>
          </p:cNvPr>
          <p:cNvSpPr>
            <a:spLocks noGrp="1"/>
          </p:cNvSpPr>
          <p:nvPr>
            <p:ph type="body" idx="1"/>
          </p:nvPr>
        </p:nvSpPr>
        <p:spPr>
          <a:xfrm>
            <a:off x="457200" y="1824081"/>
            <a:ext cx="8229600" cy="4070351"/>
          </a:xfrm>
        </p:spPr>
        <p:txBody>
          <a:bodyPr/>
          <a:lstStyle/>
          <a:p>
            <a:pPr algn="l"/>
            <a:r>
              <a:rPr lang="en-IN" sz="1600" b="0" i="0" dirty="0">
                <a:solidFill>
                  <a:srgbClr val="666666"/>
                </a:solidFill>
                <a:effectLst/>
                <a:latin typeface="Arial" panose="020B0604020202020204" pitchFamily="34" charset="0"/>
              </a:rPr>
              <a:t>Improvements</a:t>
            </a:r>
          </a:p>
          <a:p>
            <a:pPr algn="l"/>
            <a:r>
              <a:rPr lang="en-IN" sz="1600" b="0" i="0" dirty="0">
                <a:solidFill>
                  <a:srgbClr val="333333"/>
                </a:solidFill>
                <a:effectLst/>
                <a:latin typeface="Arial" panose="020B0604020202020204" pitchFamily="34" charset="0"/>
              </a:rPr>
              <a:t>Dozens of MCTS enhancements have been suggested to date. These can generally be described as being either domain knowledge or domain independent.</a:t>
            </a:r>
          </a:p>
          <a:p>
            <a:pPr algn="l"/>
            <a:r>
              <a:rPr lang="en-IN" sz="1600" b="1" i="0" dirty="0">
                <a:solidFill>
                  <a:srgbClr val="333333"/>
                </a:solidFill>
                <a:effectLst/>
                <a:latin typeface="Arial" panose="020B0604020202020204" pitchFamily="34" charset="0"/>
              </a:rPr>
              <a:t>Domain Knowledge</a:t>
            </a:r>
            <a:br>
              <a:rPr lang="en-IN" sz="1600" b="0" i="0" dirty="0">
                <a:solidFill>
                  <a:srgbClr val="333333"/>
                </a:solidFill>
                <a:effectLst/>
                <a:latin typeface="Arial" panose="020B0604020202020204" pitchFamily="34" charset="0"/>
              </a:rPr>
            </a:br>
            <a:r>
              <a:rPr lang="en-IN" sz="1600" b="0" i="0" dirty="0">
                <a:solidFill>
                  <a:srgbClr val="333333"/>
                </a:solidFill>
                <a:effectLst/>
                <a:latin typeface="Arial" panose="020B0604020202020204" pitchFamily="34" charset="0"/>
              </a:rPr>
              <a:t>Domain knowledge specific to the current game can be exploited in the tree to filter out implausible moves or in the simulations to produce </a:t>
            </a:r>
            <a:r>
              <a:rPr lang="en-IN" sz="1600" b="0" i="1" dirty="0">
                <a:solidFill>
                  <a:srgbClr val="333333"/>
                </a:solidFill>
                <a:effectLst/>
                <a:latin typeface="Arial" panose="020B0604020202020204" pitchFamily="34" charset="0"/>
              </a:rPr>
              <a:t>heavy playouts</a:t>
            </a:r>
            <a:r>
              <a:rPr lang="en-IN" sz="1600" b="0" i="0" dirty="0">
                <a:solidFill>
                  <a:srgbClr val="333333"/>
                </a:solidFill>
                <a:effectLst/>
                <a:latin typeface="Arial" panose="020B0604020202020204" pitchFamily="34" charset="0"/>
              </a:rPr>
              <a:t> that are more similar to playouts that would occur between human opponents. This means that playout results will be more realistic than random simulations and that nodes will require fewer iterations to yield realistic reward values.</a:t>
            </a:r>
          </a:p>
          <a:p>
            <a:pPr algn="l"/>
            <a:r>
              <a:rPr lang="en-IN" sz="1600" b="0" i="0" dirty="0">
                <a:solidFill>
                  <a:srgbClr val="333333"/>
                </a:solidFill>
                <a:effectLst/>
                <a:latin typeface="Arial" panose="020B0604020202020204" pitchFamily="34" charset="0"/>
              </a:rPr>
              <a:t>Domain knowledge can yield significant improvements, at the expense of speed and loss of generality.</a:t>
            </a:r>
          </a:p>
          <a:p>
            <a:pPr algn="l"/>
            <a:r>
              <a:rPr lang="en-IN" sz="1600" b="1" i="0" dirty="0">
                <a:solidFill>
                  <a:srgbClr val="333333"/>
                </a:solidFill>
                <a:effectLst/>
                <a:latin typeface="Arial" panose="020B0604020202020204" pitchFamily="34" charset="0"/>
              </a:rPr>
              <a:t>Domain Independent</a:t>
            </a:r>
            <a:br>
              <a:rPr lang="en-IN" sz="1600" b="0" i="0" dirty="0">
                <a:solidFill>
                  <a:srgbClr val="333333"/>
                </a:solidFill>
                <a:effectLst/>
                <a:latin typeface="Arial" panose="020B0604020202020204" pitchFamily="34" charset="0"/>
              </a:rPr>
            </a:br>
            <a:r>
              <a:rPr lang="en-IN" sz="1600" b="0" i="0" dirty="0">
                <a:solidFill>
                  <a:srgbClr val="333333"/>
                </a:solidFill>
                <a:effectLst/>
                <a:latin typeface="Arial" panose="020B0604020202020204" pitchFamily="34" charset="0"/>
              </a:rPr>
              <a:t>Domain independent enhancements apply to all problem domains. These are typically applied in the tree (e.g. AMAF) although again some apply to the simulations (e.g. prefer winning moves during playouts). Domain independent enhancements do not tie the implementation to a particular domain, maintaining generality, and are hence the focus of most current work in the area.</a:t>
            </a:r>
            <a:br>
              <a:rPr lang="en-IN" sz="1600" b="0" i="0" dirty="0">
                <a:solidFill>
                  <a:srgbClr val="333333"/>
                </a:solidFill>
                <a:effectLst/>
                <a:latin typeface="Arial" panose="020B0604020202020204" pitchFamily="34" charset="0"/>
              </a:rPr>
            </a:br>
            <a:endParaRPr lang="en-IN" sz="1600" b="0" i="0" dirty="0">
              <a:solidFill>
                <a:srgbClr val="333333"/>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9ADB7FA0-B781-49D8-8D28-CF013AA2ECC9}"/>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1711BA97-E86E-47E6-9B8E-8AA976BC2317}"/>
              </a:ext>
            </a:extLst>
          </p:cNvPr>
          <p:cNvSpPr>
            <a:spLocks noGrp="1"/>
          </p:cNvSpPr>
          <p:nvPr>
            <p:ph type="ftr" idx="11"/>
          </p:nvPr>
        </p:nvSpPr>
        <p:spPr/>
        <p:txBody>
          <a:bodyPr/>
          <a:lstStyle/>
          <a:p>
            <a:r>
              <a:rPr lang="en-US"/>
              <a:t>Computer Engineering Dept. MPSTME, Mumbai Campus </a:t>
            </a:r>
          </a:p>
        </p:txBody>
      </p:sp>
      <p:sp>
        <p:nvSpPr>
          <p:cNvPr id="6" name="Slide Number Placeholder 5">
            <a:extLst>
              <a:ext uri="{FF2B5EF4-FFF2-40B4-BE49-F238E27FC236}">
                <a16:creationId xmlns:a16="http://schemas.microsoft.com/office/drawing/2014/main" id="{04DC3C36-AA72-45A8-B179-123144084DF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a:pPr marL="0" lvl="0" indent="0">
                <a:spcBef>
                  <a:spcPts val="0"/>
                </a:spcBef>
                <a:spcAft>
                  <a:spcPts val="0"/>
                </a:spcAft>
                <a:buNone/>
              </a:pPr>
              <a:t>22</a:t>
            </a:fld>
            <a:endParaRPr lang="en-IN"/>
          </a:p>
        </p:txBody>
      </p:sp>
    </p:spTree>
    <p:extLst>
      <p:ext uri="{BB962C8B-B14F-4D97-AF65-F5344CB8AC3E}">
        <p14:creationId xmlns:p14="http://schemas.microsoft.com/office/powerpoint/2010/main" val="3092101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21FC-B5FF-42D3-9EBE-B91E2FBEF368}"/>
              </a:ext>
            </a:extLst>
          </p:cNvPr>
          <p:cNvSpPr>
            <a:spLocks noGrp="1"/>
          </p:cNvSpPr>
          <p:nvPr>
            <p:ph type="title"/>
          </p:nvPr>
        </p:nvSpPr>
        <p:spPr>
          <a:xfrm>
            <a:off x="457200" y="1116287"/>
            <a:ext cx="8229600" cy="914400"/>
          </a:xfrm>
        </p:spPr>
        <p:txBody>
          <a:bodyPr/>
          <a:lstStyle/>
          <a:p>
            <a:r>
              <a:rPr lang="en-US" dirty="0">
                <a:latin typeface="Times New Roman"/>
                <a:cs typeface="Times New Roman"/>
              </a:rPr>
              <a:t>REFERENCES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3264D11-F375-4341-AEF3-99C969BDBAA9}"/>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D244C501-EC7F-438F-8CE4-FD5AFB265098}"/>
              </a:ext>
            </a:extLst>
          </p:cNvPr>
          <p:cNvSpPr>
            <a:spLocks noGrp="1"/>
          </p:cNvSpPr>
          <p:nvPr>
            <p:ph type="ftr" idx="11"/>
          </p:nvPr>
        </p:nvSpPr>
        <p:spPr/>
        <p:txBody>
          <a:bodyPr/>
          <a:lstStyle/>
          <a:p>
            <a:r>
              <a:rPr lang="en-US"/>
              <a:t>Computer Engineering Dept. MPSTME, Mumbai Campus </a:t>
            </a:r>
          </a:p>
        </p:txBody>
      </p:sp>
      <p:sp>
        <p:nvSpPr>
          <p:cNvPr id="6" name="Slide Number Placeholder 5">
            <a:extLst>
              <a:ext uri="{FF2B5EF4-FFF2-40B4-BE49-F238E27FC236}">
                <a16:creationId xmlns:a16="http://schemas.microsoft.com/office/drawing/2014/main" id="{5A0B2611-23AC-4A87-9810-251C1D7E013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23</a:t>
            </a:fld>
            <a:endParaRPr lang="en-IN"/>
          </a:p>
        </p:txBody>
      </p:sp>
      <p:sp>
        <p:nvSpPr>
          <p:cNvPr id="7" name="TextBox 6">
            <a:extLst>
              <a:ext uri="{FF2B5EF4-FFF2-40B4-BE49-F238E27FC236}">
                <a16:creationId xmlns:a16="http://schemas.microsoft.com/office/drawing/2014/main" id="{3E351AF5-C4C9-49FB-BB88-D03296868253}"/>
              </a:ext>
            </a:extLst>
          </p:cNvPr>
          <p:cNvSpPr txBox="1"/>
          <p:nvPr/>
        </p:nvSpPr>
        <p:spPr>
          <a:xfrm>
            <a:off x="690465" y="2611799"/>
            <a:ext cx="8164286" cy="338554"/>
          </a:xfrm>
          <a:prstGeom prst="rect">
            <a:avLst/>
          </a:prstGeom>
          <a:noFill/>
        </p:spPr>
        <p:txBody>
          <a:bodyPr wrap="square" lIns="91440" tIns="45720" rIns="91440" bIns="45720" anchor="t">
            <a:spAutoFit/>
          </a:bodyPr>
          <a:lstStyle/>
          <a:p>
            <a:pPr marL="342900" indent="-342900" algn="just">
              <a:buFont typeface="+mj-lt"/>
              <a:buAutoNum type="arabicPeriod"/>
            </a:pPr>
            <a:endParaRPr lang="en-IN" sz="1600" i="1">
              <a:solidFill>
                <a:schemeClr val="tx1"/>
              </a:solidFill>
            </a:endParaRPr>
          </a:p>
        </p:txBody>
      </p:sp>
      <p:sp>
        <p:nvSpPr>
          <p:cNvPr id="3" name="TextBox 2">
            <a:extLst>
              <a:ext uri="{FF2B5EF4-FFF2-40B4-BE49-F238E27FC236}">
                <a16:creationId xmlns:a16="http://schemas.microsoft.com/office/drawing/2014/main" id="{C6C5839E-FC41-4219-86CD-1ABD6051E5D7}"/>
              </a:ext>
            </a:extLst>
          </p:cNvPr>
          <p:cNvSpPr txBox="1"/>
          <p:nvPr/>
        </p:nvSpPr>
        <p:spPr>
          <a:xfrm>
            <a:off x="459097" y="1884146"/>
            <a:ext cx="8349117"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IN" sz="1200" dirty="0"/>
              <a:t>C. B. Browne et al., "A Survey of Monte Carlo Tree Search Methods," in IEEE Transactions on Computational Intelligence and AI in Games, vol. 4, no. 1, pp. 1-43, March 2012, </a:t>
            </a:r>
            <a:r>
              <a:rPr lang="en-IN" sz="1200" dirty="0" err="1"/>
              <a:t>doi</a:t>
            </a:r>
            <a:r>
              <a:rPr lang="en-IN" sz="1200" dirty="0"/>
              <a:t>: 10.1109/TCIAIG.2012.2186810.</a:t>
            </a:r>
            <a:r>
              <a:rPr lang="en-US" sz="1200" dirty="0"/>
              <a:t>Zou, Hui &amp; Hastie, Trevor &amp; </a:t>
            </a:r>
            <a:r>
              <a:rPr lang="en-US" sz="1200" dirty="0" err="1"/>
              <a:t>Tibshirani</a:t>
            </a:r>
            <a:r>
              <a:rPr lang="en-US" sz="1200" dirty="0"/>
              <a:t>, Robert. (2004). Sparse Principal Component Analysis. Policy. 1-30. 10.1198/106186006X113430. </a:t>
            </a:r>
          </a:p>
          <a:p>
            <a:pPr marL="342900" indent="-342900" algn="just">
              <a:buAutoNum type="arabicPeriod"/>
            </a:pPr>
            <a:r>
              <a:rPr lang="en-US" sz="1200" dirty="0"/>
              <a:t>M. C. Fu, "MONTE CARLO TREE SEARCH: A TUTORIAL," 2018 Winter Simulation Conference (WSC), Gothenburg, Sweden, 2018, pp. 222-236, </a:t>
            </a:r>
            <a:r>
              <a:rPr lang="en-US" sz="1200" dirty="0" err="1"/>
              <a:t>doi</a:t>
            </a:r>
            <a:r>
              <a:rPr lang="en-US" sz="1200" dirty="0"/>
              <a:t>: 10.1109/WSC.2018.8632344.</a:t>
            </a:r>
          </a:p>
          <a:p>
            <a:pPr marL="342900" indent="-342900" algn="just">
              <a:buAutoNum type="arabicPeriod"/>
            </a:pPr>
            <a:r>
              <a:rPr lang="en-IN" sz="1200" dirty="0"/>
              <a:t>Magnuson, Max (2015) "Monte Carlo Tree Search and Its Applications," Scholarly Horizons: University of Minnesota, Morris Undergraduate Journal: Vol. 2 : </a:t>
            </a:r>
            <a:r>
              <a:rPr lang="en-IN" sz="1200" dirty="0" err="1"/>
              <a:t>Iss</a:t>
            </a:r>
            <a:r>
              <a:rPr lang="en-IN" sz="1200" dirty="0"/>
              <a:t>. 2 , Article 4.</a:t>
            </a:r>
          </a:p>
          <a:p>
            <a:pPr marL="342900" indent="-342900" algn="just">
              <a:buAutoNum type="arabicPeriod"/>
            </a:pPr>
            <a:r>
              <a:rPr lang="en-US" sz="1200" dirty="0"/>
              <a:t>T. Toyoda and Y. Kotani, "Monte Carlo Go Using Previous Simulation Results," 2010 International Conference on Technologies and Applications of Artificial Intelligence, Hsinchu, Taiwan, 2010, pp. 182-186, </a:t>
            </a:r>
            <a:r>
              <a:rPr lang="en-US" sz="1200" dirty="0" err="1"/>
              <a:t>doi</a:t>
            </a:r>
            <a:r>
              <a:rPr lang="en-US" sz="1200" dirty="0"/>
              <a:t>: 10.1109/TAAI.2010.39.</a:t>
            </a:r>
          </a:p>
          <a:p>
            <a:pPr marL="342900" indent="-342900" algn="just">
              <a:buAutoNum type="arabicPeriod"/>
            </a:pPr>
            <a:r>
              <a:rPr lang="en-US" sz="1200" dirty="0"/>
              <a:t>G. </a:t>
            </a:r>
            <a:r>
              <a:rPr lang="en-US" sz="1200" dirty="0" err="1"/>
              <a:t>Zuo</a:t>
            </a:r>
            <a:r>
              <a:rPr lang="en-US" sz="1200" dirty="0"/>
              <a:t> and C. Wu, "A heuristic Monte Carlo tree search method for </a:t>
            </a:r>
            <a:r>
              <a:rPr lang="en-US" sz="1200" dirty="0" err="1"/>
              <a:t>surakarta</a:t>
            </a:r>
            <a:r>
              <a:rPr lang="en-US" sz="1200" dirty="0"/>
              <a:t> chess," 2016 Chinese Control and Decision Conference (CCDC), Yinchuan, China, 2016, pp. 5515-5518, </a:t>
            </a:r>
            <a:r>
              <a:rPr lang="en-US" sz="1200" dirty="0" err="1"/>
              <a:t>doi</a:t>
            </a:r>
            <a:r>
              <a:rPr lang="en-US" sz="1200" dirty="0"/>
              <a:t>: 10.1109/CCDC.2016.7531982.</a:t>
            </a:r>
          </a:p>
          <a:p>
            <a:pPr marL="342900" indent="-342900" algn="just">
              <a:buAutoNum type="arabicPeriod"/>
            </a:pPr>
            <a:r>
              <a:rPr lang="en-US" sz="1200" dirty="0"/>
              <a:t>C. F. </a:t>
            </a:r>
            <a:r>
              <a:rPr lang="en-US" sz="1200" dirty="0" err="1"/>
              <a:t>Sironi</a:t>
            </a:r>
            <a:r>
              <a:rPr lang="en-US" sz="1200" dirty="0"/>
              <a:t> and M. H. M. </a:t>
            </a:r>
            <a:r>
              <a:rPr lang="en-US" sz="1200" dirty="0" err="1"/>
              <a:t>Winands</a:t>
            </a:r>
            <a:r>
              <a:rPr lang="en-US" sz="1200" dirty="0"/>
              <a:t>, "Analysis of Self-Adaptive Monte Carlo Tree Search in General Video Game Playing," 2018 IEEE Conference on Computational Intelligence and Games (CIG), Maastricht, Netherlands, 2018, pp. 1-4, </a:t>
            </a:r>
            <a:r>
              <a:rPr lang="en-US" sz="1200" dirty="0" err="1"/>
              <a:t>doi</a:t>
            </a:r>
            <a:r>
              <a:rPr lang="en-US" sz="1200" dirty="0"/>
              <a:t>: 10.1109/CIG.2018.8490402.</a:t>
            </a:r>
          </a:p>
          <a:p>
            <a:pPr marL="342900" indent="-342900" algn="just">
              <a:buAutoNum type="arabicPeriod"/>
            </a:pPr>
            <a:r>
              <a:rPr lang="en-US" sz="1200" dirty="0" err="1"/>
              <a:t>Chaslot</a:t>
            </a:r>
            <a:r>
              <a:rPr lang="en-US" sz="1200" dirty="0"/>
              <a:t>, Guillaume &amp; </a:t>
            </a:r>
            <a:r>
              <a:rPr lang="en-US" sz="1200" dirty="0" err="1"/>
              <a:t>Bakkes</a:t>
            </a:r>
            <a:r>
              <a:rPr lang="en-US" sz="1200" dirty="0"/>
              <a:t>, Sander &amp; </a:t>
            </a:r>
            <a:r>
              <a:rPr lang="en-US" sz="1200" dirty="0" err="1"/>
              <a:t>Szita</a:t>
            </a:r>
            <a:r>
              <a:rPr lang="en-US" sz="1200" dirty="0"/>
              <a:t>, Istvan &amp; </a:t>
            </a:r>
            <a:r>
              <a:rPr lang="en-US" sz="1200" dirty="0" err="1"/>
              <a:t>Spronck</a:t>
            </a:r>
            <a:r>
              <a:rPr lang="en-US" sz="1200" dirty="0"/>
              <a:t>, Pieter. (2008). Monte-Carlo Tree Search: A New Framework for Game AI.. </a:t>
            </a:r>
            <a:r>
              <a:rPr lang="en-US" sz="1200" dirty="0" err="1"/>
              <a:t>Bijdragen</a:t>
            </a:r>
            <a:r>
              <a:rPr lang="en-US" sz="1200" dirty="0"/>
              <a:t>. </a:t>
            </a:r>
          </a:p>
          <a:p>
            <a:pPr marL="342900" indent="-342900" algn="just">
              <a:buAutoNum type="arabicPeriod"/>
            </a:pPr>
            <a:r>
              <a:rPr lang="en-US" sz="1200" dirty="0"/>
              <a:t>D. A. </a:t>
            </a:r>
            <a:r>
              <a:rPr lang="en-US" sz="1200" dirty="0" err="1"/>
              <a:t>Chentsov</a:t>
            </a:r>
            <a:r>
              <a:rPr lang="en-US" sz="1200" dirty="0"/>
              <a:t> and S. A. </a:t>
            </a:r>
            <a:r>
              <a:rPr lang="en-US" sz="1200" dirty="0" err="1"/>
              <a:t>Belyaev</a:t>
            </a:r>
            <a:r>
              <a:rPr lang="en-US" sz="1200" dirty="0"/>
              <a:t>, "Monte Carlo Tree Search Modification for Computer Games," 2020 IEEE Conference of Russian Young Researchers in Electrical and Electronic Engineering (</a:t>
            </a:r>
            <a:r>
              <a:rPr lang="en-US" sz="1200" dirty="0" err="1"/>
              <a:t>EIConRus</a:t>
            </a:r>
            <a:r>
              <a:rPr lang="en-US" sz="1200" dirty="0"/>
              <a:t>), St. Petersburg and Moscow, Russia, 2020, pp. 252-255, </a:t>
            </a:r>
            <a:r>
              <a:rPr lang="en-US" sz="1200" dirty="0" err="1"/>
              <a:t>doi</a:t>
            </a:r>
            <a:r>
              <a:rPr lang="en-US" sz="1200" dirty="0"/>
              <a:t>: 10.1109/EIConRus49466.2020.9039281.</a:t>
            </a:r>
          </a:p>
          <a:p>
            <a:pPr marL="342900" indent="-342900" algn="just">
              <a:buAutoNum type="arabicPeriod"/>
            </a:pPr>
            <a:r>
              <a:rPr lang="en-IN" sz="1200" dirty="0"/>
              <a:t>M. C. Fu, "AlphaGo and Monte Carlo tree search: The simulation optimization perspective," 2016 Winter Simulation Conference (WSC), Washington, DC, USA, 2016, pp. 659-670, </a:t>
            </a:r>
            <a:r>
              <a:rPr lang="en-IN" sz="1200" dirty="0" err="1"/>
              <a:t>doi</a:t>
            </a:r>
            <a:r>
              <a:rPr lang="en-IN" sz="1200" dirty="0"/>
              <a:t>: 10.1109/WSC.2016.7822130.</a:t>
            </a:r>
            <a:endParaRPr lang="en-US" sz="1200" dirty="0"/>
          </a:p>
        </p:txBody>
      </p:sp>
    </p:spTree>
    <p:extLst>
      <p:ext uri="{BB962C8B-B14F-4D97-AF65-F5344CB8AC3E}">
        <p14:creationId xmlns:p14="http://schemas.microsoft.com/office/powerpoint/2010/main" val="61353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C056D8-B462-4D90-A33C-7268FDB5E8BE}"/>
              </a:ext>
            </a:extLst>
          </p:cNvPr>
          <p:cNvSpPr>
            <a:spLocks noGrp="1"/>
          </p:cNvSpPr>
          <p:nvPr>
            <p:ph type="ctrTitle"/>
          </p:nvPr>
        </p:nvSpPr>
        <p:spPr/>
        <p:txBody>
          <a:bodyPr/>
          <a:lstStyle/>
          <a:p>
            <a:r>
              <a:rPr lang="en-US" dirty="0"/>
              <a:t>THANK YOU!</a:t>
            </a:r>
            <a:endParaRPr lang="en-IN" dirty="0"/>
          </a:p>
        </p:txBody>
      </p:sp>
      <p:sp>
        <p:nvSpPr>
          <p:cNvPr id="4" name="Date Placeholder 3">
            <a:extLst>
              <a:ext uri="{FF2B5EF4-FFF2-40B4-BE49-F238E27FC236}">
                <a16:creationId xmlns:a16="http://schemas.microsoft.com/office/drawing/2014/main" id="{63C3E90A-A3B2-438C-A881-4F6634E9DFE3}"/>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FC3BF890-3E97-48AA-8832-7E8DD3C44B84}"/>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DD2C9A90-01C6-4D25-B189-0C3DE663015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24</a:t>
            </a:fld>
            <a:endParaRPr lang="en-IN"/>
          </a:p>
        </p:txBody>
      </p:sp>
    </p:spTree>
    <p:extLst>
      <p:ext uri="{BB962C8B-B14F-4D97-AF65-F5344CB8AC3E}">
        <p14:creationId xmlns:p14="http://schemas.microsoft.com/office/powerpoint/2010/main" val="1852518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5A14-BDA3-426E-AD56-10970F1F8CE8}"/>
              </a:ext>
            </a:extLst>
          </p:cNvPr>
          <p:cNvSpPr>
            <a:spLocks noGrp="1"/>
          </p:cNvSpPr>
          <p:nvPr>
            <p:ph type="title"/>
          </p:nvPr>
        </p:nvSpPr>
        <p:spPr>
          <a:xfrm>
            <a:off x="457199" y="1295400"/>
            <a:ext cx="8554825" cy="914400"/>
          </a:xfrm>
        </p:spPr>
        <p:txBody>
          <a:bodyPr/>
          <a:lstStyle/>
          <a:p>
            <a:r>
              <a:rPr lang="en-IN" dirty="0">
                <a:latin typeface="Times New Roman" panose="02020603050405020304" pitchFamily="18" charset="0"/>
                <a:cs typeface="Times New Roman" panose="02020603050405020304" pitchFamily="18" charset="0"/>
              </a:rPr>
              <a:t>What is exploration-exploitation trade-off </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6A96FF6-50DB-4B27-A348-C0FBA8C0406C}"/>
              </a:ext>
            </a:extLst>
          </p:cNvPr>
          <p:cNvSpPr>
            <a:spLocks noGrp="1"/>
          </p:cNvSpPr>
          <p:nvPr>
            <p:ph type="body" idx="1"/>
          </p:nvPr>
        </p:nvSpPr>
        <p:spPr/>
        <p:txBody>
          <a:bodyPr/>
          <a:lstStyle/>
          <a:p>
            <a:pPr algn="l" fontAlgn="base">
              <a:buFont typeface="Wingdings" panose="05000000000000000000" pitchFamily="2" charset="2"/>
              <a:buChar char="Ø"/>
            </a:pPr>
            <a:r>
              <a:rPr lang="en-IN" sz="1800" dirty="0">
                <a:solidFill>
                  <a:srgbClr val="222222"/>
                </a:solidFill>
                <a:latin typeface="Times New Roman" panose="02020603050405020304" pitchFamily="18" charset="0"/>
                <a:cs typeface="Times New Roman" panose="02020603050405020304" pitchFamily="18" charset="0"/>
              </a:rPr>
              <a:t>Exploration helps in exploring and discovering the unexplored parts of the tree, which could result in finding a more optimal path. Exploration can be useful to ensure that MCTS is not overlooking any potentially better paths. </a:t>
            </a:r>
          </a:p>
          <a:p>
            <a:pPr algn="l" fontAlgn="base">
              <a:buFont typeface="Wingdings" panose="05000000000000000000" pitchFamily="2" charset="2"/>
              <a:buChar char="Ø"/>
            </a:pPr>
            <a:r>
              <a:rPr lang="en-IN" sz="1800" dirty="0">
                <a:solidFill>
                  <a:srgbClr val="222222"/>
                </a:solidFill>
                <a:latin typeface="Times New Roman" panose="02020603050405020304" pitchFamily="18" charset="0"/>
                <a:cs typeface="Times New Roman" panose="02020603050405020304" pitchFamily="18" charset="0"/>
              </a:rPr>
              <a:t>But it quickly becomes inefficient in situations with large number of steps or repetitions. In order to avoid that, it is balanced out by exploitation. Exploitation sticks to a single path that has the greatest estimated value. </a:t>
            </a:r>
          </a:p>
          <a:p>
            <a:pPr algn="l" fontAlgn="base">
              <a:buFont typeface="Wingdings" panose="05000000000000000000" pitchFamily="2" charset="2"/>
              <a:buChar char="Ø"/>
            </a:pPr>
            <a:r>
              <a:rPr lang="en-IN" sz="1800" dirty="0">
                <a:solidFill>
                  <a:srgbClr val="222222"/>
                </a:solidFill>
                <a:latin typeface="Times New Roman" panose="02020603050405020304" pitchFamily="18" charset="0"/>
                <a:cs typeface="Times New Roman" panose="02020603050405020304" pitchFamily="18" charset="0"/>
              </a:rPr>
              <a:t>The algorithm applied to trees helps to balance the exploration-exploitation trade-off by periodically exploring relatively unexplored nodes of the tree and discovering potentially more optimal paths than the one it is currently exploiting. </a:t>
            </a:r>
          </a:p>
          <a:p>
            <a:pPr>
              <a:buFont typeface="Wingdings" panose="05000000000000000000" pitchFamily="2" charset="2"/>
              <a:buChar char="Ø"/>
            </a:pPr>
            <a:endParaRPr lang="en-US" sz="1050" dirty="0"/>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57677A9-4FE0-45AB-BB4D-29FD2D889584}"/>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B470B5A8-EB72-49B0-81AE-56692013430B}"/>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24F78633-DAD4-4C29-998C-CDDBB79DDA6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3</a:t>
            </a:fld>
            <a:endParaRPr lang="en-IN"/>
          </a:p>
        </p:txBody>
      </p:sp>
    </p:spTree>
    <p:extLst>
      <p:ext uri="{BB962C8B-B14F-4D97-AF65-F5344CB8AC3E}">
        <p14:creationId xmlns:p14="http://schemas.microsoft.com/office/powerpoint/2010/main" val="313432130"/>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5CEB-7E17-4C69-B6F4-8AF059288215}"/>
              </a:ext>
            </a:extLst>
          </p:cNvPr>
          <p:cNvSpPr>
            <a:spLocks noGrp="1"/>
          </p:cNvSpPr>
          <p:nvPr>
            <p:ph type="title"/>
          </p:nvPr>
        </p:nvSpPr>
        <p:spPr>
          <a:xfrm>
            <a:off x="457200" y="1482012"/>
            <a:ext cx="8229600" cy="914400"/>
          </a:xfrm>
        </p:spPr>
        <p:txBody>
          <a:bodyPr/>
          <a:lstStyle/>
          <a:p>
            <a:r>
              <a:rPr lang="en-IN">
                <a:latin typeface="Times New Roman" panose="02020603050405020304" pitchFamily="18" charset="0"/>
                <a:cs typeface="Times New Roman" panose="02020603050405020304" pitchFamily="18" charset="0"/>
              </a:rPr>
              <a:t>PROBLEM DEFINITION</a:t>
            </a:r>
          </a:p>
        </p:txBody>
      </p:sp>
      <p:sp>
        <p:nvSpPr>
          <p:cNvPr id="3" name="Text Placeholder 2">
            <a:extLst>
              <a:ext uri="{FF2B5EF4-FFF2-40B4-BE49-F238E27FC236}">
                <a16:creationId xmlns:a16="http://schemas.microsoft.com/office/drawing/2014/main" id="{40DA4FC0-12FF-4A3C-8D1D-29AEE640C4A6}"/>
              </a:ext>
            </a:extLst>
          </p:cNvPr>
          <p:cNvSpPr>
            <a:spLocks noGrp="1"/>
          </p:cNvSpPr>
          <p:nvPr>
            <p:ph type="body" idx="1"/>
          </p:nvPr>
        </p:nvSpPr>
        <p:spPr>
          <a:xfrm>
            <a:off x="465110" y="2159440"/>
            <a:ext cx="8229600" cy="2621902"/>
          </a:xfrm>
        </p:spPr>
        <p:txBody>
          <a:bodyPr anchor="ctr"/>
          <a:lstStyle/>
          <a:p>
            <a:pPr marL="76200" indent="0" algn="ctr">
              <a:buNone/>
            </a:pPr>
            <a:r>
              <a:rPr lang="en-US" i="1" dirty="0">
                <a:latin typeface="Times New Roman" panose="02020603050405020304" pitchFamily="18" charset="0"/>
                <a:cs typeface="Times New Roman" panose="02020603050405020304" pitchFamily="18" charset="0"/>
              </a:rPr>
              <a:t>This project aims to study the working of Monte Carlo Tree Search and its applications in general video games.</a:t>
            </a:r>
            <a:endParaRPr lang="en-IN"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3590942-9693-45F2-8D17-8C7F436C250E}"/>
              </a:ext>
            </a:extLst>
          </p:cNvPr>
          <p:cNvSpPr>
            <a:spLocks noGrp="1"/>
          </p:cNvSpPr>
          <p:nvPr>
            <p:ph type="dt" idx="10"/>
          </p:nvPr>
        </p:nvSpPr>
        <p:spPr/>
        <p:txBody>
          <a:bodyPr/>
          <a:lstStyle/>
          <a:p>
            <a:fld id="{31A4C1A2-16F8-47DB-8BD2-B83F5B8A7A5C}" type="datetime1">
              <a:rPr lang="en-IN" smtClean="0"/>
              <a:pPr/>
              <a:t>31-03-2021</a:t>
            </a:fld>
            <a:endParaRPr lang="en-US"/>
          </a:p>
        </p:txBody>
      </p:sp>
      <p:sp>
        <p:nvSpPr>
          <p:cNvPr id="5" name="Footer Placeholder 4">
            <a:extLst>
              <a:ext uri="{FF2B5EF4-FFF2-40B4-BE49-F238E27FC236}">
                <a16:creationId xmlns:a16="http://schemas.microsoft.com/office/drawing/2014/main" id="{C71BBA52-8DCD-49A6-891B-4D6CAB406239}"/>
              </a:ext>
            </a:extLst>
          </p:cNvPr>
          <p:cNvSpPr>
            <a:spLocks noGrp="1"/>
          </p:cNvSpPr>
          <p:nvPr>
            <p:ph type="ftr" idx="11"/>
          </p:nvPr>
        </p:nvSpPr>
        <p:spPr/>
        <p:txBody>
          <a:bodyPr/>
          <a:lstStyle/>
          <a:p>
            <a:r>
              <a:rPr lang="en-US"/>
              <a:t>Computer Engineering Dept. MPSTME, Mumbai Campus </a:t>
            </a:r>
          </a:p>
        </p:txBody>
      </p:sp>
      <p:sp>
        <p:nvSpPr>
          <p:cNvPr id="6" name="Slide Number Placeholder 5">
            <a:extLst>
              <a:ext uri="{FF2B5EF4-FFF2-40B4-BE49-F238E27FC236}">
                <a16:creationId xmlns:a16="http://schemas.microsoft.com/office/drawing/2014/main" id="{A380EB61-663B-4618-B732-C4533A53C4C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4</a:t>
            </a:fld>
            <a:endParaRPr lang="en-IN"/>
          </a:p>
        </p:txBody>
      </p:sp>
    </p:spTree>
    <p:extLst>
      <p:ext uri="{BB962C8B-B14F-4D97-AF65-F5344CB8AC3E}">
        <p14:creationId xmlns:p14="http://schemas.microsoft.com/office/powerpoint/2010/main" val="1992576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B5CA-A7BA-481C-91EF-3CBA727A3D07}"/>
              </a:ext>
            </a:extLst>
          </p:cNvPr>
          <p:cNvSpPr>
            <a:spLocks noGrp="1"/>
          </p:cNvSpPr>
          <p:nvPr>
            <p:ph type="title"/>
          </p:nvPr>
        </p:nvSpPr>
        <p:spPr/>
        <p:txBody>
          <a:bodyPr/>
          <a:lstStyle/>
          <a:p>
            <a:r>
              <a:rPr lang="en-US" dirty="0"/>
              <a:t>Working of MCTS</a:t>
            </a:r>
          </a:p>
        </p:txBody>
      </p:sp>
      <p:sp>
        <p:nvSpPr>
          <p:cNvPr id="3" name="Text Placeholder 2">
            <a:extLst>
              <a:ext uri="{FF2B5EF4-FFF2-40B4-BE49-F238E27FC236}">
                <a16:creationId xmlns:a16="http://schemas.microsoft.com/office/drawing/2014/main" id="{5FBB3678-D2D6-4C1C-8D45-13431CF69E71}"/>
              </a:ext>
            </a:extLst>
          </p:cNvPr>
          <p:cNvSpPr>
            <a:spLocks noGrp="1"/>
          </p:cNvSpPr>
          <p:nvPr>
            <p:ph type="body" idx="1"/>
          </p:nvPr>
        </p:nvSpPr>
        <p:spPr>
          <a:xfrm>
            <a:off x="183823" y="2088037"/>
            <a:ext cx="8229600" cy="4070351"/>
          </a:xfrm>
        </p:spPr>
        <p:txBody>
          <a:bodyPr/>
          <a:lstStyle/>
          <a:p>
            <a:pPr marL="76200" indent="0">
              <a:buNone/>
            </a:pPr>
            <a:r>
              <a:rPr lang="en-IN" b="0" i="0" dirty="0">
                <a:solidFill>
                  <a:srgbClr val="40424E"/>
                </a:solidFill>
                <a:effectLst/>
                <a:latin typeface="urw-din"/>
              </a:rPr>
              <a:t>In MCTS, nodes are the building blocks of the search tree. These nodes are formed based on the outcome of a number of simulations. The process of Monte Carlo Tree Search can be broken down into four distinct steps,  </a:t>
            </a:r>
          </a:p>
          <a:p>
            <a:pPr>
              <a:buFont typeface="Wingdings" panose="05000000000000000000" pitchFamily="2" charset="2"/>
              <a:buChar char="§"/>
            </a:pPr>
            <a:r>
              <a:rPr lang="en-IN" b="0" i="0" dirty="0">
                <a:solidFill>
                  <a:srgbClr val="40424E"/>
                </a:solidFill>
                <a:effectLst/>
                <a:latin typeface="urw-din"/>
              </a:rPr>
              <a:t>Selection</a:t>
            </a:r>
            <a:endParaRPr lang="en-IN" dirty="0">
              <a:solidFill>
                <a:srgbClr val="40424E"/>
              </a:solidFill>
              <a:latin typeface="urw-din"/>
            </a:endParaRPr>
          </a:p>
          <a:p>
            <a:pPr>
              <a:buFont typeface="Wingdings" panose="05000000000000000000" pitchFamily="2" charset="2"/>
              <a:buChar char="§"/>
            </a:pPr>
            <a:r>
              <a:rPr lang="en-IN" b="0" i="0" dirty="0">
                <a:solidFill>
                  <a:srgbClr val="40424E"/>
                </a:solidFill>
                <a:effectLst/>
                <a:latin typeface="urw-din"/>
              </a:rPr>
              <a:t>Expansion</a:t>
            </a:r>
          </a:p>
          <a:p>
            <a:pPr>
              <a:buFont typeface="Wingdings" panose="05000000000000000000" pitchFamily="2" charset="2"/>
              <a:buChar char="§"/>
            </a:pPr>
            <a:r>
              <a:rPr lang="en-IN" b="0" i="0" dirty="0">
                <a:solidFill>
                  <a:srgbClr val="40424E"/>
                </a:solidFill>
                <a:effectLst/>
                <a:latin typeface="urw-din"/>
              </a:rPr>
              <a:t>Simulation</a:t>
            </a:r>
          </a:p>
          <a:p>
            <a:pPr>
              <a:buFont typeface="Wingdings" panose="05000000000000000000" pitchFamily="2" charset="2"/>
              <a:buChar char="§"/>
            </a:pPr>
            <a:r>
              <a:rPr lang="en-IN" dirty="0">
                <a:solidFill>
                  <a:srgbClr val="40424E"/>
                </a:solidFill>
                <a:latin typeface="urw-din"/>
              </a:rPr>
              <a:t>B</a:t>
            </a:r>
            <a:r>
              <a:rPr lang="en-IN" b="0" i="0" dirty="0">
                <a:solidFill>
                  <a:srgbClr val="40424E"/>
                </a:solidFill>
                <a:effectLst/>
                <a:latin typeface="urw-din"/>
              </a:rPr>
              <a:t>ackpropagation</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E49CA6B-1E22-453B-AFCC-AD9BACE13B6A}"/>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745609A4-9687-4C24-8BAA-FB89AF13A048}"/>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E7B8C9A-E7A9-435F-AD1A-605A33B7CFC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5</a:t>
            </a:fld>
            <a:endParaRPr lang="en-IN"/>
          </a:p>
        </p:txBody>
      </p:sp>
      <p:pic>
        <p:nvPicPr>
          <p:cNvPr id="8" name="Picture 7">
            <a:extLst>
              <a:ext uri="{FF2B5EF4-FFF2-40B4-BE49-F238E27FC236}">
                <a16:creationId xmlns:a16="http://schemas.microsoft.com/office/drawing/2014/main" id="{F4CC4EF4-EB70-4C67-9D4E-2A3CFD4CCF72}"/>
              </a:ext>
            </a:extLst>
          </p:cNvPr>
          <p:cNvPicPr>
            <a:picLocks noChangeAspect="1"/>
          </p:cNvPicPr>
          <p:nvPr/>
        </p:nvPicPr>
        <p:blipFill>
          <a:blip r:embed="rId3"/>
          <a:stretch>
            <a:fillRect/>
          </a:stretch>
        </p:blipFill>
        <p:spPr>
          <a:xfrm>
            <a:off x="3122488" y="3770664"/>
            <a:ext cx="5489122" cy="2387724"/>
          </a:xfrm>
          <a:prstGeom prst="rect">
            <a:avLst/>
          </a:prstGeom>
        </p:spPr>
      </p:pic>
    </p:spTree>
    <p:extLst>
      <p:ext uri="{BB962C8B-B14F-4D97-AF65-F5344CB8AC3E}">
        <p14:creationId xmlns:p14="http://schemas.microsoft.com/office/powerpoint/2010/main" val="3813060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C837-0043-494D-BF27-E6728551CE6A}"/>
              </a:ext>
            </a:extLst>
          </p:cNvPr>
          <p:cNvSpPr>
            <a:spLocks noGrp="1"/>
          </p:cNvSpPr>
          <p:nvPr>
            <p:ph type="title"/>
          </p:nvPr>
        </p:nvSpPr>
        <p:spPr>
          <a:xfrm>
            <a:off x="457200" y="1295400"/>
            <a:ext cx="8229600" cy="365125"/>
          </a:xfrm>
        </p:spPr>
        <p:txBody>
          <a:bodyPr/>
          <a:lstStyle/>
          <a:p>
            <a:r>
              <a:rPr lang="en-US" dirty="0">
                <a:latin typeface="Times New Roman" panose="02020603050405020304" pitchFamily="18" charset="0"/>
                <a:cs typeface="Times New Roman" panose="02020603050405020304" pitchFamily="18" charset="0"/>
              </a:rPr>
              <a:t>Selection</a:t>
            </a:r>
            <a:endParaRPr lang="en-US" dirty="0"/>
          </a:p>
        </p:txBody>
      </p:sp>
      <p:sp>
        <p:nvSpPr>
          <p:cNvPr id="3" name="Text Placeholder 2">
            <a:extLst>
              <a:ext uri="{FF2B5EF4-FFF2-40B4-BE49-F238E27FC236}">
                <a16:creationId xmlns:a16="http://schemas.microsoft.com/office/drawing/2014/main" id="{C18543A3-1F36-407D-A8C8-580E47BB9DB2}"/>
              </a:ext>
            </a:extLst>
          </p:cNvPr>
          <p:cNvSpPr>
            <a:spLocks noGrp="1"/>
          </p:cNvSpPr>
          <p:nvPr>
            <p:ph type="body" idx="1"/>
          </p:nvPr>
        </p:nvSpPr>
        <p:spPr>
          <a:xfrm>
            <a:off x="457200" y="1949342"/>
            <a:ext cx="4661555" cy="4424204"/>
          </a:xfrm>
        </p:spPr>
        <p:txBody>
          <a:bodyPr/>
          <a:lstStyle/>
          <a:p>
            <a:pPr>
              <a:buFont typeface="Wingdings"/>
              <a:buChar char="Ø"/>
            </a:pPr>
            <a:r>
              <a:rPr lang="en-IN" sz="1500" b="0" i="0" dirty="0">
                <a:solidFill>
                  <a:srgbClr val="40424E"/>
                </a:solidFill>
                <a:effectLst/>
                <a:latin typeface="Times New Roman" panose="02020603050405020304" pitchFamily="18" charset="0"/>
                <a:cs typeface="Times New Roman" panose="02020603050405020304" pitchFamily="18" charset="0"/>
              </a:rPr>
              <a:t>In this process, the MCTS algorithm traverses the current tree from the root node using a specific strategy. The strategy uses an evaluation function to optimally select nodes with the highest estimated value. MCTS uses the Upper Confidence Bound (UCB) formula applied to trees as the strategy in the selection process to traverse the tree. It balances the exploration-exploitation trade-off. During tree traversal, a node is selected based on some parameters that return the maximum value. The parameters are characterized by the formula that is typically used for this purpose is given below.</a:t>
            </a: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500" dirty="0">
                <a:solidFill>
                  <a:srgbClr val="40424E"/>
                </a:solidFill>
                <a:latin typeface="Times New Roman" panose="02020603050405020304" pitchFamily="18" charset="0"/>
                <a:cs typeface="Times New Roman" panose="02020603050405020304" pitchFamily="18" charset="0"/>
              </a:rPr>
              <a:t>When traversing a tree during the selection process, the child node that returns the greatest value from the above equation will be one that will get selected. During traversal, once a child node is found which is also a leaf node, the MCTS jumps into the expansion step.</a:t>
            </a:r>
            <a:endParaRPr lang="en-US" sz="1500" dirty="0">
              <a:solidFill>
                <a:srgbClr val="40424E"/>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8CF855B-86AC-4B7C-96CE-26ECF39E69FA}"/>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AB7C72D0-A976-4C8A-AE23-015D3764D423}"/>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EBFA751-F5C2-4F9E-9B28-8AA6B9BC9FF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6</a:t>
            </a:fld>
            <a:endParaRPr lang="en-IN"/>
          </a:p>
        </p:txBody>
      </p:sp>
      <p:pic>
        <p:nvPicPr>
          <p:cNvPr id="2058" name="Picture 10">
            <a:extLst>
              <a:ext uri="{FF2B5EF4-FFF2-40B4-BE49-F238E27FC236}">
                <a16:creationId xmlns:a16="http://schemas.microsoft.com/office/drawing/2014/main" id="{CEC42DA8-5839-4747-8729-D24080B7A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088" y="1795085"/>
            <a:ext cx="2453126" cy="2502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704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C837-0043-494D-BF27-E6728551CE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Expansion</a:t>
            </a:r>
            <a:endParaRPr lang="en-US" dirty="0"/>
          </a:p>
        </p:txBody>
      </p:sp>
      <p:sp>
        <p:nvSpPr>
          <p:cNvPr id="3" name="Text Placeholder 2">
            <a:extLst>
              <a:ext uri="{FF2B5EF4-FFF2-40B4-BE49-F238E27FC236}">
                <a16:creationId xmlns:a16="http://schemas.microsoft.com/office/drawing/2014/main" id="{C18543A3-1F36-407D-A8C8-580E47BB9DB2}"/>
              </a:ext>
            </a:extLst>
          </p:cNvPr>
          <p:cNvSpPr>
            <a:spLocks noGrp="1"/>
          </p:cNvSpPr>
          <p:nvPr>
            <p:ph type="body" idx="1"/>
          </p:nvPr>
        </p:nvSpPr>
        <p:spPr>
          <a:xfrm>
            <a:off x="457200" y="2222720"/>
            <a:ext cx="4661555" cy="4086171"/>
          </a:xfrm>
        </p:spPr>
        <p:txBody>
          <a:bodyPr/>
          <a:lstStyle/>
          <a:p>
            <a:pPr algn="l"/>
            <a:r>
              <a:rPr lang="en-IN" sz="1500" b="0" i="0" dirty="0">
                <a:solidFill>
                  <a:srgbClr val="292929"/>
                </a:solidFill>
                <a:effectLst/>
                <a:latin typeface="Times New Roman" panose="02020603050405020304" pitchFamily="18" charset="0"/>
                <a:cs typeface="Times New Roman" panose="02020603050405020304" pitchFamily="18" charset="0"/>
              </a:rPr>
              <a:t>After selection stops, there will be at least one unvisited move in the search tree (hereafter referred to as </a:t>
            </a:r>
            <a:r>
              <a:rPr lang="en-IN" sz="1500" b="0" i="1" dirty="0">
                <a:solidFill>
                  <a:srgbClr val="292929"/>
                </a:solidFill>
                <a:effectLst/>
                <a:latin typeface="Times New Roman" panose="02020603050405020304" pitchFamily="18" charset="0"/>
                <a:cs typeface="Times New Roman" panose="02020603050405020304" pitchFamily="18" charset="0"/>
              </a:rPr>
              <a:t>unexpanded</a:t>
            </a:r>
            <a:r>
              <a:rPr lang="en-IN" sz="1500" b="0" i="0" dirty="0">
                <a:solidFill>
                  <a:srgbClr val="292929"/>
                </a:solidFill>
                <a:effectLst/>
                <a:latin typeface="Times New Roman" panose="02020603050405020304" pitchFamily="18" charset="0"/>
                <a:cs typeface="Times New Roman" panose="02020603050405020304" pitchFamily="18" charset="0"/>
              </a:rPr>
              <a:t> moves). Now, we randomly choose one unexpanded move and we then create the child node corresponding to that move (bolded in the diagram). We add this node as a child to the last selected node in the selection phase, expanding the search tree. The statistics information in the node is initialized with 0 wins out of 0 simulations (</a:t>
            </a:r>
            <a:r>
              <a:rPr lang="en-IN" sz="1500" b="1" i="1" dirty="0">
                <a:solidFill>
                  <a:srgbClr val="292929"/>
                </a:solidFill>
                <a:effectLst/>
                <a:latin typeface="Times New Roman" panose="02020603050405020304" pitchFamily="18" charset="0"/>
                <a:cs typeface="Times New Roman" panose="02020603050405020304" pitchFamily="18" charset="0"/>
              </a:rPr>
              <a:t>wᵢ</a:t>
            </a:r>
            <a:r>
              <a:rPr lang="en-IN" sz="1500" b="0" i="0" dirty="0">
                <a:solidFill>
                  <a:srgbClr val="292929"/>
                </a:solidFill>
                <a:effectLst/>
                <a:latin typeface="Times New Roman" panose="02020603050405020304" pitchFamily="18" charset="0"/>
                <a:cs typeface="Times New Roman" panose="02020603050405020304" pitchFamily="18" charset="0"/>
              </a:rPr>
              <a:t> = 0, </a:t>
            </a:r>
            <a:r>
              <a:rPr lang="en-IN" sz="1500" b="1" i="1" dirty="0">
                <a:solidFill>
                  <a:srgbClr val="292929"/>
                </a:solidFill>
                <a:effectLst/>
                <a:latin typeface="Times New Roman" panose="02020603050405020304" pitchFamily="18" charset="0"/>
                <a:cs typeface="Times New Roman" panose="02020603050405020304" pitchFamily="18" charset="0"/>
              </a:rPr>
              <a:t>sᵢ</a:t>
            </a:r>
            <a:r>
              <a:rPr lang="en-IN" sz="1500" b="0" i="0" dirty="0">
                <a:solidFill>
                  <a:srgbClr val="292929"/>
                </a:solidFill>
                <a:effectLst/>
                <a:latin typeface="Times New Roman" panose="02020603050405020304" pitchFamily="18" charset="0"/>
                <a:cs typeface="Times New Roman" panose="02020603050405020304" pitchFamily="18" charset="0"/>
              </a:rPr>
              <a:t> = 0).</a:t>
            </a:r>
          </a:p>
          <a:p>
            <a:pPr algn="l"/>
            <a:r>
              <a:rPr lang="en-IN" sz="1500" b="0" i="0" dirty="0">
                <a:solidFill>
                  <a:srgbClr val="292929"/>
                </a:solidFill>
                <a:effectLst/>
                <a:latin typeface="Times New Roman" panose="02020603050405020304" pitchFamily="18" charset="0"/>
                <a:cs typeface="Times New Roman" panose="02020603050405020304" pitchFamily="18" charset="0"/>
              </a:rPr>
              <a:t>Some implementations choose to expand the tree by multiple nodes per simulation, but the most memory-efficient implementation is to create just one node per simulation. The search tree can get very large, especially for games with large branching factors.</a:t>
            </a:r>
          </a:p>
        </p:txBody>
      </p:sp>
      <p:sp>
        <p:nvSpPr>
          <p:cNvPr id="4" name="Date Placeholder 3">
            <a:extLst>
              <a:ext uri="{FF2B5EF4-FFF2-40B4-BE49-F238E27FC236}">
                <a16:creationId xmlns:a16="http://schemas.microsoft.com/office/drawing/2014/main" id="{08CF855B-86AC-4B7C-96CE-26ECF39E69FA}"/>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AB7C72D0-A976-4C8A-AE23-015D3764D423}"/>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EBFA751-F5C2-4F9E-9B28-8AA6B9BC9FF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7</a:t>
            </a:fld>
            <a:endParaRPr lang="en-IN"/>
          </a:p>
        </p:txBody>
      </p:sp>
      <p:pic>
        <p:nvPicPr>
          <p:cNvPr id="1026" name="Picture 2">
            <a:extLst>
              <a:ext uri="{FF2B5EF4-FFF2-40B4-BE49-F238E27FC236}">
                <a16:creationId xmlns:a16="http://schemas.microsoft.com/office/drawing/2014/main" id="{32E112A3-BB60-4DD6-9052-5253598A0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171" y="2092750"/>
            <a:ext cx="3174629" cy="379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88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C837-0043-494D-BF27-E6728551CE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Simulation</a:t>
            </a:r>
            <a:endParaRPr lang="en-US" dirty="0"/>
          </a:p>
        </p:txBody>
      </p:sp>
      <p:sp>
        <p:nvSpPr>
          <p:cNvPr id="3" name="Text Placeholder 2">
            <a:extLst>
              <a:ext uri="{FF2B5EF4-FFF2-40B4-BE49-F238E27FC236}">
                <a16:creationId xmlns:a16="http://schemas.microsoft.com/office/drawing/2014/main" id="{C18543A3-1F36-407D-A8C8-580E47BB9DB2}"/>
              </a:ext>
            </a:extLst>
          </p:cNvPr>
          <p:cNvSpPr>
            <a:spLocks noGrp="1"/>
          </p:cNvSpPr>
          <p:nvPr>
            <p:ph type="body" idx="1"/>
          </p:nvPr>
        </p:nvSpPr>
        <p:spPr>
          <a:xfrm>
            <a:off x="457200" y="2222720"/>
            <a:ext cx="4661555" cy="4086171"/>
          </a:xfrm>
        </p:spPr>
        <p:txBody>
          <a:bodyPr/>
          <a:lstStyle/>
          <a:p>
            <a:pPr algn="l">
              <a:buFont typeface="Wingdings" panose="05000000000000000000" pitchFamily="2" charset="2"/>
              <a:buChar char="Ø"/>
            </a:pPr>
            <a:r>
              <a:rPr lang="en-IN" sz="1500" b="0" i="0" dirty="0">
                <a:solidFill>
                  <a:srgbClr val="292929"/>
                </a:solidFill>
                <a:effectLst/>
                <a:latin typeface="Times New Roman" panose="02020603050405020304" pitchFamily="18" charset="0"/>
                <a:cs typeface="Times New Roman" panose="02020603050405020304" pitchFamily="18" charset="0"/>
              </a:rPr>
              <a:t>Continuing from the newly-created node in the expansion phase, moves are selected randomly and the game state is repeatedly advanced. This repeats until the game is finished and a winner emerges. No new nodes are created in this phase.</a:t>
            </a:r>
          </a:p>
          <a:p>
            <a:pPr algn="l">
              <a:buFont typeface="Wingdings" panose="05000000000000000000" pitchFamily="2" charset="2"/>
              <a:buChar char="Ø"/>
            </a:pPr>
            <a:r>
              <a:rPr lang="en-IN" sz="1500" b="0" i="0" dirty="0">
                <a:solidFill>
                  <a:srgbClr val="292929"/>
                </a:solidFill>
                <a:effectLst/>
                <a:latin typeface="Times New Roman" panose="02020603050405020304" pitchFamily="18" charset="0"/>
                <a:cs typeface="Times New Roman" panose="02020603050405020304" pitchFamily="18" charset="0"/>
              </a:rPr>
              <a:t>This is a good time to remind ourselves that nodes in the search tree correspond to nodes in the game tree. In this phase, we are simply applying the rules of the game to repeatedly (1) find all legal moves in the current game state, (2) choose one legal move randomly, then (3) advance the game state. No part of this process is stored. This phase ends when we reach a state where the game is finished.</a:t>
            </a:r>
          </a:p>
          <a:p>
            <a:pPr>
              <a:buFont typeface="Wingdings" panose="05000000000000000000" pitchFamily="2" charset="2"/>
              <a:buChar char="Ø"/>
            </a:pPr>
            <a:endParaRPr lang="en-US" sz="1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8CF855B-86AC-4B7C-96CE-26ECF39E69FA}"/>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AB7C72D0-A976-4C8A-AE23-015D3764D423}"/>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EBFA751-F5C2-4F9E-9B28-8AA6B9BC9FF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8</a:t>
            </a:fld>
            <a:endParaRPr lang="en-IN"/>
          </a:p>
        </p:txBody>
      </p:sp>
      <p:pic>
        <p:nvPicPr>
          <p:cNvPr id="3074" name="Picture 2">
            <a:extLst>
              <a:ext uri="{FF2B5EF4-FFF2-40B4-BE49-F238E27FC236}">
                <a16:creationId xmlns:a16="http://schemas.microsoft.com/office/drawing/2014/main" id="{D52B0674-163A-4B95-BAF1-14F714D7B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443" y="2010035"/>
            <a:ext cx="3175200" cy="4736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955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C837-0043-494D-BF27-E6728551CE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 Propagation</a:t>
            </a:r>
            <a:endParaRPr lang="en-US" dirty="0"/>
          </a:p>
        </p:txBody>
      </p:sp>
      <p:sp>
        <p:nvSpPr>
          <p:cNvPr id="3" name="Text Placeholder 2">
            <a:extLst>
              <a:ext uri="{FF2B5EF4-FFF2-40B4-BE49-F238E27FC236}">
                <a16:creationId xmlns:a16="http://schemas.microsoft.com/office/drawing/2014/main" id="{C18543A3-1F36-407D-A8C8-580E47BB9DB2}"/>
              </a:ext>
            </a:extLst>
          </p:cNvPr>
          <p:cNvSpPr>
            <a:spLocks noGrp="1"/>
          </p:cNvSpPr>
          <p:nvPr>
            <p:ph type="body" idx="1"/>
          </p:nvPr>
        </p:nvSpPr>
        <p:spPr>
          <a:xfrm>
            <a:off x="457200" y="2222720"/>
            <a:ext cx="4661555" cy="4086171"/>
          </a:xfrm>
        </p:spPr>
        <p:txBody>
          <a:bodyPr/>
          <a:lstStyle/>
          <a:p>
            <a:pPr>
              <a:buFont typeface="Wingdings"/>
              <a:buChar char="Ø"/>
            </a:pPr>
            <a:r>
              <a:rPr lang="en-IN" sz="1500" b="0" i="0" dirty="0">
                <a:solidFill>
                  <a:schemeClr val="tx1"/>
                </a:solidFill>
                <a:effectLst/>
                <a:latin typeface="Times New Roman" panose="02020603050405020304" pitchFamily="18" charset="0"/>
                <a:cs typeface="Times New Roman" panose="02020603050405020304" pitchFamily="18" charset="0"/>
              </a:rPr>
              <a:t>After determining the value of the newly added node, the remaining tree must be updated. So, the backpropagation process is performed, where it backpropagates from the new node to the root node. During the process, the number of simulation stored in each node is incremented. Also, if the new node’s simulation results in a win, then the number of wins is also incremented.</a:t>
            </a: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8CF855B-86AC-4B7C-96CE-26ECF39E69FA}"/>
              </a:ext>
            </a:extLst>
          </p:cNvPr>
          <p:cNvSpPr>
            <a:spLocks noGrp="1"/>
          </p:cNvSpPr>
          <p:nvPr>
            <p:ph type="dt" idx="10"/>
          </p:nvPr>
        </p:nvSpPr>
        <p:spPr/>
        <p:txBody>
          <a:bodyPr/>
          <a:lstStyle/>
          <a:p>
            <a:fld id="{011E08A9-90B4-4D30-8541-6398A6FE0157}" type="datetime1">
              <a:rPr lang="en-IN" smtClean="0"/>
              <a:pPr/>
              <a:t>31-03-2021</a:t>
            </a:fld>
            <a:endParaRPr lang="en-IN"/>
          </a:p>
        </p:txBody>
      </p:sp>
      <p:sp>
        <p:nvSpPr>
          <p:cNvPr id="5" name="Footer Placeholder 4">
            <a:extLst>
              <a:ext uri="{FF2B5EF4-FFF2-40B4-BE49-F238E27FC236}">
                <a16:creationId xmlns:a16="http://schemas.microsoft.com/office/drawing/2014/main" id="{AB7C72D0-A976-4C8A-AE23-015D3764D423}"/>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EBFA751-F5C2-4F9E-9B28-8AA6B9BC9FF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pPr marL="0" lvl="0" indent="0">
                <a:spcBef>
                  <a:spcPts val="0"/>
                </a:spcBef>
                <a:spcAft>
                  <a:spcPts val="0"/>
                </a:spcAft>
                <a:buNone/>
              </a:pPr>
              <a:t>9</a:t>
            </a:fld>
            <a:endParaRPr lang="en-IN"/>
          </a:p>
        </p:txBody>
      </p:sp>
      <p:pic>
        <p:nvPicPr>
          <p:cNvPr id="2050" name="Picture 2">
            <a:extLst>
              <a:ext uri="{FF2B5EF4-FFF2-40B4-BE49-F238E27FC236}">
                <a16:creationId xmlns:a16="http://schemas.microsoft.com/office/drawing/2014/main" id="{F4AFA015-D286-4696-9E83-4436DA1E6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2761" y="2209800"/>
            <a:ext cx="3175200" cy="388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893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D0D41BA425604C93E4FD6A160F97AA" ma:contentTypeVersion="7" ma:contentTypeDescription="Create a new document." ma:contentTypeScope="" ma:versionID="2765315594b1e69abcd1ed23182336e4">
  <xsd:schema xmlns:xsd="http://www.w3.org/2001/XMLSchema" xmlns:xs="http://www.w3.org/2001/XMLSchema" xmlns:p="http://schemas.microsoft.com/office/2006/metadata/properties" xmlns:ns2="3dde81f2-d502-4073-ada4-f8ae336d3ad4" targetNamespace="http://schemas.microsoft.com/office/2006/metadata/properties" ma:root="true" ma:fieldsID="47190d599611fd69b1b7c493e8ddde34" ns2:_="">
    <xsd:import namespace="3dde81f2-d502-4073-ada4-f8ae336d3ad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de81f2-d502-4073-ada4-f8ae336d3a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DD44EC-1CDB-4DD4-ADEF-74F8705CE1CF}">
  <ds:schemaRefs>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http://www.w3.org/XML/1998/namespace"/>
    <ds:schemaRef ds:uri="http://purl.org/dc/dcmitype/"/>
    <ds:schemaRef ds:uri="http://schemas.microsoft.com/office/infopath/2007/PartnerControls"/>
    <ds:schemaRef ds:uri="3dde81f2-d502-4073-ada4-f8ae336d3ad4"/>
    <ds:schemaRef ds:uri="http://purl.org/dc/terms/"/>
  </ds:schemaRefs>
</ds:datastoreItem>
</file>

<file path=customXml/itemProps2.xml><?xml version="1.0" encoding="utf-8"?>
<ds:datastoreItem xmlns:ds="http://schemas.openxmlformats.org/officeDocument/2006/customXml" ds:itemID="{CCEFB7F4-06A4-4042-AC4B-B219B0172E48}">
  <ds:schemaRefs>
    <ds:schemaRef ds:uri="http://schemas.microsoft.com/sharepoint/v3/contenttype/forms"/>
  </ds:schemaRefs>
</ds:datastoreItem>
</file>

<file path=customXml/itemProps3.xml><?xml version="1.0" encoding="utf-8"?>
<ds:datastoreItem xmlns:ds="http://schemas.openxmlformats.org/officeDocument/2006/customXml" ds:itemID="{F5FFCE8A-C947-4A6D-A7E0-1C8126A01E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de81f2-d502-4073-ada4-f8ae336d3a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356</TotalTime>
  <Words>2459</Words>
  <Application>Microsoft Office PowerPoint</Application>
  <PresentationFormat>On-screen Show (4:3)</PresentationFormat>
  <Paragraphs>213</Paragraphs>
  <Slides>24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Noto Sans Symbols</vt:lpstr>
      <vt:lpstr>poppins</vt:lpstr>
      <vt:lpstr>roboto</vt:lpstr>
      <vt:lpstr>Times New Roman</vt:lpstr>
      <vt:lpstr>urw-din</vt:lpstr>
      <vt:lpstr>Wingdings</vt:lpstr>
      <vt:lpstr>MPSTME</vt:lpstr>
      <vt:lpstr>PowerPoint Presentation</vt:lpstr>
      <vt:lpstr>INTRODUCTION </vt:lpstr>
      <vt:lpstr>What is exploration-exploitation trade-off </vt:lpstr>
      <vt:lpstr>PROBLEM DEFINITION</vt:lpstr>
      <vt:lpstr>Working of MCTS</vt:lpstr>
      <vt:lpstr>Selection</vt:lpstr>
      <vt:lpstr>Expansion</vt:lpstr>
      <vt:lpstr>Simulation</vt:lpstr>
      <vt:lpstr>Back Propagation</vt:lpstr>
      <vt:lpstr>Flowchart and Algorithm</vt:lpstr>
      <vt:lpstr>Complete Walkthrough with an Example</vt:lpstr>
      <vt:lpstr>Complete Walkthrough with an Example</vt:lpstr>
      <vt:lpstr>Complete Walkthrough with an Example</vt:lpstr>
      <vt:lpstr>Complete Walkthrough with an Example</vt:lpstr>
      <vt:lpstr>MCTS in Tic Tac Toe</vt:lpstr>
      <vt:lpstr>Sparse PCA</vt:lpstr>
      <vt:lpstr>Sparse PCA </vt:lpstr>
      <vt:lpstr>Comparative Analysis</vt:lpstr>
      <vt:lpstr>Advantages </vt:lpstr>
      <vt:lpstr>Disadvantages </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Pollution Trends</dc:title>
  <dc:creator>Shubha Puthran</dc:creator>
  <cp:lastModifiedBy>Dhruv Patel</cp:lastModifiedBy>
  <cp:revision>33</cp:revision>
  <dcterms:modified xsi:type="dcterms:W3CDTF">2021-03-31T05:01:58Z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0x010100EDD0D41BA425604C93E4FD6A160F97AA</vt:lpwstr>
  </property>
</Properties>
</file>