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8"/>
  </p:notesMasterIdLst>
  <p:sldIdLst>
    <p:sldId id="256" r:id="rId5"/>
    <p:sldId id="257" r:id="rId6"/>
    <p:sldId id="258" r:id="rId7"/>
    <p:sldId id="259" r:id="rId8"/>
    <p:sldId id="272" r:id="rId9"/>
    <p:sldId id="282" r:id="rId10"/>
    <p:sldId id="274" r:id="rId11"/>
    <p:sldId id="278" r:id="rId12"/>
    <p:sldId id="283" r:id="rId13"/>
    <p:sldId id="284" r:id="rId14"/>
    <p:sldId id="285" r:id="rId15"/>
    <p:sldId id="267" r:id="rId16"/>
    <p:sldId id="268"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0E6A2-156B-495A-AC0C-66360E54B202}" v="281" dt="2021-09-15T16:00:33.973"/>
  </p1510:revLst>
</p1510:revInfo>
</file>

<file path=ppt/tableStyles.xml><?xml version="1.0" encoding="utf-8"?>
<a:tblStyleLst xmlns:a="http://schemas.openxmlformats.org/drawingml/2006/main" def="{8C340B0B-6CC3-454F-905E-1137773BADF3}">
  <a:tblStyle styleId="{8C340B0B-6CC3-454F-905E-1137773BADF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D982B76-083E-44EE-A541-5E1ADE81FB3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56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6333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490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95" name="Shape 9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944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7528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2</a:t>
            </a:r>
            <a:r>
              <a:rPr lang="en-US" baseline="30000" dirty="0"/>
              <a:t>nd</a:t>
            </a:r>
            <a:r>
              <a:rPr lang="en-US" dirty="0"/>
              <a:t> paper drawback: The UI is more focused on the changes in the array elements rather than the visualization of the algorithm.</a:t>
            </a:r>
            <a:endParaRPr dirty="0"/>
          </a:p>
        </p:txBody>
      </p:sp>
      <p:sp>
        <p:nvSpPr>
          <p:cNvPr id="104" name="Google Shape;104;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dirty="0"/>
              <a:t>2</a:t>
            </a:r>
            <a:r>
              <a:rPr lang="en-US" baseline="30000" dirty="0"/>
              <a:t>nd</a:t>
            </a:r>
            <a:r>
              <a:rPr lang="en-US" dirty="0"/>
              <a:t> paper drawback: The UI is more focused on the changes in the array elements rather than the visualization of the algorithm.</a:t>
            </a:r>
            <a:endParaRPr dirty="0"/>
          </a:p>
        </p:txBody>
      </p:sp>
      <p:sp>
        <p:nvSpPr>
          <p:cNvPr id="104" name="Google Shape;104;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t>6</a:t>
            </a:fld>
            <a:endParaRPr/>
          </a:p>
        </p:txBody>
      </p:sp>
    </p:spTree>
    <p:extLst>
      <p:ext uri="{BB962C8B-B14F-4D97-AF65-F5344CB8AC3E}">
        <p14:creationId xmlns:p14="http://schemas.microsoft.com/office/powerpoint/2010/main" val="260435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585B63C-4109-4B58-8A87-EB9BE7447C67}" type="datetime1">
              <a:rPr lang="en-IN" smtClean="0"/>
              <a:t>04-02-2022</a:t>
            </a:fld>
            <a:endParaRPr/>
          </a:p>
        </p:txBody>
      </p:sp>
      <p:sp>
        <p:nvSpPr>
          <p:cNvPr id="19" name="Shape 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0" name="Shape 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161D8154-603A-4BBF-893C-B22F4445A59B}" type="datetime1">
              <a:rPr lang="en-IN" smtClean="0"/>
              <a:t>04-02-2022</a:t>
            </a:fld>
            <a:endParaRPr/>
          </a:p>
        </p:txBody>
      </p:sp>
      <p:sp>
        <p:nvSpPr>
          <p:cNvPr id="25" name="Shape 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26" name="Shape 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5" name="Shape 3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28658869-C011-46DE-B3ED-12EDF824D70C}" type="datetime1">
              <a:rPr lang="en-IN" smtClean="0"/>
              <a:t>04-02-2022</a:t>
            </a:fld>
            <a:endParaRPr/>
          </a:p>
        </p:txBody>
      </p:sp>
      <p:sp>
        <p:nvSpPr>
          <p:cNvPr id="36" name="Shape 3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37" name="Shape 3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3EF37263-EB1F-452E-8508-91407622D860}" type="datetime1">
              <a:rPr lang="en-IN" smtClean="0"/>
              <a:t>04-02-2022</a:t>
            </a:fld>
            <a:endParaRPr/>
          </a:p>
        </p:txBody>
      </p:sp>
      <p:sp>
        <p:nvSpPr>
          <p:cNvPr id="43" name="Shape 4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44" name="Shape 4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B811D9B2-EEFF-4B28-9DE2-56ED84FFF0B5}" type="datetime1">
              <a:rPr lang="en-IN" smtClean="0"/>
              <a:t>04-02-2022</a:t>
            </a:fld>
            <a:endParaRPr/>
          </a:p>
        </p:txBody>
      </p:sp>
      <p:sp>
        <p:nvSpPr>
          <p:cNvPr id="52" name="Shape 5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53" name="Shape 5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ABF8B39-BE62-482A-A1F3-BDCE6AE54AE6}" type="datetime1">
              <a:rPr lang="en-IN" smtClean="0"/>
              <a:t>04-02-2022</a:t>
            </a:fld>
            <a:endParaRPr/>
          </a:p>
        </p:txBody>
      </p:sp>
      <p:sp>
        <p:nvSpPr>
          <p:cNvPr id="63" name="Shape 6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64" name="Shape 6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Shape 67"/>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8FB0FE9A-4412-4513-96A7-9E10410A92EA}" type="datetime1">
              <a:rPr lang="en-IN" smtClean="0"/>
              <a:t>04-02-2022</a:t>
            </a:fld>
            <a:endParaRPr/>
          </a:p>
        </p:txBody>
      </p:sp>
      <p:sp>
        <p:nvSpPr>
          <p:cNvPr id="70" name="Shape 7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1" name="Shape 7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Shape 74"/>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4436A05-C91D-4A96-93E7-16BD97E9E657}" type="datetime1">
              <a:rPr lang="en-IN" smtClean="0"/>
              <a:t>04-02-2022</a:t>
            </a:fld>
            <a:endParaRPr/>
          </a:p>
        </p:txBody>
      </p:sp>
      <p:sp>
        <p:nvSpPr>
          <p:cNvPr id="76" name="Shape 7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77" name="Shape 7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Shape 8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96F392C2-947D-473B-92C4-44495DAEE24D}" type="datetime1">
              <a:rPr lang="en-IN" smtClean="0"/>
              <a:t>04-02-2022</a:t>
            </a:fld>
            <a:endParaRPr/>
          </a:p>
        </p:txBody>
      </p:sp>
      <p:sp>
        <p:nvSpPr>
          <p:cNvPr id="82" name="Shape 8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83" name="Shape 8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Shape 11"/>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7453532E-19FC-4382-9D6F-028295628D24}" type="datetime1">
              <a:rPr lang="en-IN" smtClean="0"/>
              <a:t>04-02-2022</a:t>
            </a:fld>
            <a:endParaRPr/>
          </a:p>
        </p:txBody>
      </p:sp>
      <p:sp>
        <p:nvSpPr>
          <p:cNvPr id="13" name="Shape 1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Computer Engineering Dept. MPSTME, Mumbai Campus </a:t>
            </a:r>
            <a:endParaRPr/>
          </a:p>
        </p:txBody>
      </p:sp>
      <p:sp>
        <p:nvSpPr>
          <p:cNvPr id="14" name="Shape 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researchgate.net/publication/330667340_Compiler_report" TargetMode="External"/><Relationship Id="rId3" Type="http://schemas.openxmlformats.org/officeDocument/2006/relationships/hyperlink" Target="https://www.gnu.org/software/bison/" TargetMode="External"/><Relationship Id="rId7" Type="http://schemas.openxmlformats.org/officeDocument/2006/relationships/hyperlink" Target="https://www.javatpoint.com/lex" TargetMode="External"/><Relationship Id="rId2" Type="http://schemas.openxmlformats.org/officeDocument/2006/relationships/hyperlink" Target="https://github.com/westes/flex" TargetMode="External"/><Relationship Id="rId1" Type="http://schemas.openxmlformats.org/officeDocument/2006/relationships/slideLayout" Target="../slideLayouts/slideLayout2.xml"/><Relationship Id="rId6" Type="http://schemas.openxmlformats.org/officeDocument/2006/relationships/hyperlink" Target="https://silcnitc.github.io/yacc.html" TargetMode="External"/><Relationship Id="rId5" Type="http://schemas.openxmlformats.org/officeDocument/2006/relationships/hyperlink" Target="https://github.com/kaushiksk/mini-c-compiler" TargetMode="External"/><Relationship Id="rId10" Type="http://schemas.openxmlformats.org/officeDocument/2006/relationships/hyperlink" Target="https://www.oreilly.com/library/view/flex-bison/9780596805418/ch01.html" TargetMode="External"/><Relationship Id="rId4" Type="http://schemas.openxmlformats.org/officeDocument/2006/relationships/hyperlink" Target="https://github.com/mishal23/mini-c-compiler" TargetMode="External"/><Relationship Id="rId9" Type="http://schemas.openxmlformats.org/officeDocument/2006/relationships/hyperlink" Target="https://www.geeksforgeeks.org/phases-of-a-compil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4088" y="1455128"/>
            <a:ext cx="7772400" cy="1470025"/>
          </a:xfrm>
          <a:prstGeom prst="rect">
            <a:avLst/>
          </a:prstGeom>
          <a:noFill/>
          <a:ln>
            <a:noFill/>
          </a:ln>
        </p:spPr>
        <p:txBody>
          <a:bodyPr spcFirstLastPara="1" wrap="square" lIns="91425" tIns="45700" rIns="91425" bIns="45700" anchor="ctr" anchorCtr="0">
            <a:noAutofit/>
          </a:bodyPr>
          <a:lstStyle/>
          <a:p>
            <a:pPr marR="1905" algn="ctr">
              <a:lnSpc>
                <a:spcPct val="107000"/>
              </a:lnSpc>
              <a:spcAft>
                <a:spcPts val="800"/>
              </a:spcAft>
            </a:pP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Syntax Analyzer For C Language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9" name="Shape 89"/>
          <p:cNvSpPr txBox="1">
            <a:spLocks noGrp="1"/>
          </p:cNvSpPr>
          <p:nvPr>
            <p:ph type="subTitle" idx="1"/>
          </p:nvPr>
        </p:nvSpPr>
        <p:spPr>
          <a:xfrm>
            <a:off x="1369888" y="2816096"/>
            <a:ext cx="6400800" cy="190961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888888"/>
              </a:buClr>
              <a:buSzPts val="2400"/>
            </a:pPr>
            <a:r>
              <a:rPr lang="en-IN" sz="2400" b="0" i="0" u="none" strike="noStrike" cap="none" dirty="0">
                <a:solidFill>
                  <a:schemeClr val="tx1"/>
                </a:solidFill>
                <a:latin typeface="Calibri"/>
                <a:ea typeface="Calibri"/>
                <a:cs typeface="Calibri"/>
                <a:sym typeface="Calibri"/>
              </a:rPr>
              <a:t>		      Presented by: </a:t>
            </a:r>
          </a:p>
          <a:p>
            <a:pPr marL="0" indent="0" algn="just">
              <a:spcBef>
                <a:spcPts val="0"/>
              </a:spcBef>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E019 – Ishaan </a:t>
            </a:r>
            <a:r>
              <a:rPr lang="en-IN" sz="2400" b="0" i="0" u="none" strike="noStrike" cap="none" dirty="0" err="1">
                <a:solidFill>
                  <a:schemeClr val="tx1"/>
                </a:solidFill>
                <a:latin typeface="Calibri"/>
                <a:ea typeface="Calibri"/>
                <a:cs typeface="Calibri"/>
                <a:sym typeface="Calibri"/>
              </a:rPr>
              <a:t>Kangriwala</a:t>
            </a:r>
            <a:r>
              <a:rPr lang="en-IN" sz="2400" b="0" i="0" u="none" strike="noStrike" cap="none" dirty="0">
                <a:solidFill>
                  <a:schemeClr val="tx1"/>
                </a:solidFill>
                <a:latin typeface="Calibri"/>
                <a:ea typeface="Calibri"/>
                <a:cs typeface="Calibri"/>
                <a:sym typeface="Calibri"/>
              </a:rPr>
              <a:t>  </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E020 – </a:t>
            </a:r>
            <a:r>
              <a:rPr lang="en-IN" sz="2400" b="0" i="0" u="none" strike="noStrike" cap="none" dirty="0" err="1">
                <a:solidFill>
                  <a:schemeClr val="tx1"/>
                </a:solidFill>
                <a:latin typeface="Calibri"/>
                <a:ea typeface="Calibri"/>
                <a:cs typeface="Calibri"/>
                <a:sym typeface="Calibri"/>
              </a:rPr>
              <a:t>Paarth</a:t>
            </a:r>
            <a:r>
              <a:rPr lang="en-IN" sz="2400" b="0" i="0" u="none" strike="noStrike" cap="none" dirty="0">
                <a:solidFill>
                  <a:schemeClr val="tx1"/>
                </a:solidFill>
                <a:latin typeface="Calibri"/>
                <a:ea typeface="Calibri"/>
                <a:cs typeface="Calibri"/>
                <a:sym typeface="Calibri"/>
              </a:rPr>
              <a:t> Kapasi</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E035 – Dhruv Patel</a:t>
            </a:r>
          </a:p>
          <a:p>
            <a:pPr marL="0" marR="0" lvl="0" indent="0" algn="just" rtl="0">
              <a:lnSpc>
                <a:spcPct val="100000"/>
              </a:lnSpc>
              <a:spcBef>
                <a:spcPts val="0"/>
              </a:spcBef>
              <a:spcAft>
                <a:spcPts val="0"/>
              </a:spcAft>
              <a:buClr>
                <a:srgbClr val="888888"/>
              </a:buClr>
              <a:buSzPts val="2400"/>
            </a:pPr>
            <a:r>
              <a:rPr lang="en-IN" dirty="0">
                <a:solidFill>
                  <a:schemeClr val="tx1"/>
                </a:solidFill>
              </a:rPr>
              <a:t>		</a:t>
            </a:r>
            <a:r>
              <a:rPr lang="en-IN" sz="2400" b="0" i="0" u="none" strike="noStrike" cap="none" dirty="0">
                <a:solidFill>
                  <a:schemeClr val="tx1"/>
                </a:solidFill>
                <a:latin typeface="Calibri"/>
                <a:ea typeface="Calibri"/>
                <a:cs typeface="Calibri"/>
                <a:sym typeface="Calibri"/>
              </a:rPr>
              <a:t>E050 – Nihal Shetty</a:t>
            </a:r>
          </a:p>
          <a:p>
            <a:pPr marL="0" marR="0" lvl="0" indent="0" algn="just" rtl="0">
              <a:lnSpc>
                <a:spcPct val="100000"/>
              </a:lnSpc>
              <a:spcBef>
                <a:spcPts val="0"/>
              </a:spcBef>
              <a:spcAft>
                <a:spcPts val="0"/>
              </a:spcAft>
              <a:buClr>
                <a:srgbClr val="888888"/>
              </a:buClr>
              <a:buSzPts val="2400"/>
            </a:pPr>
            <a:endParaRPr lang="en-IN" sz="2400" b="0" i="0" u="none" strike="noStrike" cap="none" dirty="0">
              <a:solidFill>
                <a:srgbClr val="888888"/>
              </a:solidFill>
              <a:latin typeface="Calibri"/>
              <a:ea typeface="Calibri"/>
              <a:cs typeface="Calibri"/>
              <a:sym typeface="Calibri"/>
            </a:endParaRPr>
          </a:p>
          <a:p>
            <a:pPr marL="0" marR="0" lvl="0" indent="0" algn="l" rtl="0">
              <a:lnSpc>
                <a:spcPct val="100000"/>
              </a:lnSpc>
              <a:spcBef>
                <a:spcPts val="0"/>
              </a:spcBef>
              <a:spcAft>
                <a:spcPts val="0"/>
              </a:spcAft>
              <a:buClr>
                <a:srgbClr val="888888"/>
              </a:buClr>
              <a:buSzPts val="2400"/>
            </a:pPr>
            <a:r>
              <a:rPr lang="en-IN" dirty="0">
                <a:solidFill>
                  <a:schemeClr val="tx1"/>
                </a:solidFill>
              </a:rPr>
              <a:t>		          Mentor: </a:t>
            </a:r>
          </a:p>
          <a:p>
            <a:pPr marL="0" marR="0" lvl="0" indent="0" algn="l" rtl="0">
              <a:lnSpc>
                <a:spcPct val="100000"/>
              </a:lnSpc>
              <a:spcBef>
                <a:spcPts val="0"/>
              </a:spcBef>
              <a:spcAft>
                <a:spcPts val="0"/>
              </a:spcAft>
              <a:buClr>
                <a:srgbClr val="888888"/>
              </a:buClr>
              <a:buSzPts val="2400"/>
            </a:pPr>
            <a:r>
              <a:rPr lang="en-IN" dirty="0">
                <a:solidFill>
                  <a:schemeClr val="tx1"/>
                </a:solidFill>
              </a:rPr>
              <a:t>		 Prof. </a:t>
            </a:r>
            <a:r>
              <a:rPr lang="en-IN" dirty="0" err="1">
                <a:solidFill>
                  <a:schemeClr val="tx1"/>
                </a:solidFill>
              </a:rPr>
              <a:t>Ameyaa</a:t>
            </a:r>
            <a:r>
              <a:rPr lang="en-IN" dirty="0">
                <a:solidFill>
                  <a:schemeClr val="tx1"/>
                </a:solidFill>
              </a:rPr>
              <a:t> </a:t>
            </a:r>
            <a:r>
              <a:rPr lang="en-IN">
                <a:solidFill>
                  <a:schemeClr val="tx1"/>
                </a:solidFill>
              </a:rPr>
              <a:t>Biwalkar</a:t>
            </a:r>
            <a:endParaRPr sz="2400" b="0" i="0" u="none" strike="noStrike" cap="none" dirty="0">
              <a:solidFill>
                <a:schemeClr val="tx1"/>
              </a:solidFill>
              <a:latin typeface="Calibri"/>
              <a:ea typeface="Calibri"/>
              <a:cs typeface="Calibri"/>
              <a:sym typeface="Calibri"/>
            </a:endParaRPr>
          </a:p>
        </p:txBody>
      </p:sp>
      <p:sp>
        <p:nvSpPr>
          <p:cNvPr id="90" name="Shape 9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B70EC913-2969-4BF3-A5E2-81997C950768}" type="datetime1">
              <a:rPr lang="en-IN" sz="1050" b="0" i="0" u="none" strike="noStrike" cap="none" smtClean="0">
                <a:solidFill>
                  <a:srgbClr val="888888"/>
                </a:solidFill>
                <a:latin typeface="Calibri"/>
                <a:sym typeface="Calibri"/>
              </a:rPr>
              <a:t>04-02-2022</a:t>
            </a:fld>
            <a:endParaRPr sz="1050" b="0" i="0" u="none" strike="noStrike" cap="none">
              <a:solidFill>
                <a:srgbClr val="888888"/>
              </a:solidFill>
              <a:latin typeface="Calibri"/>
              <a:ea typeface="Calibri"/>
              <a:cs typeface="Calibri"/>
              <a:sym typeface="Calibri"/>
            </a:endParaRPr>
          </a:p>
        </p:txBody>
      </p:sp>
      <p:sp>
        <p:nvSpPr>
          <p:cNvPr id="91" name="Shape 9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92" name="Shape 9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a:t>
            </a:fld>
            <a:endParaRPr sz="105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3F15-E610-4D64-89CF-99F0D2EF5891}"/>
              </a:ext>
            </a:extLst>
          </p:cNvPr>
          <p:cNvSpPr>
            <a:spLocks noGrp="1"/>
          </p:cNvSpPr>
          <p:nvPr>
            <p:ph type="title"/>
          </p:nvPr>
        </p:nvSpPr>
        <p:spPr>
          <a:xfrm>
            <a:off x="2210499" y="560372"/>
            <a:ext cx="8229600" cy="914400"/>
          </a:xfrm>
        </p:spPr>
        <p:txBody>
          <a:bodyPr/>
          <a:lstStyle/>
          <a:p>
            <a:r>
              <a:rPr lang="en-US" sz="3200" dirty="0"/>
              <a:t>Conflicts and their Resolution:</a:t>
            </a:r>
          </a:p>
        </p:txBody>
      </p:sp>
      <p:sp>
        <p:nvSpPr>
          <p:cNvPr id="3" name="Text Placeholder 2">
            <a:extLst>
              <a:ext uri="{FF2B5EF4-FFF2-40B4-BE49-F238E27FC236}">
                <a16:creationId xmlns:a16="http://schemas.microsoft.com/office/drawing/2014/main" id="{780481A7-7F9B-479B-9A89-2AC017F6266B}"/>
              </a:ext>
            </a:extLst>
          </p:cNvPr>
          <p:cNvSpPr>
            <a:spLocks noGrp="1"/>
          </p:cNvSpPr>
          <p:nvPr>
            <p:ph type="body" idx="1"/>
          </p:nvPr>
        </p:nvSpPr>
        <p:spPr>
          <a:xfrm>
            <a:off x="457200" y="1474772"/>
            <a:ext cx="8229600" cy="4822856"/>
          </a:xfrm>
        </p:spPr>
        <p:txBody>
          <a:bodyPr/>
          <a:lstStyle/>
          <a:p>
            <a:pPr marL="76200" indent="0">
              <a:spcBef>
                <a:spcPts val="0"/>
              </a:spcBef>
              <a:spcAft>
                <a:spcPts val="800"/>
              </a:spcAft>
              <a:buClr>
                <a:srgbClr val="000000"/>
              </a:buClr>
              <a:buNone/>
            </a:pPr>
            <a:r>
              <a:rPr lang="en-IN" sz="1600" b="1" dirty="0">
                <a:solidFill>
                  <a:schemeClr val="tx1"/>
                </a:solidFill>
                <a:latin typeface="Times New Roman" panose="02020603050405020304" pitchFamily="18" charset="0"/>
                <a:cs typeface="Times New Roman" panose="02020603050405020304" pitchFamily="18" charset="0"/>
                <a:sym typeface="Arial"/>
              </a:rPr>
              <a:t>Handling Shift-Reduce and Reduce-Reduce Conflicts:</a:t>
            </a:r>
          </a:p>
          <a:p>
            <a:pPr>
              <a:spcBef>
                <a:spcPts val="0"/>
              </a:spcBef>
              <a:spcAft>
                <a:spcPts val="800"/>
              </a:spcAft>
              <a:buClr>
                <a:srgbClr val="000000"/>
              </a:buClr>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sym typeface="Arial"/>
              </a:rPr>
              <a:t>The </a:t>
            </a:r>
            <a:r>
              <a:rPr lang="en-IN" sz="1600" dirty="0" err="1">
                <a:solidFill>
                  <a:schemeClr val="tx1"/>
                </a:solidFill>
                <a:latin typeface="Times New Roman" panose="02020603050405020304" pitchFamily="18" charset="0"/>
                <a:cs typeface="Times New Roman" panose="02020603050405020304" pitchFamily="18" charset="0"/>
                <a:sym typeface="Arial"/>
              </a:rPr>
              <a:t>yacc</a:t>
            </a:r>
            <a:r>
              <a:rPr lang="en-IN" sz="1600" dirty="0">
                <a:solidFill>
                  <a:schemeClr val="tx1"/>
                </a:solidFill>
                <a:latin typeface="Times New Roman" panose="02020603050405020304" pitchFamily="18" charset="0"/>
                <a:cs typeface="Times New Roman" panose="02020603050405020304" pitchFamily="18" charset="0"/>
                <a:sym typeface="Arial"/>
              </a:rPr>
              <a:t> command is built with two internal rules for resolving these two ambiguities, sometimes called the disambiguating rules.</a:t>
            </a:r>
          </a:p>
          <a:p>
            <a:pPr marL="76200" indent="0">
              <a:spcBef>
                <a:spcPts val="0"/>
              </a:spcBef>
              <a:spcAft>
                <a:spcPts val="800"/>
              </a:spcAft>
              <a:buClr>
                <a:srgbClr val="000000"/>
              </a:buClr>
              <a:buNone/>
            </a:pPr>
            <a:r>
              <a:rPr lang="en-IN" sz="1600" dirty="0">
                <a:solidFill>
                  <a:schemeClr val="tx1"/>
                </a:solidFill>
                <a:latin typeface="Times New Roman" panose="02020603050405020304" pitchFamily="18" charset="0"/>
                <a:cs typeface="Times New Roman" panose="02020603050405020304" pitchFamily="18" charset="0"/>
                <a:sym typeface="Arial"/>
              </a:rPr>
              <a:t>	1.  </a:t>
            </a:r>
            <a:r>
              <a:rPr lang="en-IN" sz="1600" dirty="0" err="1">
                <a:solidFill>
                  <a:schemeClr val="tx1"/>
                </a:solidFill>
                <a:latin typeface="Times New Roman" panose="02020603050405020304" pitchFamily="18" charset="0"/>
                <a:cs typeface="Times New Roman" panose="02020603050405020304" pitchFamily="18" charset="0"/>
                <a:sym typeface="Arial"/>
              </a:rPr>
              <a:t>yacc</a:t>
            </a:r>
            <a:r>
              <a:rPr lang="en-IN" sz="1600" dirty="0">
                <a:solidFill>
                  <a:schemeClr val="tx1"/>
                </a:solidFill>
                <a:latin typeface="Times New Roman" panose="02020603050405020304" pitchFamily="18" charset="0"/>
                <a:cs typeface="Times New Roman" panose="02020603050405020304" pitchFamily="18" charset="0"/>
                <a:sym typeface="Arial"/>
              </a:rPr>
              <a:t> resolves the Shift/Reduce Conflict in </a:t>
            </a:r>
            <a:r>
              <a:rPr lang="en-IN" sz="1600" dirty="0" err="1">
                <a:solidFill>
                  <a:schemeClr val="tx1"/>
                </a:solidFill>
                <a:latin typeface="Times New Roman" panose="02020603050405020304" pitchFamily="18" charset="0"/>
                <a:cs typeface="Times New Roman" panose="02020603050405020304" pitchFamily="18" charset="0"/>
                <a:sym typeface="Arial"/>
              </a:rPr>
              <a:t>favor</a:t>
            </a:r>
            <a:r>
              <a:rPr lang="en-IN" sz="1600" dirty="0">
                <a:solidFill>
                  <a:schemeClr val="tx1"/>
                </a:solidFill>
                <a:latin typeface="Times New Roman" panose="02020603050405020304" pitchFamily="18" charset="0"/>
                <a:cs typeface="Times New Roman" panose="02020603050405020304" pitchFamily="18" charset="0"/>
                <a:sym typeface="Arial"/>
              </a:rPr>
              <a:t> of shift operation</a:t>
            </a:r>
          </a:p>
          <a:p>
            <a:pPr marL="76200" indent="0">
              <a:spcBef>
                <a:spcPts val="0"/>
              </a:spcBef>
              <a:spcAft>
                <a:spcPts val="800"/>
              </a:spcAft>
              <a:buClr>
                <a:srgbClr val="000000"/>
              </a:buClr>
              <a:buNone/>
            </a:pPr>
            <a:r>
              <a:rPr lang="en-IN" sz="1600" dirty="0">
                <a:solidFill>
                  <a:schemeClr val="tx1"/>
                </a:solidFill>
                <a:latin typeface="Times New Roman" panose="02020603050405020304" pitchFamily="18" charset="0"/>
                <a:cs typeface="Times New Roman" panose="02020603050405020304" pitchFamily="18" charset="0"/>
                <a:sym typeface="Arial"/>
              </a:rPr>
              <a:t>	2.  </a:t>
            </a:r>
            <a:r>
              <a:rPr lang="en-IN" sz="1600" dirty="0" err="1">
                <a:solidFill>
                  <a:schemeClr val="tx1"/>
                </a:solidFill>
                <a:latin typeface="Times New Roman" panose="02020603050405020304" pitchFamily="18" charset="0"/>
                <a:cs typeface="Times New Roman" panose="02020603050405020304" pitchFamily="18" charset="0"/>
                <a:sym typeface="Arial"/>
              </a:rPr>
              <a:t>yacc</a:t>
            </a:r>
            <a:r>
              <a:rPr lang="en-IN" sz="1600" dirty="0">
                <a:solidFill>
                  <a:schemeClr val="tx1"/>
                </a:solidFill>
                <a:latin typeface="Times New Roman" panose="02020603050405020304" pitchFamily="18" charset="0"/>
                <a:cs typeface="Times New Roman" panose="02020603050405020304" pitchFamily="18" charset="0"/>
                <a:sym typeface="Arial"/>
              </a:rPr>
              <a:t> resolves the Reduce/Reduce Conflict in </a:t>
            </a:r>
            <a:r>
              <a:rPr lang="en-IN" sz="1600" dirty="0" err="1">
                <a:solidFill>
                  <a:schemeClr val="tx1"/>
                </a:solidFill>
                <a:latin typeface="Times New Roman" panose="02020603050405020304" pitchFamily="18" charset="0"/>
                <a:cs typeface="Times New Roman" panose="02020603050405020304" pitchFamily="18" charset="0"/>
                <a:sym typeface="Arial"/>
              </a:rPr>
              <a:t>favor</a:t>
            </a:r>
            <a:r>
              <a:rPr lang="en-IN" sz="1600" dirty="0">
                <a:solidFill>
                  <a:schemeClr val="tx1"/>
                </a:solidFill>
                <a:latin typeface="Times New Roman" panose="02020603050405020304" pitchFamily="18" charset="0"/>
                <a:cs typeface="Times New Roman" panose="02020603050405020304" pitchFamily="18" charset="0"/>
                <a:sym typeface="Arial"/>
              </a:rPr>
              <a:t> of the first grammar rule.</a:t>
            </a:r>
          </a:p>
          <a:p>
            <a:pPr>
              <a:spcBef>
                <a:spcPts val="0"/>
              </a:spcBef>
              <a:spcAft>
                <a:spcPts val="800"/>
              </a:spcAft>
              <a:buClr>
                <a:srgbClr val="000000"/>
              </a:buClr>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sym typeface="Arial"/>
              </a:rPr>
              <a:t>It is important to write unambiguous grammar with no conflicts.</a:t>
            </a:r>
          </a:p>
          <a:p>
            <a:pPr marL="76200" indent="0">
              <a:spcBef>
                <a:spcPts val="0"/>
              </a:spcBef>
              <a:spcAft>
                <a:spcPts val="800"/>
              </a:spcAft>
              <a:buClr>
                <a:srgbClr val="000000"/>
              </a:buClr>
              <a:buNone/>
            </a:pPr>
            <a:r>
              <a:rPr lang="en-US" sz="1600" b="1" dirty="0">
                <a:solidFill>
                  <a:schemeClr val="tx1"/>
                </a:solidFill>
                <a:latin typeface="Times New Roman" panose="02020603050405020304" pitchFamily="18" charset="0"/>
                <a:cs typeface="Times New Roman" panose="02020603050405020304" pitchFamily="18" charset="0"/>
              </a:rPr>
              <a:t>Solving Dangling Else Problem:</a:t>
            </a:r>
            <a:endParaRPr lang="en-IN" sz="1600" b="1" dirty="0">
              <a:solidFill>
                <a:schemeClr val="tx1"/>
              </a:solidFill>
              <a:latin typeface="Times New Roman" panose="02020603050405020304" pitchFamily="18" charset="0"/>
              <a:cs typeface="Times New Roman" panose="02020603050405020304" pitchFamily="18" charset="0"/>
            </a:endParaRPr>
          </a:p>
          <a:p>
            <a:pPr>
              <a:spcBef>
                <a:spcPts val="0"/>
              </a:spcBef>
              <a:spcAft>
                <a:spcPts val="800"/>
              </a:spcAft>
              <a:buClr>
                <a:srgbClr val="000000"/>
              </a:buClr>
              <a:buFont typeface="Arial" panose="020B0604020202020204" pitchFamily="34" charset="0"/>
              <a:buChar char="•"/>
            </a:pPr>
            <a:r>
              <a:rPr lang="en-CA" sz="1600" dirty="0">
                <a:solidFill>
                  <a:schemeClr val="tx1"/>
                </a:solidFill>
                <a:latin typeface="Times New Roman" panose="02020603050405020304" pitchFamily="18" charset="0"/>
                <a:cs typeface="Times New Roman" panose="02020603050405020304" pitchFamily="18" charset="0"/>
              </a:rPr>
              <a:t>In this case, the problem of dangling is represented by #:</a:t>
            </a:r>
            <a:r>
              <a:rPr lang="en-IN" sz="1600" dirty="0">
                <a:solidFill>
                  <a:schemeClr val="tx1"/>
                </a:solidFill>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IF '(' expression ')' statement # ELSE statement</a:t>
            </a:r>
            <a:endParaRPr lang="en-IN" sz="16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800"/>
              </a:spcAft>
              <a:buClr>
                <a:srgbClr val="000000"/>
              </a:buClr>
              <a:buFont typeface="Arial" panose="020B0604020202020204" pitchFamily="34" charset="0"/>
              <a:buChar char="•"/>
            </a:pPr>
            <a:r>
              <a:rPr lang="en-CA" sz="1600" dirty="0">
                <a:solidFill>
                  <a:schemeClr val="tx1"/>
                </a:solidFill>
                <a:latin typeface="Times New Roman" panose="02020603050405020304" pitchFamily="18" charset="0"/>
                <a:cs typeface="Times New Roman" panose="02020603050405020304" pitchFamily="18" charset="0"/>
              </a:rPr>
              <a:t>We should specify the parser generator that "when there is a shift/reduce conflict </a:t>
            </a:r>
            <a:br>
              <a:rPr lang="en-CA" sz="1600" dirty="0">
                <a:solidFill>
                  <a:schemeClr val="tx1"/>
                </a:solidFill>
                <a:latin typeface="Times New Roman" panose="02020603050405020304" pitchFamily="18" charset="0"/>
                <a:cs typeface="Times New Roman" panose="02020603050405020304" pitchFamily="18" charset="0"/>
              </a:rPr>
            </a:br>
            <a:r>
              <a:rPr lang="en-CA" sz="1600" dirty="0">
                <a:solidFill>
                  <a:schemeClr val="tx1"/>
                </a:solidFill>
                <a:latin typeface="Times New Roman" panose="02020603050405020304" pitchFamily="18" charset="0"/>
                <a:cs typeface="Times New Roman" panose="02020603050405020304" pitchFamily="18" charset="0"/>
              </a:rPr>
              <a:t>between the token ELSE and the rule “</a:t>
            </a:r>
            <a:r>
              <a:rPr lang="en-CA" sz="1600" dirty="0" err="1">
                <a:solidFill>
                  <a:schemeClr val="tx1"/>
                </a:solidFill>
                <a:latin typeface="Times New Roman" panose="02020603050405020304" pitchFamily="18" charset="0"/>
                <a:cs typeface="Times New Roman" panose="02020603050405020304" pitchFamily="18" charset="0"/>
              </a:rPr>
              <a:t>selection_statement</a:t>
            </a:r>
            <a:r>
              <a:rPr lang="en-CA" sz="1600" dirty="0">
                <a:solidFill>
                  <a:schemeClr val="tx1"/>
                </a:solidFill>
                <a:latin typeface="Times New Roman" panose="02020603050405020304" pitchFamily="18" charset="0"/>
                <a:cs typeface="Times New Roman" panose="02020603050405020304" pitchFamily="18" charset="0"/>
              </a:rPr>
              <a:t> -&gt; IF (expression)</a:t>
            </a:r>
            <a:r>
              <a:rPr lang="en-IN" sz="1600" dirty="0">
                <a:solidFill>
                  <a:schemeClr val="tx1"/>
                </a:solidFill>
                <a:latin typeface="Times New Roman" panose="02020603050405020304" pitchFamily="18" charset="0"/>
                <a:cs typeface="Times New Roman" panose="02020603050405020304" pitchFamily="18" charset="0"/>
              </a:rPr>
              <a:t> </a:t>
            </a:r>
            <a:r>
              <a:rPr lang="en-CA" sz="1600" dirty="0">
                <a:solidFill>
                  <a:schemeClr val="tx1"/>
                </a:solidFill>
                <a:latin typeface="Times New Roman" panose="02020603050405020304" pitchFamily="18" charset="0"/>
                <a:cs typeface="Times New Roman" panose="02020603050405020304" pitchFamily="18" charset="0"/>
              </a:rPr>
              <a:t>statement", then the token must win". To do so, a name is given to the precedence of </a:t>
            </a:r>
            <a:br>
              <a:rPr lang="en-CA" sz="1600" dirty="0">
                <a:solidFill>
                  <a:schemeClr val="tx1"/>
                </a:solidFill>
                <a:latin typeface="Times New Roman" panose="02020603050405020304" pitchFamily="18" charset="0"/>
                <a:cs typeface="Times New Roman" panose="02020603050405020304" pitchFamily="18" charset="0"/>
              </a:rPr>
            </a:br>
            <a:r>
              <a:rPr lang="en-CA" sz="1600" dirty="0">
                <a:solidFill>
                  <a:schemeClr val="tx1"/>
                </a:solidFill>
                <a:latin typeface="Times New Roman" panose="02020603050405020304" pitchFamily="18" charset="0"/>
                <a:cs typeface="Times New Roman" panose="02020603050405020304" pitchFamily="18" charset="0"/>
              </a:rPr>
              <a:t>your rule and specify that NO_ELSE has less precedence than ELSE.</a:t>
            </a:r>
            <a:endParaRPr lang="en-IN" sz="1600" dirty="0">
              <a:solidFill>
                <a:schemeClr val="tx1"/>
              </a:solidFill>
              <a:latin typeface="Times New Roman" panose="02020603050405020304" pitchFamily="18" charset="0"/>
              <a:cs typeface="Times New Roman" panose="02020603050405020304" pitchFamily="18" charset="0"/>
            </a:endParaRPr>
          </a:p>
          <a:p>
            <a:pPr marL="76200" indent="0">
              <a:spcBef>
                <a:spcPts val="0"/>
              </a:spcBef>
              <a:spcAft>
                <a:spcPts val="800"/>
              </a:spcAft>
              <a:buClr>
                <a:srgbClr val="000000"/>
              </a:buClr>
              <a:buNone/>
            </a:pPr>
            <a:endParaRPr lang="en-IN" sz="1600" dirty="0">
              <a:solidFill>
                <a:schemeClr val="tx1"/>
              </a:solidFill>
              <a:latin typeface="Times New Roman" panose="02020603050405020304" pitchFamily="18" charset="0"/>
              <a:cs typeface="Times New Roman" panose="02020603050405020304" pitchFamily="18" charset="0"/>
              <a:sym typeface="Arial"/>
            </a:endParaRPr>
          </a:p>
        </p:txBody>
      </p:sp>
      <p:sp>
        <p:nvSpPr>
          <p:cNvPr id="4" name="Date Placeholder 3">
            <a:extLst>
              <a:ext uri="{FF2B5EF4-FFF2-40B4-BE49-F238E27FC236}">
                <a16:creationId xmlns:a16="http://schemas.microsoft.com/office/drawing/2014/main" id="{4B01AD8D-57AE-46FB-A95B-FC0237E7915D}"/>
              </a:ext>
            </a:extLst>
          </p:cNvPr>
          <p:cNvSpPr>
            <a:spLocks noGrp="1"/>
          </p:cNvSpPr>
          <p:nvPr>
            <p:ph type="dt" idx="10"/>
          </p:nvPr>
        </p:nvSpPr>
        <p:spPr/>
        <p:txBody>
          <a:bodyPr/>
          <a:lstStyle/>
          <a:p>
            <a:fld id="{161D8154-603A-4BBF-893C-B22F4445A59B}" type="datetime1">
              <a:rPr lang="en-IN" smtClean="0"/>
              <a:t>04-02-2022</a:t>
            </a:fld>
            <a:endParaRPr lang="en-IN" dirty="0"/>
          </a:p>
        </p:txBody>
      </p:sp>
      <p:sp>
        <p:nvSpPr>
          <p:cNvPr id="5" name="Footer Placeholder 4">
            <a:extLst>
              <a:ext uri="{FF2B5EF4-FFF2-40B4-BE49-F238E27FC236}">
                <a16:creationId xmlns:a16="http://schemas.microsoft.com/office/drawing/2014/main" id="{E5F7D234-44EE-44E8-9F8F-3000AC061C8B}"/>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3AF7DC42-22BF-49C5-8492-7107E873E42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96520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3F15-E610-4D64-89CF-99F0D2EF5891}"/>
              </a:ext>
            </a:extLst>
          </p:cNvPr>
          <p:cNvSpPr>
            <a:spLocks noGrp="1"/>
          </p:cNvSpPr>
          <p:nvPr>
            <p:ph type="title"/>
          </p:nvPr>
        </p:nvSpPr>
        <p:spPr>
          <a:xfrm>
            <a:off x="2210499" y="560372"/>
            <a:ext cx="8229600" cy="914400"/>
          </a:xfrm>
        </p:spPr>
        <p:txBody>
          <a:bodyPr/>
          <a:lstStyle/>
          <a:p>
            <a:r>
              <a:rPr lang="en-US" sz="3200" dirty="0"/>
              <a:t>Methods Implemented</a:t>
            </a:r>
          </a:p>
        </p:txBody>
      </p:sp>
      <p:sp>
        <p:nvSpPr>
          <p:cNvPr id="3" name="Text Placeholder 2">
            <a:extLst>
              <a:ext uri="{FF2B5EF4-FFF2-40B4-BE49-F238E27FC236}">
                <a16:creationId xmlns:a16="http://schemas.microsoft.com/office/drawing/2014/main" id="{780481A7-7F9B-479B-9A89-2AC017F6266B}"/>
              </a:ext>
            </a:extLst>
          </p:cNvPr>
          <p:cNvSpPr>
            <a:spLocks noGrp="1"/>
          </p:cNvSpPr>
          <p:nvPr>
            <p:ph type="body" idx="1"/>
          </p:nvPr>
        </p:nvSpPr>
        <p:spPr>
          <a:xfrm>
            <a:off x="457200" y="2427563"/>
            <a:ext cx="8229600" cy="2803613"/>
          </a:xfrm>
        </p:spPr>
        <p:txBody>
          <a:bodyPr/>
          <a:lstStyle/>
          <a:p>
            <a:pPr>
              <a:spcBef>
                <a:spcPts val="0"/>
              </a:spcBef>
              <a:spcAft>
                <a:spcPts val="800"/>
              </a:spcAft>
              <a:buClr>
                <a:srgbClr val="000000"/>
              </a:buClr>
              <a:buFont typeface="Arial" panose="020B0604020202020204" pitchFamily="34" charset="0"/>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void </a:t>
            </a:r>
            <a:r>
              <a:rPr lang="en-US"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insertToConstTable</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(char *num, int l, char *type) </a:t>
            </a:r>
          </a:p>
          <a:p>
            <a:pPr>
              <a:spcBef>
                <a:spcPts val="0"/>
              </a:spcBef>
              <a:spcAft>
                <a:spcPts val="800"/>
              </a:spcAft>
              <a:buClr>
                <a:srgbClr val="000000"/>
              </a:buClr>
              <a:buFont typeface="Arial" panose="020B0604020202020204" pitchFamily="34" charset="0"/>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 </a:t>
            </a:r>
            <a:r>
              <a:rPr lang="en-US"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hashIndex</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(char *token)</a:t>
            </a:r>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buClr>
                <a:srgbClr val="000000"/>
              </a:buClr>
              <a:buFont typeface="Arial" panose="020B0604020202020204" pitchFamily="34" charset="0"/>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void </a:t>
            </a:r>
            <a:r>
              <a:rPr lang="en-US"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insertToHash</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(char *token, char *</a:t>
            </a:r>
            <a:r>
              <a:rPr lang="en-US"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attr</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 l)</a:t>
            </a:r>
          </a:p>
          <a:p>
            <a:pPr>
              <a:spcBef>
                <a:spcPts val="0"/>
              </a:spcBef>
              <a:spcAft>
                <a:spcPts val="800"/>
              </a:spcAft>
              <a:buClr>
                <a:srgbClr val="000000"/>
              </a:buClr>
              <a:buFont typeface="Arial" panose="020B0604020202020204" pitchFamily="34" charset="0"/>
              <a:buChar char="•"/>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void display ()</a:t>
            </a:r>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buClr>
                <a:srgbClr val="000000"/>
              </a:buClr>
              <a:buFont typeface="Arial" panose="020B0604020202020204" pitchFamily="34" charset="0"/>
              <a:buChar char="•"/>
            </a:pPr>
            <a:r>
              <a:rPr lang="en-US"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multicomment</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p>
          <a:p>
            <a:pPr>
              <a:spcBef>
                <a:spcPts val="0"/>
              </a:spcBef>
              <a:spcAft>
                <a:spcPts val="800"/>
              </a:spcAft>
              <a:buClr>
                <a:srgbClr val="000000"/>
              </a:buClr>
              <a:buFont typeface="Arial" panose="020B0604020202020204" pitchFamily="34" charset="0"/>
              <a:buChar char="•"/>
            </a:pPr>
            <a:r>
              <a:rPr lang="en-US"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singlecomment</a:t>
            </a: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latin typeface="Times New Roman" panose="02020603050405020304" pitchFamily="18" charset="0"/>
              <a:cs typeface="Times New Roman" panose="02020603050405020304" pitchFamily="18" charset="0"/>
              <a:sym typeface="Arial"/>
            </a:endParaRPr>
          </a:p>
        </p:txBody>
      </p:sp>
      <p:sp>
        <p:nvSpPr>
          <p:cNvPr id="4" name="Date Placeholder 3">
            <a:extLst>
              <a:ext uri="{FF2B5EF4-FFF2-40B4-BE49-F238E27FC236}">
                <a16:creationId xmlns:a16="http://schemas.microsoft.com/office/drawing/2014/main" id="{4B01AD8D-57AE-46FB-A95B-FC0237E7915D}"/>
              </a:ext>
            </a:extLst>
          </p:cNvPr>
          <p:cNvSpPr>
            <a:spLocks noGrp="1"/>
          </p:cNvSpPr>
          <p:nvPr>
            <p:ph type="dt" idx="10"/>
          </p:nvPr>
        </p:nvSpPr>
        <p:spPr/>
        <p:txBody>
          <a:bodyPr/>
          <a:lstStyle/>
          <a:p>
            <a:fld id="{161D8154-603A-4BBF-893C-B22F4445A59B}" type="datetime1">
              <a:rPr lang="en-IN" smtClean="0"/>
              <a:t>04-02-2022</a:t>
            </a:fld>
            <a:endParaRPr lang="en-IN" dirty="0"/>
          </a:p>
        </p:txBody>
      </p:sp>
      <p:sp>
        <p:nvSpPr>
          <p:cNvPr id="5" name="Footer Placeholder 4">
            <a:extLst>
              <a:ext uri="{FF2B5EF4-FFF2-40B4-BE49-F238E27FC236}">
                <a16:creationId xmlns:a16="http://schemas.microsoft.com/office/drawing/2014/main" id="{E5F7D234-44EE-44E8-9F8F-3000AC061C8B}"/>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3AF7DC42-22BF-49C5-8492-7107E873E42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11</a:t>
            </a:fld>
            <a:endParaRPr lang="en-IN"/>
          </a:p>
        </p:txBody>
      </p:sp>
    </p:spTree>
    <p:extLst>
      <p:ext uri="{BB962C8B-B14F-4D97-AF65-F5344CB8AC3E}">
        <p14:creationId xmlns:p14="http://schemas.microsoft.com/office/powerpoint/2010/main" val="299976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2B70-38E4-4CCA-8E66-3E0BA584F739}"/>
              </a:ext>
            </a:extLst>
          </p:cNvPr>
          <p:cNvSpPr>
            <a:spLocks noGrp="1"/>
          </p:cNvSpPr>
          <p:nvPr>
            <p:ph type="title"/>
          </p:nvPr>
        </p:nvSpPr>
        <p:spPr>
          <a:xfrm>
            <a:off x="457200" y="1483080"/>
            <a:ext cx="8229600" cy="914400"/>
          </a:xfrm>
        </p:spPr>
        <p:txBody>
          <a:bodyPr/>
          <a:lstStyle/>
          <a:p>
            <a:r>
              <a:rPr lang="en-US"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Conclusion &amp; Future work</a:t>
            </a:r>
            <a:endParaRPr lang="en-IN"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5B3186A-C4D2-4BE9-A953-F03D7A5AFDCF}"/>
              </a:ext>
            </a:extLst>
          </p:cNvPr>
          <p:cNvSpPr>
            <a:spLocks noGrp="1"/>
          </p:cNvSpPr>
          <p:nvPr>
            <p:ph type="body" idx="1"/>
          </p:nvPr>
        </p:nvSpPr>
        <p:spPr>
          <a:xfrm>
            <a:off x="457200" y="2536825"/>
            <a:ext cx="8229600" cy="4070351"/>
          </a:xfrm>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conclude, we have worked on a system which has helped us understand the working of a compiler and how errors are detected in detail. </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project has acted as a mode of practical implementation of the concepts learnt in the Compiler Design course. </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have observed and noted the following topics to work on in the future:</a:t>
            </a:r>
          </a:p>
          <a:p>
            <a:pPr lvl="1">
              <a:buSzPct val="100000"/>
              <a:buFont typeface="+mj-lt"/>
              <a:buAutoNum type="arabicPeriod"/>
            </a:pPr>
            <a:r>
              <a:rPr lang="en-IN" sz="1800" dirty="0">
                <a:latin typeface="Times New Roman" panose="02020603050405020304" pitchFamily="18" charset="0"/>
                <a:ea typeface="Times New Roman" panose="02020603050405020304" pitchFamily="18" charset="0"/>
              </a:rPr>
              <a:t>Semantic Analysis</a:t>
            </a:r>
          </a:p>
          <a:p>
            <a:pPr lvl="1">
              <a:buSzPct val="100000"/>
              <a:buFont typeface="+mj-lt"/>
              <a:buAutoNum type="arabicPeriod"/>
            </a:pPr>
            <a:r>
              <a:rPr lang="en-IN" sz="1800" dirty="0">
                <a:latin typeface="Times New Roman" panose="02020603050405020304" pitchFamily="18" charset="0"/>
                <a:ea typeface="Times New Roman" panose="02020603050405020304" pitchFamily="18" charset="0"/>
              </a:rPr>
              <a:t>ICG</a:t>
            </a:r>
          </a:p>
          <a:p>
            <a:pPr lvl="1">
              <a:buSzPct val="100000"/>
              <a:buFont typeface="+mj-lt"/>
              <a:buAutoNum type="arabicPeriod"/>
            </a:pPr>
            <a:r>
              <a:rPr lang="en-IN" sz="1800" dirty="0">
                <a:latin typeface="Times New Roman" panose="02020603050405020304" pitchFamily="18" charset="0"/>
                <a:ea typeface="Times New Roman" panose="02020603050405020304" pitchFamily="18" charset="0"/>
              </a:rPr>
              <a:t>Custom Syntax Error Messages</a:t>
            </a:r>
          </a:p>
          <a:p>
            <a:pPr lvl="1">
              <a:buSzPct val="100000"/>
              <a:buFont typeface="+mj-lt"/>
              <a:buAutoNum type="arabicPeriod"/>
            </a:pPr>
            <a:r>
              <a:rPr lang="en-IN" sz="1800" dirty="0">
                <a:latin typeface="Times New Roman" panose="02020603050405020304" pitchFamily="18" charset="0"/>
                <a:ea typeface="Times New Roman" panose="02020603050405020304" pitchFamily="18" charset="0"/>
              </a:rPr>
              <a:t>Wider range of rules</a:t>
            </a:r>
          </a:p>
          <a:p>
            <a:pPr lvl="1">
              <a:buSzPct val="100000"/>
              <a:buFont typeface="+mj-lt"/>
              <a:buAutoNum type="arabicPeriod"/>
            </a:pPr>
            <a:r>
              <a:rPr lang="en-IN" sz="1800" dirty="0">
                <a:latin typeface="Times New Roman" panose="02020603050405020304" pitchFamily="18" charset="0"/>
                <a:ea typeface="Times New Roman" panose="02020603050405020304" pitchFamily="18" charset="0"/>
              </a:rPr>
              <a:t>Custom Language</a:t>
            </a:r>
          </a:p>
        </p:txBody>
      </p:sp>
      <p:sp>
        <p:nvSpPr>
          <p:cNvPr id="4" name="Date Placeholder 3">
            <a:extLst>
              <a:ext uri="{FF2B5EF4-FFF2-40B4-BE49-F238E27FC236}">
                <a16:creationId xmlns:a16="http://schemas.microsoft.com/office/drawing/2014/main" id="{E22D8F05-4F76-46AA-AD0A-895A40C2CC75}"/>
              </a:ext>
            </a:extLst>
          </p:cNvPr>
          <p:cNvSpPr>
            <a:spLocks noGrp="1"/>
          </p:cNvSpPr>
          <p:nvPr>
            <p:ph type="dt" idx="10"/>
          </p:nvPr>
        </p:nvSpPr>
        <p:spPr/>
        <p:txBody>
          <a:bodyPr/>
          <a:lstStyle/>
          <a:p>
            <a:fld id="{161D8154-603A-4BBF-893C-B22F4445A59B}" type="datetime1">
              <a:rPr lang="en-IN" smtClean="0"/>
              <a:t>04-02-2022</a:t>
            </a:fld>
            <a:endParaRPr lang="en-IN"/>
          </a:p>
        </p:txBody>
      </p:sp>
      <p:sp>
        <p:nvSpPr>
          <p:cNvPr id="5" name="Footer Placeholder 4">
            <a:extLst>
              <a:ext uri="{FF2B5EF4-FFF2-40B4-BE49-F238E27FC236}">
                <a16:creationId xmlns:a16="http://schemas.microsoft.com/office/drawing/2014/main" id="{2FCD056A-4B5A-4FA7-B01E-95445C523CCF}"/>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0D9E4D2-55B0-44E6-B3E9-E439E1BA9CB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12</a:t>
            </a:fld>
            <a:endParaRPr lang="en-IN"/>
          </a:p>
        </p:txBody>
      </p:sp>
    </p:spTree>
    <p:extLst>
      <p:ext uri="{BB962C8B-B14F-4D97-AF65-F5344CB8AC3E}">
        <p14:creationId xmlns:p14="http://schemas.microsoft.com/office/powerpoint/2010/main" val="25364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D8B5-1087-4599-AF2E-375C29B5773D}"/>
              </a:ext>
            </a:extLst>
          </p:cNvPr>
          <p:cNvSpPr>
            <a:spLocks noGrp="1"/>
          </p:cNvSpPr>
          <p:nvPr>
            <p:ph type="title"/>
          </p:nvPr>
        </p:nvSpPr>
        <p:spPr>
          <a:xfrm>
            <a:off x="2093053" y="590724"/>
            <a:ext cx="8229600" cy="914400"/>
          </a:xfrm>
        </p:spPr>
        <p:txBody>
          <a:bodyPr/>
          <a:lstStyle/>
          <a:p>
            <a:r>
              <a:rPr lang="en-US" i="0" dirty="0">
                <a:solidFill>
                  <a:srgbClr val="000000"/>
                </a:solidFill>
                <a:effectLst/>
                <a:latin typeface="Calibri" panose="020F0502020204030204" pitchFamily="34" charset="0"/>
                <a:ea typeface="Arial" panose="020B0604020202020204" pitchFamily="34" charset="0"/>
                <a:cs typeface="Calibri" panose="020F0502020204030204" pitchFamily="34" charset="0"/>
              </a:rPr>
              <a:t>References</a:t>
            </a:r>
            <a:endParaRPr lang="en-IN" sz="72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24B8011-1BE9-4FC8-9FCF-0B1EBAD0278D}"/>
              </a:ext>
            </a:extLst>
          </p:cNvPr>
          <p:cNvSpPr>
            <a:spLocks noGrp="1"/>
          </p:cNvSpPr>
          <p:nvPr>
            <p:ph type="body" idx="1"/>
          </p:nvPr>
        </p:nvSpPr>
        <p:spPr>
          <a:xfrm>
            <a:off x="457200" y="1847274"/>
            <a:ext cx="8229600" cy="4509078"/>
          </a:xfrm>
        </p:spPr>
        <p:txBody>
          <a:bodyPr/>
          <a:lstStyle/>
          <a:p>
            <a:pPr>
              <a:buFont typeface="Arial" panose="020B0604020202020204" pitchFamily="34" charset="0"/>
              <a:buChar char="•"/>
            </a:pPr>
            <a:endParaRPr lang="en-US" altLang="en-US" sz="1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5F1C841-D2E5-4865-8E80-64E619D5A897}"/>
              </a:ext>
            </a:extLst>
          </p:cNvPr>
          <p:cNvSpPr>
            <a:spLocks noGrp="1"/>
          </p:cNvSpPr>
          <p:nvPr>
            <p:ph type="dt" idx="10"/>
          </p:nvPr>
        </p:nvSpPr>
        <p:spPr/>
        <p:txBody>
          <a:bodyPr/>
          <a:lstStyle/>
          <a:p>
            <a:fld id="{161D8154-603A-4BBF-893C-B22F4445A59B}" type="datetime1">
              <a:rPr lang="en-IN" smtClean="0"/>
              <a:t>04-02-2022</a:t>
            </a:fld>
            <a:endParaRPr lang="en-IN"/>
          </a:p>
        </p:txBody>
      </p:sp>
      <p:sp>
        <p:nvSpPr>
          <p:cNvPr id="5" name="Footer Placeholder 4">
            <a:extLst>
              <a:ext uri="{FF2B5EF4-FFF2-40B4-BE49-F238E27FC236}">
                <a16:creationId xmlns:a16="http://schemas.microsoft.com/office/drawing/2014/main" id="{969F1F40-EBDE-452A-8BB8-5BA4F8B9C335}"/>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F9CE84F5-4698-4E53-B05D-472A2035039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13</a:t>
            </a:fld>
            <a:endParaRPr lang="en-IN"/>
          </a:p>
        </p:txBody>
      </p:sp>
      <p:sp>
        <p:nvSpPr>
          <p:cNvPr id="7" name="TextBox 6">
            <a:extLst>
              <a:ext uri="{FF2B5EF4-FFF2-40B4-BE49-F238E27FC236}">
                <a16:creationId xmlns:a16="http://schemas.microsoft.com/office/drawing/2014/main" id="{5E8C6852-4E83-4F30-83F4-E90CB145021A}"/>
              </a:ext>
            </a:extLst>
          </p:cNvPr>
          <p:cNvSpPr txBox="1"/>
          <p:nvPr/>
        </p:nvSpPr>
        <p:spPr>
          <a:xfrm>
            <a:off x="757382" y="2004291"/>
            <a:ext cx="7795491" cy="44800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2"/>
              </a:rPr>
              <a:t>https://github.com/westes/flex</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3"/>
              </a:rPr>
              <a:t>https://www.gnu.org/software/bison/</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4"/>
              </a:rPr>
              <a:t>https://github.com/mishal23/mini-c-compiler</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5"/>
              </a:rPr>
              <a:t>https://github.com/kaushiksk/mini-c-compiler</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6"/>
              </a:rPr>
              <a:t>https://silcnitc.github.io/yacc.html</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7"/>
              </a:rPr>
              <a:t>https://www.javatpoint.com/lex</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8"/>
              </a:rPr>
              <a:t>https://www.researchgate.net/publication/330667340_Compiler_report</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9"/>
              </a:rPr>
              <a:t>https://www.geeksforgeeks.org/phases-of-a-compiler/</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10"/>
              </a:rPr>
              <a:t>https://www.oreilly.com/library/view/flex-bison/9780596805418/ch01.html</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89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557561" y="648629"/>
            <a:ext cx="82296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dirty="0"/>
              <a:t>Outline</a:t>
            </a:r>
            <a:endParaRPr sz="3600" b="1" i="0" u="none" strike="noStrike" cap="none" dirty="0">
              <a:solidFill>
                <a:schemeClr val="dk1"/>
              </a:solidFill>
              <a:latin typeface="Calibri"/>
              <a:ea typeface="Calibri"/>
              <a:cs typeface="Calibri"/>
              <a:sym typeface="Calibri"/>
            </a:endParaRPr>
          </a:p>
        </p:txBody>
      </p:sp>
      <p:sp>
        <p:nvSpPr>
          <p:cNvPr id="99" name="Shape 9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fld id="{D5D1F1B0-CBBC-459A-AC98-02DC40F870DB}" type="datetime1">
              <a:rPr lang="en-IN" sz="1050" b="0" i="0" u="none" strike="noStrike" cap="none" smtClean="0">
                <a:solidFill>
                  <a:srgbClr val="888888"/>
                </a:solidFill>
                <a:latin typeface="Calibri"/>
                <a:sym typeface="Calibri"/>
              </a:rPr>
              <a:t>04-02-2022</a:t>
            </a:fld>
            <a:endParaRPr sz="1050" b="0" i="0" u="none" strike="noStrike" cap="none">
              <a:solidFill>
                <a:srgbClr val="888888"/>
              </a:solidFill>
              <a:latin typeface="Calibri"/>
              <a:ea typeface="Calibri"/>
              <a:cs typeface="Calibri"/>
              <a:sym typeface="Calibri"/>
            </a:endParaRPr>
          </a:p>
        </p:txBody>
      </p:sp>
      <p:sp>
        <p:nvSpPr>
          <p:cNvPr id="100" name="Shape 10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a:solidFill>
                  <a:srgbClr val="888888"/>
                </a:solidFill>
                <a:latin typeface="Calibri"/>
                <a:ea typeface="Calibri"/>
                <a:cs typeface="Calibri"/>
                <a:sym typeface="Calibri"/>
              </a:rPr>
              <a:t>Computer Engineering Dept. MPSTME, Mumbai Campus </a:t>
            </a:r>
            <a:endParaRPr sz="1050" b="0" i="0" u="none" strike="noStrike" cap="none">
              <a:solidFill>
                <a:srgbClr val="888888"/>
              </a:solidFill>
              <a:latin typeface="Calibri"/>
              <a:ea typeface="Calibri"/>
              <a:cs typeface="Calibri"/>
              <a:sym typeface="Calibri"/>
            </a:endParaRPr>
          </a:p>
        </p:txBody>
      </p:sp>
      <p:sp>
        <p:nvSpPr>
          <p:cNvPr id="101" name="Shape 10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2</a:t>
            </a:fld>
            <a:endParaRPr sz="1050" b="0" i="0" u="none" strike="noStrike" cap="none">
              <a:solidFill>
                <a:srgbClr val="888888"/>
              </a:solidFill>
              <a:latin typeface="Calibri"/>
              <a:ea typeface="Calibri"/>
              <a:cs typeface="Calibri"/>
              <a:sym typeface="Calibri"/>
            </a:endParaRPr>
          </a:p>
        </p:txBody>
      </p:sp>
      <p:sp>
        <p:nvSpPr>
          <p:cNvPr id="8" name="Rectangle 15"/>
          <p:cNvSpPr txBox="1">
            <a:spLocks noChangeArrowheads="1"/>
          </p:cNvSpPr>
          <p:nvPr/>
        </p:nvSpPr>
        <p:spPr>
          <a:xfrm>
            <a:off x="863319" y="1395249"/>
            <a:ext cx="6945586" cy="4818367"/>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Problem definition</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Literature review in brief </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System Design</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Lexical Analyzer</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Syntax Analyzer </a:t>
            </a:r>
          </a:p>
          <a:p>
            <a:pPr>
              <a:lnSpc>
                <a:spcPct val="150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Conflicts and their resolution</a:t>
            </a:r>
          </a:p>
          <a:p>
            <a:pPr>
              <a:lnSpc>
                <a:spcPct val="150000"/>
              </a:lnSpc>
              <a:buFont typeface="Wingdings" panose="05000000000000000000" pitchFamily="2" charset="2"/>
              <a:buChar char="§"/>
            </a:pPr>
            <a:r>
              <a:rPr lang="en-US" sz="1600" dirty="0">
                <a:latin typeface="Times New Roman" panose="02020603050405020304" pitchFamily="18" charset="0"/>
                <a:ea typeface="Calibri" panose="020F0502020204030204" pitchFamily="34" charset="0"/>
              </a:rPr>
              <a:t>Methods Implemented</a:t>
            </a:r>
            <a:endParaRPr lang="en-US" sz="1600" dirty="0">
              <a:effectLst/>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Results</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Conclusion &amp; Future work</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References</a:t>
            </a:r>
          </a:p>
          <a:p>
            <a:pPr>
              <a:lnSpc>
                <a:spcPct val="20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43F2-DE8A-4378-9CAA-045DD9E1F85D}"/>
              </a:ext>
            </a:extLst>
          </p:cNvPr>
          <p:cNvSpPr>
            <a:spLocks noGrp="1"/>
          </p:cNvSpPr>
          <p:nvPr>
            <p:ph type="title"/>
          </p:nvPr>
        </p:nvSpPr>
        <p:spPr>
          <a:xfrm>
            <a:off x="455488" y="1129722"/>
            <a:ext cx="8229600" cy="914400"/>
          </a:xfrm>
        </p:spPr>
        <p:txBody>
          <a:bodyPr/>
          <a:lstStyle/>
          <a:p>
            <a:r>
              <a:rPr lang="en-IN" dirty="0"/>
              <a:t>Introduction</a:t>
            </a:r>
          </a:p>
        </p:txBody>
      </p:sp>
      <p:sp>
        <p:nvSpPr>
          <p:cNvPr id="3" name="Text Placeholder 2">
            <a:extLst>
              <a:ext uri="{FF2B5EF4-FFF2-40B4-BE49-F238E27FC236}">
                <a16:creationId xmlns:a16="http://schemas.microsoft.com/office/drawing/2014/main" id="{0C58094C-55D7-467D-AEB5-0F189DB0963F}"/>
              </a:ext>
            </a:extLst>
          </p:cNvPr>
          <p:cNvSpPr>
            <a:spLocks noGrp="1"/>
          </p:cNvSpPr>
          <p:nvPr>
            <p:ph type="body" idx="1"/>
          </p:nvPr>
        </p:nvSpPr>
        <p:spPr>
          <a:xfrm>
            <a:off x="455488" y="1936356"/>
            <a:ext cx="8229600" cy="4054538"/>
          </a:xfrm>
        </p:spPr>
        <p:txBody>
          <a:bodyPr/>
          <a:lstStyle/>
          <a:p>
            <a:pPr>
              <a:buFont typeface="Arial" panose="020B0604020202020204" pitchFamily="34" charset="0"/>
              <a:buChar char="•"/>
            </a:pPr>
            <a:r>
              <a:rPr lang="en-IN" sz="2000" dirty="0">
                <a:solidFill>
                  <a:srgbClr val="333333"/>
                </a:solidFill>
                <a:latin typeface="Times New Roman" panose="02020603050405020304" pitchFamily="18" charset="0"/>
                <a:cs typeface="Times New Roman" panose="02020603050405020304" pitchFamily="18" charset="0"/>
              </a:rPr>
              <a:t>A compiler is a tool that converts a high-level language into a low-level machine understandable language. </a:t>
            </a:r>
          </a:p>
          <a:p>
            <a:pPr>
              <a:buFont typeface="Arial" panose="020B0604020202020204" pitchFamily="34" charset="0"/>
              <a:buChar char="•"/>
            </a:pPr>
            <a:r>
              <a:rPr lang="en-IN" sz="2000" dirty="0">
                <a:solidFill>
                  <a:srgbClr val="333333"/>
                </a:solidFill>
                <a:latin typeface="Times New Roman" panose="02020603050405020304" pitchFamily="18" charset="0"/>
                <a:cs typeface="Times New Roman" panose="02020603050405020304" pitchFamily="18" charset="0"/>
              </a:rPr>
              <a:t>Analysis Phase – An intermediate representation is created from the give source code: </a:t>
            </a:r>
            <a:r>
              <a:rPr lang="pt-BR" sz="2000" dirty="0">
                <a:solidFill>
                  <a:srgbClr val="333333"/>
                </a:solidFill>
                <a:latin typeface="Times New Roman" panose="02020603050405020304" pitchFamily="18" charset="0"/>
                <a:cs typeface="Times New Roman" panose="02020603050405020304" pitchFamily="18" charset="0"/>
              </a:rPr>
              <a:t>Lexical Analyzer, Syntax Analyzer, Semantic Analyzer and Intermediate Code Generator. </a:t>
            </a:r>
            <a:endParaRPr lang="en-IN" sz="2000" dirty="0">
              <a:solidFill>
                <a:srgbClr val="333333"/>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solidFill>
                  <a:srgbClr val="333333"/>
                </a:solidFill>
                <a:latin typeface="Times New Roman" panose="02020603050405020304" pitchFamily="18" charset="0"/>
                <a:cs typeface="Times New Roman" panose="02020603050405020304" pitchFamily="18" charset="0"/>
              </a:rPr>
              <a:t>Lexical analyser divides the program into “tokens”, Syntax analyser recognizes “sentences” in the program using syntax of language and Semantic analyser checks static semantics of each construct. Intermediate Code Generator generates “abstract” code. </a:t>
            </a:r>
          </a:p>
          <a:p>
            <a:pPr>
              <a:buFont typeface="Arial" panose="020B0604020202020204" pitchFamily="34" charset="0"/>
              <a:buChar char="•"/>
            </a:pPr>
            <a:r>
              <a:rPr lang="en-IN" sz="2000" dirty="0">
                <a:solidFill>
                  <a:srgbClr val="333333"/>
                </a:solidFill>
                <a:latin typeface="Times New Roman" panose="02020603050405020304" pitchFamily="18" charset="0"/>
                <a:cs typeface="Times New Roman" panose="02020603050405020304" pitchFamily="18" charset="0"/>
              </a:rPr>
              <a:t>In this project we aim to implement a syntax analyser for the C language, and we do so by using the Flex and Bison tools and the GCC compiler.</a:t>
            </a:r>
          </a:p>
        </p:txBody>
      </p:sp>
      <p:sp>
        <p:nvSpPr>
          <p:cNvPr id="4" name="Date Placeholder 3">
            <a:extLst>
              <a:ext uri="{FF2B5EF4-FFF2-40B4-BE49-F238E27FC236}">
                <a16:creationId xmlns:a16="http://schemas.microsoft.com/office/drawing/2014/main" id="{5EA0ED50-1782-4A3C-9AA9-F054CC8AB373}"/>
              </a:ext>
            </a:extLst>
          </p:cNvPr>
          <p:cNvSpPr>
            <a:spLocks noGrp="1"/>
          </p:cNvSpPr>
          <p:nvPr>
            <p:ph type="dt" idx="10"/>
          </p:nvPr>
        </p:nvSpPr>
        <p:spPr/>
        <p:txBody>
          <a:bodyPr/>
          <a:lstStyle/>
          <a:p>
            <a:fld id="{161D8154-603A-4BBF-893C-B22F4445A59B}" type="datetime1">
              <a:rPr lang="en-IN" smtClean="0"/>
              <a:t>04-02-2022</a:t>
            </a:fld>
            <a:endParaRPr lang="en-IN"/>
          </a:p>
        </p:txBody>
      </p:sp>
      <p:sp>
        <p:nvSpPr>
          <p:cNvPr id="5" name="Footer Placeholder 4">
            <a:extLst>
              <a:ext uri="{FF2B5EF4-FFF2-40B4-BE49-F238E27FC236}">
                <a16:creationId xmlns:a16="http://schemas.microsoft.com/office/drawing/2014/main" id="{6CA16FFB-4FA0-4C76-B571-5F8D06B3710C}"/>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AAE31D6B-B088-4D1F-BF2D-F34B9F9C83E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3</a:t>
            </a:fld>
            <a:endParaRPr lang="en-IN"/>
          </a:p>
        </p:txBody>
      </p:sp>
    </p:spTree>
    <p:extLst>
      <p:ext uri="{BB962C8B-B14F-4D97-AF65-F5344CB8AC3E}">
        <p14:creationId xmlns:p14="http://schemas.microsoft.com/office/powerpoint/2010/main" val="221531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16AA-342A-4545-98E5-E44B5B7A9797}"/>
              </a:ext>
            </a:extLst>
          </p:cNvPr>
          <p:cNvSpPr>
            <a:spLocks noGrp="1"/>
          </p:cNvSpPr>
          <p:nvPr>
            <p:ph type="title"/>
          </p:nvPr>
        </p:nvSpPr>
        <p:spPr>
          <a:xfrm>
            <a:off x="560580" y="1341823"/>
            <a:ext cx="8229600" cy="914400"/>
          </a:xfrm>
        </p:spPr>
        <p:txBody>
          <a:bodyPr/>
          <a:lstStyle/>
          <a:p>
            <a:r>
              <a:rPr lang="en-IN" dirty="0"/>
              <a:t>Problem Definition</a:t>
            </a:r>
          </a:p>
        </p:txBody>
      </p:sp>
      <p:sp>
        <p:nvSpPr>
          <p:cNvPr id="3" name="Text Placeholder 2">
            <a:extLst>
              <a:ext uri="{FF2B5EF4-FFF2-40B4-BE49-F238E27FC236}">
                <a16:creationId xmlns:a16="http://schemas.microsoft.com/office/drawing/2014/main" id="{5A038130-908B-4144-AF86-872296BD3EA1}"/>
              </a:ext>
            </a:extLst>
          </p:cNvPr>
          <p:cNvSpPr>
            <a:spLocks noGrp="1"/>
          </p:cNvSpPr>
          <p:nvPr>
            <p:ph type="body" idx="1"/>
          </p:nvPr>
        </p:nvSpPr>
        <p:spPr>
          <a:xfrm>
            <a:off x="457200" y="2580846"/>
            <a:ext cx="8229600" cy="1094383"/>
          </a:xfrm>
        </p:spPr>
        <p:txBody>
          <a:bodyPr/>
          <a:lstStyle/>
          <a:p>
            <a:pPr marL="76200" indent="0" algn="ctr">
              <a:buNone/>
            </a:pPr>
            <a:r>
              <a:rPr lang="en-IN" i="1" dirty="0"/>
              <a:t>This project aims to develop a syntax analyser for a subset of the C language using Flex and Bison</a:t>
            </a:r>
          </a:p>
        </p:txBody>
      </p:sp>
      <p:sp>
        <p:nvSpPr>
          <p:cNvPr id="4" name="Date Placeholder 3">
            <a:extLst>
              <a:ext uri="{FF2B5EF4-FFF2-40B4-BE49-F238E27FC236}">
                <a16:creationId xmlns:a16="http://schemas.microsoft.com/office/drawing/2014/main" id="{AD164BEA-A172-4AB2-98E3-370B897524A7}"/>
              </a:ext>
            </a:extLst>
          </p:cNvPr>
          <p:cNvSpPr>
            <a:spLocks noGrp="1"/>
          </p:cNvSpPr>
          <p:nvPr>
            <p:ph type="dt" idx="10"/>
          </p:nvPr>
        </p:nvSpPr>
        <p:spPr/>
        <p:txBody>
          <a:bodyPr/>
          <a:lstStyle/>
          <a:p>
            <a:fld id="{161D8154-603A-4BBF-893C-B22F4445A59B}" type="datetime1">
              <a:rPr lang="en-IN" smtClean="0"/>
              <a:t>04-02-2022</a:t>
            </a:fld>
            <a:endParaRPr lang="en-IN"/>
          </a:p>
        </p:txBody>
      </p:sp>
      <p:sp>
        <p:nvSpPr>
          <p:cNvPr id="5" name="Footer Placeholder 4">
            <a:extLst>
              <a:ext uri="{FF2B5EF4-FFF2-40B4-BE49-F238E27FC236}">
                <a16:creationId xmlns:a16="http://schemas.microsoft.com/office/drawing/2014/main" id="{55329862-AEC2-4486-8679-7B48CBF6B856}"/>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221B6F09-D806-4CB3-A52C-F376A4E94B0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4</a:t>
            </a:fld>
            <a:endParaRPr lang="en-IN"/>
          </a:p>
        </p:txBody>
      </p:sp>
    </p:spTree>
    <p:extLst>
      <p:ext uri="{BB962C8B-B14F-4D97-AF65-F5344CB8AC3E}">
        <p14:creationId xmlns:p14="http://schemas.microsoft.com/office/powerpoint/2010/main" val="3934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626123" y="483394"/>
            <a:ext cx="8229600" cy="91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dirty="0"/>
              <a:t>Literature Review</a:t>
            </a:r>
            <a:endParaRPr dirty="0"/>
          </a:p>
        </p:txBody>
      </p:sp>
      <p:sp>
        <p:nvSpPr>
          <p:cNvPr id="2" name="Text Placeholder 1">
            <a:extLst>
              <a:ext uri="{FF2B5EF4-FFF2-40B4-BE49-F238E27FC236}">
                <a16:creationId xmlns:a16="http://schemas.microsoft.com/office/drawing/2014/main" id="{434E80C6-A38D-474E-A4A7-F00B1111F792}"/>
              </a:ext>
            </a:extLst>
          </p:cNvPr>
          <p:cNvSpPr>
            <a:spLocks noGrp="1"/>
          </p:cNvSpPr>
          <p:nvPr>
            <p:ph type="body" idx="1"/>
          </p:nvPr>
        </p:nvSpPr>
        <p:spPr/>
        <p:txBody>
          <a:bodyPr/>
          <a:lstStyle/>
          <a:p>
            <a:r>
              <a:rPr lang="en-IN" dirty="0"/>
              <a:t>Structure of Lex File</a:t>
            </a:r>
          </a:p>
        </p:txBody>
      </p:sp>
      <p:sp>
        <p:nvSpPr>
          <p:cNvPr id="3" name="Text Placeholder 2">
            <a:extLst>
              <a:ext uri="{FF2B5EF4-FFF2-40B4-BE49-F238E27FC236}">
                <a16:creationId xmlns:a16="http://schemas.microsoft.com/office/drawing/2014/main" id="{AC69A99D-565B-4D8F-8015-EBC094EA57CA}"/>
              </a:ext>
            </a:extLst>
          </p:cNvPr>
          <p:cNvSpPr>
            <a:spLocks noGrp="1"/>
          </p:cNvSpPr>
          <p:nvPr>
            <p:ph type="body" idx="2"/>
          </p:nvPr>
        </p:nvSpPr>
        <p:spPr>
          <a:xfrm>
            <a:off x="457200" y="4118252"/>
            <a:ext cx="4040188" cy="2007909"/>
          </a:xfrm>
        </p:spPr>
        <p:txBody>
          <a:bodyPr/>
          <a:lstStyle/>
          <a:p>
            <a:pPr algn="jus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rPr>
              <a:t>The definition section defines macros and imports header files written in C.</a:t>
            </a:r>
          </a:p>
          <a:p>
            <a:pPr algn="jus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rPr>
              <a:t>The rules section associates regular expression patterns with C statements.</a:t>
            </a:r>
          </a:p>
          <a:p>
            <a:pPr algn="just">
              <a:buFont typeface="Arial" panose="020B0604020202020204" pitchFamily="34" charset="0"/>
              <a:buChar char="•"/>
            </a:pPr>
            <a:r>
              <a:rPr lang="en-IN" sz="1400" dirty="0">
                <a:effectLst/>
                <a:latin typeface="Times New Roman" panose="02020603050405020304" pitchFamily="18" charset="0"/>
                <a:ea typeface="Calibri" panose="020F0502020204030204" pitchFamily="34" charset="0"/>
              </a:rPr>
              <a:t>The C code section contains C statements and functions.</a:t>
            </a:r>
            <a:endParaRPr lang="en-IN" sz="1400" dirty="0"/>
          </a:p>
        </p:txBody>
      </p:sp>
      <p:sp>
        <p:nvSpPr>
          <p:cNvPr id="4" name="Text Placeholder 3">
            <a:extLst>
              <a:ext uri="{FF2B5EF4-FFF2-40B4-BE49-F238E27FC236}">
                <a16:creationId xmlns:a16="http://schemas.microsoft.com/office/drawing/2014/main" id="{0B029C08-531D-4175-8F95-E7A167ECF849}"/>
              </a:ext>
            </a:extLst>
          </p:cNvPr>
          <p:cNvSpPr>
            <a:spLocks noGrp="1"/>
          </p:cNvSpPr>
          <p:nvPr>
            <p:ph type="body" idx="3"/>
          </p:nvPr>
        </p:nvSpPr>
        <p:spPr/>
        <p:txBody>
          <a:bodyPr/>
          <a:lstStyle/>
          <a:p>
            <a:r>
              <a:rPr lang="en-IN" dirty="0"/>
              <a:t>Structure of YACC File</a:t>
            </a:r>
          </a:p>
        </p:txBody>
      </p:sp>
      <p:sp>
        <p:nvSpPr>
          <p:cNvPr id="107" name="Google Shape;107;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5</a:t>
            </a:fld>
            <a:endParaRPr/>
          </a:p>
        </p:txBody>
      </p:sp>
      <p:pic>
        <p:nvPicPr>
          <p:cNvPr id="8" name="Picture 7">
            <a:extLst>
              <a:ext uri="{FF2B5EF4-FFF2-40B4-BE49-F238E27FC236}">
                <a16:creationId xmlns:a16="http://schemas.microsoft.com/office/drawing/2014/main" id="{6613E11B-608A-4487-A5E1-B0AA0D35A1EE}"/>
              </a:ext>
            </a:extLst>
          </p:cNvPr>
          <p:cNvPicPr>
            <a:picLocks noChangeAspect="1"/>
          </p:cNvPicPr>
          <p:nvPr/>
        </p:nvPicPr>
        <p:blipFill>
          <a:blip r:embed="rId3"/>
          <a:stretch>
            <a:fillRect/>
          </a:stretch>
        </p:blipFill>
        <p:spPr>
          <a:xfrm>
            <a:off x="457200" y="2174875"/>
            <a:ext cx="2800741" cy="1752845"/>
          </a:xfrm>
          <a:prstGeom prst="rect">
            <a:avLst/>
          </a:prstGeom>
        </p:spPr>
      </p:pic>
      <p:sp>
        <p:nvSpPr>
          <p:cNvPr id="11" name="Text Placeholder 2">
            <a:extLst>
              <a:ext uri="{FF2B5EF4-FFF2-40B4-BE49-F238E27FC236}">
                <a16:creationId xmlns:a16="http://schemas.microsoft.com/office/drawing/2014/main" id="{2F5D0D1B-459C-49D1-A8AA-78324303BA39}"/>
              </a:ext>
            </a:extLst>
          </p:cNvPr>
          <p:cNvSpPr txBox="1">
            <a:spLocks/>
          </p:cNvSpPr>
          <p:nvPr/>
        </p:nvSpPr>
        <p:spPr>
          <a:xfrm>
            <a:off x="4645025" y="4118251"/>
            <a:ext cx="4040188" cy="200790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algn="just">
              <a:buFont typeface="Arial" panose="020B0604020202020204" pitchFamily="34" charset="0"/>
              <a:buChar char="•"/>
            </a:pPr>
            <a:r>
              <a:rPr lang="en-US" sz="1400" dirty="0">
                <a:latin typeface="Times New Roman" panose="02020603050405020304" pitchFamily="18" charset="0"/>
              </a:rPr>
              <a:t>The definition section and routines section is structurally similar to the Lex File.</a:t>
            </a:r>
          </a:p>
          <a:p>
            <a:pPr algn="just">
              <a:buFont typeface="Arial" panose="020B0604020202020204" pitchFamily="34" charset="0"/>
              <a:buChar char="•"/>
            </a:pPr>
            <a:r>
              <a:rPr lang="en-US" sz="1400" dirty="0">
                <a:latin typeface="Times New Roman" panose="02020603050405020304" pitchFamily="18" charset="0"/>
              </a:rPr>
              <a:t>The rules section has rules which are of the form of a context free grammar. </a:t>
            </a:r>
          </a:p>
          <a:p>
            <a:pPr algn="just">
              <a:buFont typeface="Arial" panose="020B0604020202020204" pitchFamily="34" charset="0"/>
              <a:buChar char="•"/>
            </a:pPr>
            <a:r>
              <a:rPr lang="en-US" sz="1400" dirty="0">
                <a:latin typeface="Times New Roman" panose="02020603050405020304" pitchFamily="18" charset="0"/>
              </a:rPr>
              <a:t>(E.g., Nonterminal: sentential form | sentential form ;)</a:t>
            </a:r>
            <a:endParaRPr lang="en-IN" sz="1400" dirty="0">
              <a:latin typeface="Times New Roman" panose="02020603050405020304" pitchFamily="18" charset="0"/>
            </a:endParaRPr>
          </a:p>
        </p:txBody>
      </p:sp>
      <p:pic>
        <p:nvPicPr>
          <p:cNvPr id="12" name="Picture 11">
            <a:extLst>
              <a:ext uri="{FF2B5EF4-FFF2-40B4-BE49-F238E27FC236}">
                <a16:creationId xmlns:a16="http://schemas.microsoft.com/office/drawing/2014/main" id="{81400F9B-5A0D-4418-A3AD-DBEB1A68EC71}"/>
              </a:ext>
            </a:extLst>
          </p:cNvPr>
          <p:cNvPicPr>
            <a:picLocks noChangeAspect="1"/>
          </p:cNvPicPr>
          <p:nvPr/>
        </p:nvPicPr>
        <p:blipFill>
          <a:blip r:embed="rId3"/>
          <a:stretch>
            <a:fillRect/>
          </a:stretch>
        </p:blipFill>
        <p:spPr>
          <a:xfrm>
            <a:off x="4645025" y="2174875"/>
            <a:ext cx="2800741" cy="17528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3678500" y="725075"/>
            <a:ext cx="5193600" cy="57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a:t>Literature Review</a:t>
            </a:r>
            <a:endParaRPr/>
          </a:p>
        </p:txBody>
      </p:sp>
      <p:sp>
        <p:nvSpPr>
          <p:cNvPr id="107" name="Google Shape;107;p14"/>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50"/>
              <a:buFont typeface="Arial"/>
              <a:buNone/>
            </a:pPr>
            <a:fld id="{00000000-1234-1234-1234-123412341234}" type="slidenum">
              <a:rPr lang="en-IN"/>
              <a:t>6</a:t>
            </a:fld>
            <a:endParaRPr/>
          </a:p>
        </p:txBody>
      </p:sp>
      <p:sp>
        <p:nvSpPr>
          <p:cNvPr id="7" name="TextBox 6">
            <a:extLst>
              <a:ext uri="{FF2B5EF4-FFF2-40B4-BE49-F238E27FC236}">
                <a16:creationId xmlns:a16="http://schemas.microsoft.com/office/drawing/2014/main" id="{65D94CEC-A4F1-45B9-9C1E-4BDEF891F27C}"/>
              </a:ext>
            </a:extLst>
          </p:cNvPr>
          <p:cNvSpPr txBox="1"/>
          <p:nvPr/>
        </p:nvSpPr>
        <p:spPr>
          <a:xfrm>
            <a:off x="350773" y="1573385"/>
            <a:ext cx="8442454" cy="4582601"/>
          </a:xfrm>
          <a:prstGeom prst="rect">
            <a:avLst/>
          </a:prstGeom>
          <a:noFill/>
        </p:spPr>
        <p:txBody>
          <a:bodyPr wrap="square">
            <a:spAutoFit/>
          </a:bodyPr>
          <a:lstStyle/>
          <a:p>
            <a:pPr>
              <a:lnSpc>
                <a:spcPct val="107000"/>
              </a:lnSpc>
              <a:spcAft>
                <a:spcPts val="800"/>
              </a:spcAft>
            </a:pPr>
            <a:r>
              <a:rPr lang="en-US" sz="16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 C Compiler by Kaushik </a:t>
            </a:r>
            <a:r>
              <a:rPr lang="en-US" sz="1600" b="1" u="sng"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Kalmady</a:t>
            </a:r>
            <a:r>
              <a:rPr lang="en-US" sz="16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Karthik M:</a:t>
            </a:r>
            <a:r>
              <a:rPr lang="en-US" sz="1600" u="sng"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u="sng"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is a project in which the developers have implemented a C compiler using Flex and Bison on a Linux OS. </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is for a subset of the C language as the language is very vast and implementing all the functionalities would not be feasible. </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parser implemented checks for the declaration of variables, type mismatch, scope, return types, etc. </a:t>
            </a:r>
          </a:p>
          <a:p>
            <a:endParaRPr lang="en-IN" sz="1800" b="1"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b="1"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6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 C Compiler by Mishal Shah, </a:t>
            </a:r>
            <a:r>
              <a:rPr lang="en-US" sz="1600" b="1" u="sng"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Samyak</a:t>
            </a:r>
            <a:r>
              <a:rPr lang="en-US" sz="16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Jain and Pavan </a:t>
            </a:r>
            <a:r>
              <a:rPr lang="en-US" sz="1600" b="1" u="sng"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Vachhani</a:t>
            </a:r>
            <a:r>
              <a:rPr lang="en-US" sz="16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 project was impl</a:t>
            </a:r>
            <a:r>
              <a:rPr lang="en-IN"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emented</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a phased manner, and they too have used bison and flex as the software for implementation. </a:t>
            </a:r>
          </a:p>
          <a:p>
            <a:pPr marL="285750" indent="-285750">
              <a:buFont typeface="Arial" panose="020B0604020202020204" pitchFamily="34" charset="0"/>
              <a:buChar char="•"/>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lexical analyser implemented by them took care of almost all C constructs. </a:t>
            </a:r>
          </a:p>
          <a:p>
            <a:pPr marL="285750" indent="-285750">
              <a:buFont typeface="Arial" panose="020B0604020202020204" pitchFamily="34" charset="0"/>
              <a:buChar char="•"/>
            </a:pP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After a detailed review of these projects and after careful consideration of the time constraints we identified the problem statement and scope of our project</a:t>
            </a:r>
          </a:p>
          <a:p>
            <a:pPr marL="285750" indent="-28575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497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B0F5-9950-44F5-9444-B244A6C1CAA2}"/>
              </a:ext>
            </a:extLst>
          </p:cNvPr>
          <p:cNvSpPr>
            <a:spLocks noGrp="1"/>
          </p:cNvSpPr>
          <p:nvPr>
            <p:ph type="title"/>
          </p:nvPr>
        </p:nvSpPr>
        <p:spPr>
          <a:xfrm>
            <a:off x="2206208" y="785977"/>
            <a:ext cx="8229600" cy="798320"/>
          </a:xfrm>
        </p:spPr>
        <p:txBody>
          <a:bodyPr/>
          <a:lstStyle/>
          <a:p>
            <a:r>
              <a:rPr lang="en-US" sz="3600" dirty="0"/>
              <a:t>System Design</a:t>
            </a:r>
            <a:br>
              <a:rPr lang="en-US" sz="3600" dirty="0"/>
            </a:br>
            <a:endParaRPr lang="en-IN" dirty="0"/>
          </a:p>
        </p:txBody>
      </p:sp>
      <p:sp>
        <p:nvSpPr>
          <p:cNvPr id="4" name="Date Placeholder 3">
            <a:extLst>
              <a:ext uri="{FF2B5EF4-FFF2-40B4-BE49-F238E27FC236}">
                <a16:creationId xmlns:a16="http://schemas.microsoft.com/office/drawing/2014/main" id="{ECBB9F4A-D017-46FD-97FF-E51F5FE0E629}"/>
              </a:ext>
            </a:extLst>
          </p:cNvPr>
          <p:cNvSpPr>
            <a:spLocks noGrp="1"/>
          </p:cNvSpPr>
          <p:nvPr>
            <p:ph type="dt" idx="10"/>
          </p:nvPr>
        </p:nvSpPr>
        <p:spPr/>
        <p:txBody>
          <a:bodyPr/>
          <a:lstStyle/>
          <a:p>
            <a:fld id="{161D8154-603A-4BBF-893C-B22F4445A59B}" type="datetime1">
              <a:rPr lang="en-IN" smtClean="0"/>
              <a:t>04-02-2022</a:t>
            </a:fld>
            <a:endParaRPr lang="en-IN" dirty="0"/>
          </a:p>
        </p:txBody>
      </p:sp>
      <p:sp>
        <p:nvSpPr>
          <p:cNvPr id="5" name="Footer Placeholder 4">
            <a:extLst>
              <a:ext uri="{FF2B5EF4-FFF2-40B4-BE49-F238E27FC236}">
                <a16:creationId xmlns:a16="http://schemas.microsoft.com/office/drawing/2014/main" id="{8E199799-9BC6-4831-832A-E08E539F29C4}"/>
              </a:ext>
            </a:extLst>
          </p:cNvPr>
          <p:cNvSpPr>
            <a:spLocks noGrp="1"/>
          </p:cNvSpPr>
          <p:nvPr>
            <p:ph type="ftr" idx="11"/>
          </p:nvPr>
        </p:nvSpPr>
        <p:spPr/>
        <p:txBody>
          <a:bodyPr/>
          <a:lstStyle/>
          <a:p>
            <a:r>
              <a:rPr lang="en-IN" dirty="0"/>
              <a:t>Computer Engineering Dept. MPSTME, Mumbai Campus </a:t>
            </a:r>
          </a:p>
        </p:txBody>
      </p:sp>
      <p:sp>
        <p:nvSpPr>
          <p:cNvPr id="6" name="Slide Number Placeholder 5">
            <a:extLst>
              <a:ext uri="{FF2B5EF4-FFF2-40B4-BE49-F238E27FC236}">
                <a16:creationId xmlns:a16="http://schemas.microsoft.com/office/drawing/2014/main" id="{880BB0F4-2689-4170-BCDB-61FD5776065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7</a:t>
            </a:fld>
            <a:endParaRPr lang="en-IN"/>
          </a:p>
        </p:txBody>
      </p:sp>
      <p:pic>
        <p:nvPicPr>
          <p:cNvPr id="7" name="Picture 6">
            <a:extLst>
              <a:ext uri="{FF2B5EF4-FFF2-40B4-BE49-F238E27FC236}">
                <a16:creationId xmlns:a16="http://schemas.microsoft.com/office/drawing/2014/main" id="{ED73A62C-0C4F-4F48-A3E1-384CFBF99F94}"/>
              </a:ext>
            </a:extLst>
          </p:cNvPr>
          <p:cNvPicPr>
            <a:picLocks noChangeAspect="1"/>
          </p:cNvPicPr>
          <p:nvPr/>
        </p:nvPicPr>
        <p:blipFill rotWithShape="1">
          <a:blip r:embed="rId2">
            <a:extLst>
              <a:ext uri="{28A0092B-C50C-407E-A947-70E740481C1C}">
                <a14:useLocalDpi xmlns:a14="http://schemas.microsoft.com/office/drawing/2010/main" val="0"/>
              </a:ext>
            </a:extLst>
          </a:blip>
          <a:srcRect r="25000"/>
          <a:stretch/>
        </p:blipFill>
        <p:spPr bwMode="auto">
          <a:xfrm>
            <a:off x="1253765" y="2016124"/>
            <a:ext cx="5547085" cy="3516315"/>
          </a:xfrm>
          <a:prstGeom prst="rect">
            <a:avLst/>
          </a:prstGeom>
          <a:noFill/>
          <a:ln>
            <a:solidFill>
              <a:schemeClr val="bg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258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3F15-E610-4D64-89CF-99F0D2EF5891}"/>
              </a:ext>
            </a:extLst>
          </p:cNvPr>
          <p:cNvSpPr>
            <a:spLocks noGrp="1"/>
          </p:cNvSpPr>
          <p:nvPr>
            <p:ph type="title"/>
          </p:nvPr>
        </p:nvSpPr>
        <p:spPr>
          <a:xfrm>
            <a:off x="2210499" y="560372"/>
            <a:ext cx="8229600" cy="914400"/>
          </a:xfrm>
        </p:spPr>
        <p:txBody>
          <a:bodyPr/>
          <a:lstStyle/>
          <a:p>
            <a:r>
              <a:rPr lang="en-US" dirty="0"/>
              <a:t>Lexical Analyzer</a:t>
            </a:r>
          </a:p>
        </p:txBody>
      </p:sp>
      <p:sp>
        <p:nvSpPr>
          <p:cNvPr id="3" name="Text Placeholder 2">
            <a:extLst>
              <a:ext uri="{FF2B5EF4-FFF2-40B4-BE49-F238E27FC236}">
                <a16:creationId xmlns:a16="http://schemas.microsoft.com/office/drawing/2014/main" id="{780481A7-7F9B-479B-9A89-2AC017F6266B}"/>
              </a:ext>
            </a:extLst>
          </p:cNvPr>
          <p:cNvSpPr>
            <a:spLocks noGrp="1"/>
          </p:cNvSpPr>
          <p:nvPr>
            <p:ph type="body" idx="1"/>
          </p:nvPr>
        </p:nvSpPr>
        <p:spPr>
          <a:xfrm>
            <a:off x="457200" y="1308682"/>
            <a:ext cx="8229600" cy="5072713"/>
          </a:xfrm>
        </p:spPr>
        <p:txBody>
          <a:bodyPr/>
          <a:lstStyle/>
          <a:p>
            <a:pPr algn="just">
              <a:lnSpc>
                <a:spcPct val="107000"/>
              </a:lnSpc>
              <a:spcAft>
                <a:spcPts val="800"/>
              </a:spcAft>
              <a:buFont typeface="Arial" panose="020B0604020202020204" pitchFamily="34" charset="0"/>
              <a:buChar char="•"/>
            </a:pPr>
            <a:r>
              <a:rPr lang="en-CA" sz="16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phase, we defined the keywords, identifiers, function names, operators, return statements, etc. using regular expressions. Once the lexical analyser comes across a pre-defined match, it returns the keyword associated with it to the parser.</a:t>
            </a:r>
          </a:p>
          <a:p>
            <a:pPr algn="just">
              <a:lnSpc>
                <a:spcPct val="107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rPr>
              <a:t>While writing the code for the Lexical Analyzer, we must specify rules for each Token type using Regular Expression.</a:t>
            </a:r>
          </a:p>
          <a:p>
            <a:pPr algn="just">
              <a:lnSpc>
                <a:spcPct val="107000"/>
              </a:lnSpc>
              <a:spcAft>
                <a:spcPts val="800"/>
              </a:spcAft>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Definition Section: </a:t>
            </a:r>
            <a:r>
              <a:rPr lang="en-US" sz="1600" dirty="0">
                <a:effectLst/>
                <a:latin typeface="Times New Roman" panose="02020603050405020304" pitchFamily="18" charset="0"/>
                <a:ea typeface="Calibri" panose="020F0502020204030204" pitchFamily="34" charset="0"/>
              </a:rPr>
              <a:t>In the definition section of the program, all necessary header files were included. The structure declaration for the symbol table and corresponding hash function </a:t>
            </a:r>
            <a:r>
              <a:rPr lang="en-US" sz="1600" dirty="0">
                <a:latin typeface="Times New Roman" panose="02020603050405020304" pitchFamily="18" charset="0"/>
                <a:ea typeface="Calibri" panose="020F0502020204030204" pitchFamily="34" charset="0"/>
              </a:rPr>
              <a:t>are</a:t>
            </a:r>
            <a:r>
              <a:rPr lang="en-US" sz="1600" dirty="0">
                <a:effectLst/>
                <a:latin typeface="Times New Roman" panose="02020603050405020304" pitchFamily="18" charset="0"/>
                <a:ea typeface="Calibri" panose="020F0502020204030204" pitchFamily="34" charset="0"/>
              </a:rPr>
              <a:t> also included. </a:t>
            </a:r>
          </a:p>
          <a:p>
            <a:pPr algn="just">
              <a:lnSpc>
                <a:spcPct val="107000"/>
              </a:lnSpc>
              <a:spcAft>
                <a:spcPts val="800"/>
              </a:spcAft>
              <a:buFont typeface="Arial" panose="020B060402020202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Rules section: </a:t>
            </a:r>
            <a:r>
              <a:rPr lang="en-US" sz="1600" dirty="0">
                <a:effectLst/>
                <a:latin typeface="Times New Roman" panose="02020603050405020304" pitchFamily="18" charset="0"/>
                <a:ea typeface="Calibri" panose="020F0502020204030204" pitchFamily="34" charset="0"/>
              </a:rPr>
              <a:t>In this section, rules related to the specification of C language were written in the form of valid regular expressions.</a:t>
            </a:r>
          </a:p>
          <a:p>
            <a:pPr algn="just">
              <a:lnSpc>
                <a:spcPct val="107000"/>
              </a:lnSpc>
              <a:spcAft>
                <a:spcPts val="800"/>
              </a:spcAft>
              <a:buFont typeface="Arial" panose="020B0604020202020204" pitchFamily="34" charset="0"/>
              <a:buChar char="•"/>
            </a:pPr>
            <a:r>
              <a:rPr lang="en-US" sz="1600" b="1" dirty="0">
                <a:latin typeface="Times New Roman" panose="02020603050405020304" pitchFamily="18" charset="0"/>
                <a:ea typeface="Calibri" panose="020F0502020204030204" pitchFamily="34" charset="0"/>
              </a:rPr>
              <a:t>C code section: </a:t>
            </a:r>
            <a:r>
              <a:rPr lang="en-US" sz="1600" dirty="0">
                <a:latin typeface="Times New Roman" panose="02020603050405020304" pitchFamily="18" charset="0"/>
                <a:ea typeface="Calibri" panose="020F0502020204030204" pitchFamily="34" charset="0"/>
              </a:rPr>
              <a:t>In this section the symbol table was initialized to 0 and </a:t>
            </a:r>
            <a:r>
              <a:rPr lang="en-US" sz="1600" dirty="0" err="1">
                <a:latin typeface="Times New Roman" panose="02020603050405020304" pitchFamily="18" charset="0"/>
                <a:ea typeface="Calibri" panose="020F0502020204030204" pitchFamily="34" charset="0"/>
              </a:rPr>
              <a:t>yylex</a:t>
            </a:r>
            <a:r>
              <a:rPr lang="en-US" sz="1600" dirty="0">
                <a:latin typeface="Times New Roman" panose="02020603050405020304" pitchFamily="18" charset="0"/>
                <a:ea typeface="Calibri" panose="020F0502020204030204" pitchFamily="34" charset="0"/>
              </a:rPr>
              <a:t>() function was called to run the program on the given input file. </a:t>
            </a:r>
          </a:p>
          <a:p>
            <a:pPr algn="just">
              <a:lnSpc>
                <a:spcPct val="107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rPr>
              <a:t>Multiple functions like void display (), void </a:t>
            </a:r>
            <a:r>
              <a:rPr lang="en-US" sz="1600" dirty="0" err="1">
                <a:latin typeface="Times New Roman" panose="02020603050405020304" pitchFamily="18" charset="0"/>
                <a:ea typeface="Calibri" panose="020F0502020204030204" pitchFamily="34" charset="0"/>
              </a:rPr>
              <a:t>insertToHash</a:t>
            </a:r>
            <a:r>
              <a:rPr lang="en-US" sz="1600" dirty="0">
                <a:latin typeface="Times New Roman" panose="02020603050405020304" pitchFamily="18" charset="0"/>
                <a:ea typeface="Calibri" panose="020F0502020204030204" pitchFamily="34" charset="0"/>
              </a:rPr>
              <a:t> (), int </a:t>
            </a:r>
            <a:r>
              <a:rPr lang="en-US" sz="1600" dirty="0" err="1">
                <a:latin typeface="Times New Roman" panose="02020603050405020304" pitchFamily="18" charset="0"/>
                <a:ea typeface="Calibri" panose="020F0502020204030204" pitchFamily="34" charset="0"/>
              </a:rPr>
              <a:t>hashIndex</a:t>
            </a:r>
            <a:r>
              <a:rPr lang="en-US" sz="1600" dirty="0">
                <a:latin typeface="Times New Roman" panose="02020603050405020304" pitchFamily="18" charset="0"/>
                <a:ea typeface="Calibri" panose="020F0502020204030204" pitchFamily="34" charset="0"/>
              </a:rPr>
              <a:t>, </a:t>
            </a:r>
            <a:r>
              <a:rPr lang="en-US" sz="1600" dirty="0" err="1">
                <a:latin typeface="Times New Roman" panose="02020603050405020304" pitchFamily="18" charset="0"/>
                <a:ea typeface="Calibri" panose="020F0502020204030204" pitchFamily="34" charset="0"/>
              </a:rPr>
              <a:t>multicomment</a:t>
            </a:r>
            <a:r>
              <a:rPr lang="en-US" sz="1600" dirty="0">
                <a:latin typeface="Times New Roman" panose="02020603050405020304" pitchFamily="18" charset="0"/>
                <a:ea typeface="Calibri" panose="020F0502020204030204" pitchFamily="34" charset="0"/>
              </a:rPr>
              <a:t>() and </a:t>
            </a:r>
            <a:r>
              <a:rPr lang="en-US" sz="1600" dirty="0" err="1">
                <a:latin typeface="Times New Roman" panose="02020603050405020304" pitchFamily="18" charset="0"/>
                <a:ea typeface="Calibri" panose="020F0502020204030204" pitchFamily="34" charset="0"/>
              </a:rPr>
              <a:t>singlecomment</a:t>
            </a:r>
            <a:r>
              <a:rPr lang="en-US" sz="1600" dirty="0">
                <a:latin typeface="Times New Roman" panose="02020603050405020304" pitchFamily="18" charset="0"/>
                <a:ea typeface="Calibri" panose="020F0502020204030204" pitchFamily="34" charset="0"/>
              </a:rPr>
              <a:t>() were defined.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Arial" panose="020B0604020202020204" pitchFamily="34" charset="0"/>
              <a:buChar char="•"/>
            </a:pPr>
            <a:endParaRPr lang="en-US" sz="16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01AD8D-57AE-46FB-A95B-FC0237E7915D}"/>
              </a:ext>
            </a:extLst>
          </p:cNvPr>
          <p:cNvSpPr>
            <a:spLocks noGrp="1"/>
          </p:cNvSpPr>
          <p:nvPr>
            <p:ph type="dt" idx="10"/>
          </p:nvPr>
        </p:nvSpPr>
        <p:spPr/>
        <p:txBody>
          <a:bodyPr/>
          <a:lstStyle/>
          <a:p>
            <a:fld id="{161D8154-603A-4BBF-893C-B22F4445A59B}" type="datetime1">
              <a:rPr lang="en-IN" smtClean="0"/>
              <a:t>04-02-2022</a:t>
            </a:fld>
            <a:endParaRPr lang="en-IN"/>
          </a:p>
        </p:txBody>
      </p:sp>
      <p:sp>
        <p:nvSpPr>
          <p:cNvPr id="5" name="Footer Placeholder 4">
            <a:extLst>
              <a:ext uri="{FF2B5EF4-FFF2-40B4-BE49-F238E27FC236}">
                <a16:creationId xmlns:a16="http://schemas.microsoft.com/office/drawing/2014/main" id="{E5F7D234-44EE-44E8-9F8F-3000AC061C8B}"/>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3AF7DC42-22BF-49C5-8492-7107E873E42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75913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3F15-E610-4D64-89CF-99F0D2EF5891}"/>
              </a:ext>
            </a:extLst>
          </p:cNvPr>
          <p:cNvSpPr>
            <a:spLocks noGrp="1"/>
          </p:cNvSpPr>
          <p:nvPr>
            <p:ph type="title"/>
          </p:nvPr>
        </p:nvSpPr>
        <p:spPr>
          <a:xfrm>
            <a:off x="2210499" y="560372"/>
            <a:ext cx="8229600" cy="914400"/>
          </a:xfrm>
        </p:spPr>
        <p:txBody>
          <a:bodyPr/>
          <a:lstStyle/>
          <a:p>
            <a:r>
              <a:rPr lang="en-US" dirty="0"/>
              <a:t>Syntax Analyzer</a:t>
            </a:r>
          </a:p>
        </p:txBody>
      </p:sp>
      <p:sp>
        <p:nvSpPr>
          <p:cNvPr id="3" name="Text Placeholder 2">
            <a:extLst>
              <a:ext uri="{FF2B5EF4-FFF2-40B4-BE49-F238E27FC236}">
                <a16:creationId xmlns:a16="http://schemas.microsoft.com/office/drawing/2014/main" id="{780481A7-7F9B-479B-9A89-2AC017F6266B}"/>
              </a:ext>
            </a:extLst>
          </p:cNvPr>
          <p:cNvSpPr>
            <a:spLocks noGrp="1"/>
          </p:cNvSpPr>
          <p:nvPr>
            <p:ph type="body" idx="1"/>
          </p:nvPr>
        </p:nvSpPr>
        <p:spPr>
          <a:xfrm>
            <a:off x="457200" y="1581202"/>
            <a:ext cx="8229600" cy="4597168"/>
          </a:xfrm>
        </p:spPr>
        <p:txBody>
          <a:bodyPr/>
          <a:lstStyle/>
          <a:p>
            <a:pPr algn="just">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YACC program in our project specifies the productions for the following: </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Looping constructs,</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CA" sz="1800" dirty="0">
                <a:latin typeface="Times New Roman" panose="02020603050405020304" pitchFamily="18" charset="0"/>
                <a:ea typeface="Times New Roman" panose="02020603050405020304" pitchFamily="18" charset="0"/>
                <a:cs typeface="Times New Roman" panose="02020603050405020304" pitchFamily="18" charset="0"/>
              </a:rPr>
              <a:t>d</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ata types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800" dirty="0">
                <a:latin typeface="Times New Roman" panose="02020603050405020304" pitchFamily="18" charset="0"/>
                <a:ea typeface="Times New Roman" panose="02020603050405020304" pitchFamily="18" charset="0"/>
                <a:cs typeface="Times New Roman" panose="02020603050405020304" pitchFamily="18" charset="0"/>
              </a:rPr>
              <a:t>a</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rithmetic and relational operators, data structure, </a:t>
            </a:r>
            <a:r>
              <a:rPr lang="en-CA" sz="1800" dirty="0">
                <a:latin typeface="Times New Roman" panose="02020603050405020304" pitchFamily="18" charset="0"/>
                <a:ea typeface="Times New Roman" panose="02020603050405020304" pitchFamily="18" charset="0"/>
                <a:cs typeface="Times New Roman" panose="02020603050405020304" pitchFamily="18" charset="0"/>
              </a:rPr>
              <a:t>i</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dentifiers and constant errors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800" dirty="0">
                <a:latin typeface="Times New Roman" panose="02020603050405020304" pitchFamily="18" charset="0"/>
                <a:ea typeface="Calibri" panose="020F0502020204030204" pitchFamily="34" charset="0"/>
                <a:cs typeface="Times New Roman" panose="02020603050405020304" pitchFamily="18" charset="0"/>
              </a:rPr>
              <a:t>s</a:t>
            </a:r>
            <a:r>
              <a:rPr lang="en-CA" sz="1800" dirty="0">
                <a:effectLst/>
                <a:latin typeface="Times New Roman" panose="02020603050405020304" pitchFamily="18" charset="0"/>
                <a:ea typeface="Calibri" panose="020F0502020204030204" pitchFamily="34" charset="0"/>
                <a:cs typeface="Times New Roman" panose="02020603050405020304" pitchFamily="18" charset="0"/>
              </a:rPr>
              <a:t>election statements, etc</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productions for most of them are straight-forward. </a:t>
            </a:r>
          </a:p>
          <a:p>
            <a:pPr algn="just">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few important ones are: </a:t>
            </a:r>
          </a:p>
          <a:p>
            <a:pPr lvl="1" algn="just">
              <a:spcAft>
                <a:spcPts val="800"/>
              </a:spcAft>
              <a:buFont typeface="Courier New" panose="02070309020205020404" pitchFamily="49" charset="0"/>
              <a:buChar char="o"/>
            </a:pP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Selection_statement</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IF '(' expression ')' statement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prec</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NO_ELSE | IF '(' expression ')' statement ELSE statement ;</a:t>
            </a:r>
          </a:p>
          <a:p>
            <a:pPr lvl="1" algn="just">
              <a:spcAft>
                <a:spcPts val="800"/>
              </a:spcAft>
              <a:buFont typeface="Courier New" panose="02070309020205020404" pitchFamily="49" charset="0"/>
              <a:buChar char="o"/>
            </a:pPr>
            <a:r>
              <a:rPr lang="en-IN" sz="1400" dirty="0" err="1">
                <a:latin typeface="Times New Roman" panose="02020603050405020304" pitchFamily="18" charset="0"/>
                <a:ea typeface="Calibri" panose="020F0502020204030204" pitchFamily="34" charset="0"/>
                <a:cs typeface="Times New Roman" panose="02020603050405020304" pitchFamily="18" charset="0"/>
              </a:rPr>
              <a:t>I</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teration_statement</a:t>
            </a:r>
            <a:r>
              <a:rPr lang="en-IN" sz="1400" dirty="0">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WHILE '(' expression ')' statement | DO statement WHILE '(' expression ')' ‘;’ | FOR '('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expression_statement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expression_statement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 statement | FOR '('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expression_statement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effectLst/>
                <a:latin typeface="Times New Roman" panose="02020603050405020304" pitchFamily="18" charset="0"/>
                <a:ea typeface="Calibri" panose="020F0502020204030204" pitchFamily="34" charset="0"/>
                <a:cs typeface="Times New Roman" panose="02020603050405020304" pitchFamily="18" charset="0"/>
              </a:rPr>
              <a:t>expression_statement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expression ')' statement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After parsing, if there are errors then the line numbers of those errors are displayed along with a ‘parsing failed’ message on the terminal. Otherwise, a ‘parsing complete’ message is displayed on the console.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Arial" panose="020B0604020202020204" pitchFamily="34" charset="0"/>
              <a:buChar char="•"/>
            </a:pPr>
            <a:endParaRPr lang="en-US" sz="16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B01AD8D-57AE-46FB-A95B-FC0237E7915D}"/>
              </a:ext>
            </a:extLst>
          </p:cNvPr>
          <p:cNvSpPr>
            <a:spLocks noGrp="1"/>
          </p:cNvSpPr>
          <p:nvPr>
            <p:ph type="dt" idx="10"/>
          </p:nvPr>
        </p:nvSpPr>
        <p:spPr/>
        <p:txBody>
          <a:bodyPr/>
          <a:lstStyle/>
          <a:p>
            <a:fld id="{161D8154-603A-4BBF-893C-B22F4445A59B}" type="datetime1">
              <a:rPr lang="en-IN" smtClean="0"/>
              <a:t>04-02-2022</a:t>
            </a:fld>
            <a:endParaRPr lang="en-IN" dirty="0"/>
          </a:p>
        </p:txBody>
      </p:sp>
      <p:sp>
        <p:nvSpPr>
          <p:cNvPr id="5" name="Footer Placeholder 4">
            <a:extLst>
              <a:ext uri="{FF2B5EF4-FFF2-40B4-BE49-F238E27FC236}">
                <a16:creationId xmlns:a16="http://schemas.microsoft.com/office/drawing/2014/main" id="{E5F7D234-44EE-44E8-9F8F-3000AC061C8B}"/>
              </a:ext>
            </a:extLst>
          </p:cNvPr>
          <p:cNvSpPr>
            <a:spLocks noGrp="1"/>
          </p:cNvSpPr>
          <p:nvPr>
            <p:ph type="ftr" idx="11"/>
          </p:nvPr>
        </p:nvSpPr>
        <p:spPr/>
        <p:txBody>
          <a:bodyPr/>
          <a:lstStyle/>
          <a:p>
            <a:r>
              <a:rPr lang="en-IN"/>
              <a:t>Computer Engineering Dept. MPSTME, Mumbai Campus </a:t>
            </a:r>
          </a:p>
        </p:txBody>
      </p:sp>
      <p:sp>
        <p:nvSpPr>
          <p:cNvPr id="6" name="Slide Number Placeholder 5">
            <a:extLst>
              <a:ext uri="{FF2B5EF4-FFF2-40B4-BE49-F238E27FC236}">
                <a16:creationId xmlns:a16="http://schemas.microsoft.com/office/drawing/2014/main" id="{3AF7DC42-22BF-49C5-8492-7107E873E42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IN" smtClean="0"/>
              <a:t>9</a:t>
            </a:fld>
            <a:endParaRPr lang="en-IN"/>
          </a:p>
        </p:txBody>
      </p:sp>
    </p:spTree>
    <p:extLst>
      <p:ext uri="{BB962C8B-B14F-4D97-AF65-F5344CB8AC3E}">
        <p14:creationId xmlns:p14="http://schemas.microsoft.com/office/powerpoint/2010/main" val="1428301825"/>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7F0A951A4D5446975CB49DCECCAFE5" ma:contentTypeVersion="4" ma:contentTypeDescription="Create a new document." ma:contentTypeScope="" ma:versionID="1d2fa44e76f0e832b22df647da96b058">
  <xsd:schema xmlns:xsd="http://www.w3.org/2001/XMLSchema" xmlns:xs="http://www.w3.org/2001/XMLSchema" xmlns:p="http://schemas.microsoft.com/office/2006/metadata/properties" xmlns:ns3="deeeecab-155e-4273-81ab-5e0d920c5766" targetNamespace="http://schemas.microsoft.com/office/2006/metadata/properties" ma:root="true" ma:fieldsID="f8f2b25d125556f53b750e4702f1269b" ns3:_="">
    <xsd:import namespace="deeeecab-155e-4273-81ab-5e0d920c576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eecab-155e-4273-81ab-5e0d920c5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84CE5A-BB2E-4492-B304-C884150824F4}">
  <ds:schemaRefs>
    <ds:schemaRef ds:uri="deeeecab-155e-4273-81ab-5e0d920c57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9E1956-2AB5-493C-96D9-8D41803F3CE1}">
  <ds:schemaRefs>
    <ds:schemaRef ds:uri="http://schemas.microsoft.com/sharepoint/v3/contenttype/forms"/>
  </ds:schemaRefs>
</ds:datastoreItem>
</file>

<file path=customXml/itemProps3.xml><?xml version="1.0" encoding="utf-8"?>
<ds:datastoreItem xmlns:ds="http://schemas.openxmlformats.org/officeDocument/2006/customXml" ds:itemID="{6D52DEA2-8448-4148-AEA8-16C4B2A2648A}">
  <ds:schemaRefs>
    <ds:schemaRef ds:uri="deeeecab-155e-4273-81ab-5e0d920c5766"/>
    <ds:schemaRef ds:uri="http://schemas.microsoft.com/office/2006/documentManagement/types"/>
    <ds:schemaRef ds:uri="http://schemas.microsoft.com/office/2006/metadata/properti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604</TotalTime>
  <Words>1352</Words>
  <Application>Microsoft Office PowerPoint</Application>
  <PresentationFormat>On-screen Show (4:3)</PresentationFormat>
  <Paragraphs>140</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Noto Sans Symbols</vt:lpstr>
      <vt:lpstr>Times New Roman</vt:lpstr>
      <vt:lpstr>Wingdings</vt:lpstr>
      <vt:lpstr>MPSTME</vt:lpstr>
      <vt:lpstr>Syntax Analyzer For C Language</vt:lpstr>
      <vt:lpstr>Outline</vt:lpstr>
      <vt:lpstr>Introduction</vt:lpstr>
      <vt:lpstr>Problem Definition</vt:lpstr>
      <vt:lpstr>Literature Review</vt:lpstr>
      <vt:lpstr>Literature Review</vt:lpstr>
      <vt:lpstr>System Design </vt:lpstr>
      <vt:lpstr>Lexical Analyzer</vt:lpstr>
      <vt:lpstr>Syntax Analyzer</vt:lpstr>
      <vt:lpstr>Conflicts and their Resolution:</vt:lpstr>
      <vt:lpstr>Methods Implemented</vt:lpstr>
      <vt:lpstr>Conclusion &amp;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Pollution Trends</dc:title>
  <dc:creator>Shubha Puthran</dc:creator>
  <cp:lastModifiedBy>NIHAL SHETTY - 70361019058</cp:lastModifiedBy>
  <cp:revision>15</cp:revision>
  <dcterms:modified xsi:type="dcterms:W3CDTF">2022-02-04T16:45:11Z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0x010100AD7F0A951A4D5446975CB49DCECCAFE5</vt:lpwstr>
  </property>
</Properties>
</file>