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0065A-4C85-4FB0-A581-99EEC3845313}" v="5" dt="2025-08-20T15:13:08.785"/>
  </p1510:revLst>
</p1510:revInfo>
</file>

<file path=ppt/tableStyles.xml><?xml version="1.0" encoding="utf-8"?>
<a:tblStyleLst xmlns:a="http://schemas.openxmlformats.org/drawingml/2006/main" def="{593ADCBF-DC44-4A74-89D9-252A1AFAD847}">
  <a:tblStyle styleId="{593ADCBF-DC44-4A74-89D9-252A1AFAD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64574a2f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764574a2f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64574a2f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764574a2f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b2f30af8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7b2f30af8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64574a2f4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764574a2f4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64574a2f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3764574a2f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b2f30af8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7b2f30af8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b2f30af8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37b2f30af8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b2f30af8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7b2f30af8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man Old Style"/>
              <a:buNone/>
              <a:defRPr sz="30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man Old Style"/>
              <a:buNone/>
              <a:defRPr sz="3000"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  <a:defRPr sz="30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914400" lvl="1" indent="-40640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1371600" lvl="2" indent="-38100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1828800" lvl="3" indent="-355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2286000" lvl="4" indent="-355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4" descr="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400" y="6236595"/>
            <a:ext cx="507398" cy="52398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7555605" y="636323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ookman Old Style"/>
              <a:buNone/>
            </a:pPr>
            <a:r>
              <a:rPr lang="en"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Slides: 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8305799" y="6363983"/>
            <a:ext cx="52910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Bookman Old Style"/>
              <a:buNone/>
            </a:pPr>
            <a:r>
              <a:rPr lang="en" sz="1200" b="0" i="0" u="none" strike="noStrike" cap="none">
                <a:solidFill>
                  <a:schemeClr val="accent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/ 20</a:t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57200" y="6126163"/>
            <a:ext cx="8229600" cy="0"/>
          </a:xfrm>
          <a:prstGeom prst="straightConnector1">
            <a:avLst/>
          </a:prstGeom>
          <a:noFill/>
          <a:ln w="2222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31" name="Google Shape;31;p4"/>
          <p:cNvCxnSpPr/>
          <p:nvPr/>
        </p:nvCxnSpPr>
        <p:spPr>
          <a:xfrm>
            <a:off x="457200" y="1066800"/>
            <a:ext cx="8229600" cy="0"/>
          </a:xfrm>
          <a:prstGeom prst="straightConnector1">
            <a:avLst/>
          </a:prstGeom>
          <a:noFill/>
          <a:ln w="222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 b="1">
                <a:solidFill>
                  <a:schemeClr val="accent2"/>
                </a:solidFill>
              </a:rPr>
              <a:t>SIGN LANGUAGE TRANSLATOR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" sz="17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NIHAL N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" sz="17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MES24MCA-2042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</a:pPr>
            <a:endParaRPr sz="17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"/>
              <a:buNone/>
            </a:pPr>
            <a:r>
              <a:rPr lang="en" sz="15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Applications</a:t>
            </a:r>
            <a:endParaRPr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40"/>
              <a:buNone/>
            </a:pPr>
            <a:r>
              <a:rPr lang="en" sz="15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MES College of Engineering, Kuttippuram</a:t>
            </a:r>
            <a:endParaRPr sz="15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4"/>
              <a:buNone/>
            </a:pPr>
            <a:endParaRPr sz="1900" b="1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12"/>
              <a:buNone/>
            </a:pPr>
            <a:r>
              <a:rPr lang="en" sz="1900" b="1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20/08/2025</a:t>
            </a:r>
            <a:endParaRPr sz="12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95" name="Google Shape;95;p14" descr="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3236" y="2000040"/>
            <a:ext cx="1457529" cy="150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MODULE DESCRIPTION</a:t>
            </a:r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52" b="1"/>
              <a:t>Computer Vision Module:</a:t>
            </a:r>
            <a:endParaRPr sz="2752" b="1"/>
          </a:p>
          <a:p>
            <a:pPr marL="457200" lvl="0" indent="-35094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OpenCV integration for video capture and preprocessing</a:t>
            </a:r>
            <a:endParaRPr sz="2752"/>
          </a:p>
          <a:p>
            <a:pPr marL="457200" lvl="0" indent="-3509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Image enhancement, noise reduction, and region of interest extraction</a:t>
            </a:r>
            <a:endParaRPr sz="2752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52" b="1"/>
              <a:t>Hand Tracking Module:</a:t>
            </a:r>
            <a:endParaRPr sz="2752" b="1"/>
          </a:p>
          <a:p>
            <a:pPr marL="457200" lvl="0" indent="-35094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MediaPipe Holistic for 21-point hand landmark detection</a:t>
            </a:r>
            <a:endParaRPr sz="2752"/>
          </a:p>
          <a:p>
            <a:pPr marL="457200" lvl="0" indent="-3509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Real-time pose estimation and gesture isolation</a:t>
            </a:r>
            <a:endParaRPr sz="2752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52" b="1"/>
              <a:t>Deep Learning Module:</a:t>
            </a:r>
            <a:endParaRPr sz="2752" b="1"/>
          </a:p>
          <a:p>
            <a:pPr marL="457200" lvl="0" indent="-35094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Custom CNN architecture for gesture classification</a:t>
            </a:r>
            <a:endParaRPr sz="2752"/>
          </a:p>
          <a:p>
            <a:pPr marL="457200" lvl="0" indent="-3509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TensorFlow/Keras implementation with optimized inference</a:t>
            </a:r>
            <a:endParaRPr sz="2752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52" b="1"/>
              <a:t>Web Framework Module:</a:t>
            </a:r>
            <a:endParaRPr sz="2752" b="1"/>
          </a:p>
          <a:p>
            <a:pPr marL="457200" lvl="0" indent="-35094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Flask application with real-time streaming capabilities</a:t>
            </a:r>
            <a:endParaRPr sz="2752"/>
          </a:p>
          <a:p>
            <a:pPr marL="457200" lvl="0" indent="-3509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752"/>
              <a:t>RESTful API endpoints for frontend-backend communication</a:t>
            </a:r>
            <a:endParaRPr sz="2752"/>
          </a:p>
          <a:p>
            <a:pPr marL="3429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DEVELOPING ENVIRONMENT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/>
              <a:t>Operating System:</a:t>
            </a:r>
            <a:r>
              <a:rPr lang="en" sz="2100"/>
              <a:t> Windows 11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Frontend Technologies:</a:t>
            </a:r>
            <a:endParaRPr sz="2100" b="1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HTML5, CSS3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Bootstrap 5 for responsive design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Socket.IO for real-time communication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/>
              <a:t>Backend Framework:</a:t>
            </a:r>
            <a:r>
              <a:rPr lang="en" sz="2100"/>
              <a:t> Flask 2.3.0 (Python)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Deep Learning:</a:t>
            </a:r>
            <a:r>
              <a:rPr lang="en" sz="2100"/>
              <a:t> TensorFlow 2.13.0, Keras, OpenCV 4.8.0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Computer Vision:</a:t>
            </a:r>
            <a:r>
              <a:rPr lang="en" sz="2100"/>
              <a:t> MediaPipe 0.10.3, NumPy, PIL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/>
              <a:t>Development Tools</a:t>
            </a:r>
            <a:r>
              <a:rPr lang="en" sz="2100"/>
              <a:t>: VS Code, Jupyter Notebook, Git</a:t>
            </a:r>
            <a:endParaRPr sz="2100"/>
          </a:p>
          <a:p>
            <a:pPr marL="34290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900"/>
          </a:p>
        </p:txBody>
      </p:sp>
      <p:sp>
        <p:nvSpPr>
          <p:cNvPr id="177" name="Google Shape;177;p24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SPRINT BACKLOG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187" name="Google Shape;187;p25"/>
          <p:cNvGraphicFramePr/>
          <p:nvPr>
            <p:extLst>
              <p:ext uri="{D42A27DB-BD31-4B8C-83A1-F6EECF244321}">
                <p14:modId xmlns:p14="http://schemas.microsoft.com/office/powerpoint/2010/main" val="879273258"/>
              </p:ext>
            </p:extLst>
          </p:nvPr>
        </p:nvGraphicFramePr>
        <p:xfrm>
          <a:off x="457200" y="1177233"/>
          <a:ext cx="8229675" cy="5150015"/>
        </p:xfrm>
        <a:graphic>
          <a:graphicData uri="http://schemas.openxmlformats.org/drawingml/2006/table">
            <a:tbl>
              <a:tblPr>
                <a:noFill/>
                <a:tableStyleId>{593ADCBF-DC44-4A74-89D9-252A1AFAD847}</a:tableStyleId>
              </a:tblPr>
              <a:tblGrid>
                <a:gridCol w="8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Backlog tem 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Status And Completion Date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Original Estimation in Hours 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1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2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3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4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5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6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7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8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9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10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25">
                <a:tc grid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strike="noStrike" cap="none"/>
                        <a:t>SPRINT1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Research &amp; Planning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15</a:t>
                      </a:r>
                      <a:r>
                        <a:rPr lang="en" sz="1000" u="none" strike="noStrike" cap="none"/>
                        <a:t>/0</a:t>
                      </a:r>
                      <a:r>
                        <a:rPr lang="en" sz="1000"/>
                        <a:t>8</a:t>
                      </a:r>
                      <a:r>
                        <a:rPr lang="en" sz="1000" u="none" strike="noStrike" cap="none"/>
                        <a:t>/202</a:t>
                      </a:r>
                      <a:r>
                        <a:rPr lang="en" sz="1000"/>
                        <a:t>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8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Data Collection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22</a:t>
                      </a:r>
                      <a:r>
                        <a:rPr lang="en" sz="1000" u="none" strike="noStrike" cap="none"/>
                        <a:t>/08/202</a:t>
                      </a:r>
                      <a:r>
                        <a:rPr lang="en" sz="10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4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Data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Preprocessing</a:t>
                      </a:r>
                      <a:endParaRPr sz="1100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 u="none" strike="noStrike" cap="none"/>
                        <a:t>2</a:t>
                      </a:r>
                      <a:r>
                        <a:rPr lang="en" sz="1000"/>
                        <a:t>5</a:t>
                      </a:r>
                      <a:r>
                        <a:rPr lang="en" sz="1000" u="none" strike="noStrike" cap="none"/>
                        <a:t>/</a:t>
                      </a:r>
                      <a:r>
                        <a:rPr lang="en" sz="1000"/>
                        <a:t>0</a:t>
                      </a:r>
                      <a:r>
                        <a:rPr lang="en" sz="1000" u="none" strike="noStrike" cap="none"/>
                        <a:t>8/202</a:t>
                      </a:r>
                      <a:r>
                        <a:rPr lang="en" sz="10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6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25">
                <a:tc grid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strike="noStrike" cap="none"/>
                        <a:t>SPRINT 2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Model Development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02</a:t>
                      </a:r>
                      <a:r>
                        <a:rPr lang="en" sz="1000" u="none" strike="noStrike" cap="none"/>
                        <a:t>/09/202</a:t>
                      </a:r>
                      <a:r>
                        <a:rPr lang="en" sz="1000"/>
                        <a:t>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Model Fine Tuning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08</a:t>
                      </a:r>
                      <a:r>
                        <a:rPr lang="en" sz="1000" u="none" strike="noStrike" cap="none"/>
                        <a:t>/09/202</a:t>
                      </a:r>
                      <a:r>
                        <a:rPr lang="en" sz="10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8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SPRINT BACKLOG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609600" y="5650468"/>
            <a:ext cx="784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table given above is for reference only. Update/create a table with your data. </a:t>
            </a:r>
            <a:endParaRPr/>
          </a:p>
        </p:txBody>
      </p:sp>
      <p:graphicFrame>
        <p:nvGraphicFramePr>
          <p:cNvPr id="197" name="Google Shape;197;p26"/>
          <p:cNvGraphicFramePr/>
          <p:nvPr>
            <p:extLst>
              <p:ext uri="{D42A27DB-BD31-4B8C-83A1-F6EECF244321}">
                <p14:modId xmlns:p14="http://schemas.microsoft.com/office/powerpoint/2010/main" val="3155517671"/>
              </p:ext>
            </p:extLst>
          </p:nvPr>
        </p:nvGraphicFramePr>
        <p:xfrm>
          <a:off x="457199" y="1241610"/>
          <a:ext cx="8229675" cy="4813885"/>
        </p:xfrm>
        <a:graphic>
          <a:graphicData uri="http://schemas.openxmlformats.org/drawingml/2006/table">
            <a:tbl>
              <a:tblPr>
                <a:noFill/>
                <a:tableStyleId>{593ADCBF-DC44-4A74-89D9-252A1AFAD847}</a:tableStyleId>
              </a:tblPr>
              <a:tblGrid>
                <a:gridCol w="83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Backlog tem 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Status And Completion Date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Original Estimation in Hours 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1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2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3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4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5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6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7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8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9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Day 10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hrs</a:t>
                      </a:r>
                      <a:endParaRPr sz="11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5">
                <a:tc grid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strike="noStrike" cap="none"/>
                        <a:t>SPRINT3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Model Evaluation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15</a:t>
                      </a:r>
                      <a:r>
                        <a:rPr lang="en" sz="1000" u="none" strike="noStrike" cap="none"/>
                        <a:t>/09/202</a:t>
                      </a:r>
                      <a:r>
                        <a:rPr lang="en" sz="1000"/>
                        <a:t>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Web Development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20</a:t>
                      </a:r>
                      <a:r>
                        <a:rPr lang="en" sz="1000" u="none" strike="noStrike" cap="none"/>
                        <a:t>/09/202</a:t>
                      </a:r>
                      <a:r>
                        <a:rPr lang="en" sz="10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6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5">
                <a:tc gridSpan="1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300" u="none" strike="noStrike" cap="none"/>
                        <a:t>SPRINT 4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Testing &amp; Debugging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01</a:t>
                      </a:r>
                      <a:r>
                        <a:rPr lang="en" sz="1000" u="none" strike="noStrike" cap="none"/>
                        <a:t>/1</a:t>
                      </a:r>
                      <a:r>
                        <a:rPr lang="en" sz="1000"/>
                        <a:t>0</a:t>
                      </a:r>
                      <a:r>
                        <a:rPr lang="en" sz="1000" u="none" strike="noStrike" cap="none"/>
                        <a:t>/202</a:t>
                      </a:r>
                      <a:r>
                        <a:rPr lang="en" sz="1000"/>
                        <a:t>5</a:t>
                      </a:r>
                      <a:endParaRPr sz="10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14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Documentation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1000"/>
                        <a:t>08</a:t>
                      </a:r>
                      <a:r>
                        <a:rPr lang="en" sz="1000" u="none" strike="noStrike" cap="none"/>
                        <a:t>/1</a:t>
                      </a:r>
                      <a:r>
                        <a:rPr lang="en" sz="1000"/>
                        <a:t>0</a:t>
                      </a:r>
                      <a:r>
                        <a:rPr lang="en" sz="1000" u="none" strike="noStrike" cap="none"/>
                        <a:t>/202</a:t>
                      </a:r>
                      <a:r>
                        <a:rPr lang="en" sz="10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8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  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TOTAL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76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19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19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06" name="Google Shape;206;p27"/>
          <p:cNvGraphicFramePr/>
          <p:nvPr>
            <p:extLst>
              <p:ext uri="{D42A27DB-BD31-4B8C-83A1-F6EECF244321}">
                <p14:modId xmlns:p14="http://schemas.microsoft.com/office/powerpoint/2010/main" val="2745916551"/>
              </p:ext>
            </p:extLst>
          </p:nvPr>
        </p:nvGraphicFramePr>
        <p:xfrm>
          <a:off x="489375" y="1219200"/>
          <a:ext cx="8165225" cy="4894655"/>
        </p:xfrm>
        <a:graphic>
          <a:graphicData uri="http://schemas.openxmlformats.org/drawingml/2006/table">
            <a:tbl>
              <a:tblPr>
                <a:noFill/>
                <a:tableStyleId>{593ADCBF-DC44-4A74-89D9-252A1AFAD847}</a:tableStyleId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        </a:t>
                      </a:r>
                      <a:r>
                        <a:rPr lang="en" sz="1700" b="1" u="none" strike="noStrike" cap="none"/>
                        <a:t> ID</a:t>
                      </a:r>
                      <a:endParaRPr sz="17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     </a:t>
                      </a:r>
                      <a:r>
                        <a:rPr lang="en" sz="1700" b="1" u="none" strike="noStrike" cap="none"/>
                        <a:t>NAME</a:t>
                      </a:r>
                      <a:endParaRPr sz="17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b="1" u="none" strike="noStrike" cap="none"/>
                        <a:t>PRIORITY</a:t>
                      </a:r>
                      <a:endParaRPr sz="1700" b="1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900" b="1" u="none" strike="noStrike" cap="none"/>
                        <a:t>   </a:t>
                      </a:r>
                      <a:r>
                        <a:rPr lang="en" sz="1100" b="1" u="none" strike="noStrike" cap="none"/>
                        <a:t>&lt;high/medium/low&gt;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b="1" u="none" strike="noStrike" cap="none"/>
                        <a:t>ESTIMATE</a:t>
                      </a:r>
                      <a:endParaRPr sz="13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(Hours)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b="1" u="none" strike="noStrike" cap="none"/>
                        <a:t>STATUS</a:t>
                      </a:r>
                      <a:endParaRPr sz="13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000" b="1" u="none" strike="noStrike" cap="none"/>
                        <a:t>&lt;Planned/In progress/Completed&gt;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1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 Project Setup &amp; Environment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5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Completed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2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Dataset Collection &amp; Preprocessing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5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In Progress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3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CNN Model Development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20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4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 MediaPipe Integration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10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5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 Flask Backend Development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10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212" name="Google Shape;212;p28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13" name="Google Shape;213;p28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14" name="Google Shape;214;p28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15" name="Google Shape;215;p28"/>
          <p:cNvGraphicFramePr/>
          <p:nvPr>
            <p:extLst>
              <p:ext uri="{D42A27DB-BD31-4B8C-83A1-F6EECF244321}">
                <p14:modId xmlns:p14="http://schemas.microsoft.com/office/powerpoint/2010/main" val="1426441688"/>
              </p:ext>
            </p:extLst>
          </p:nvPr>
        </p:nvGraphicFramePr>
        <p:xfrm>
          <a:off x="489375" y="1219200"/>
          <a:ext cx="8165225" cy="5051510"/>
        </p:xfrm>
        <a:graphic>
          <a:graphicData uri="http://schemas.openxmlformats.org/drawingml/2006/table">
            <a:tbl>
              <a:tblPr>
                <a:noFill/>
                <a:tableStyleId>{593ADCBF-DC44-4A74-89D9-252A1AFAD847}</a:tableStyleId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        </a:t>
                      </a:r>
                      <a:r>
                        <a:rPr lang="en" sz="1700" b="1" u="none" strike="noStrike" cap="none"/>
                        <a:t> ID</a:t>
                      </a:r>
                      <a:endParaRPr sz="17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     </a:t>
                      </a:r>
                      <a:r>
                        <a:rPr lang="en" sz="1700" b="1" u="none" strike="noStrike" cap="none"/>
                        <a:t>NAME</a:t>
                      </a:r>
                      <a:endParaRPr sz="17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b="1" u="none" strike="noStrike" cap="none"/>
                        <a:t>PRIORITY</a:t>
                      </a:r>
                      <a:endParaRPr sz="1700" b="1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" sz="900" b="1" u="none" strike="noStrike" cap="none"/>
                        <a:t>   </a:t>
                      </a:r>
                      <a:r>
                        <a:rPr lang="en" sz="1100" b="1" u="none" strike="noStrike" cap="none"/>
                        <a:t>&lt;high/medium/low&gt;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b="1" u="none" strike="noStrike" cap="none"/>
                        <a:t>ESTIMATE</a:t>
                      </a:r>
                      <a:endParaRPr sz="13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en" sz="1200" b="1" u="none" strike="noStrike" cap="none"/>
                        <a:t>(Hours)</a:t>
                      </a:r>
                      <a:endParaRPr sz="12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b="1" u="none" strike="noStrike" cap="none"/>
                        <a:t>STATUS</a:t>
                      </a:r>
                      <a:endParaRPr sz="13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000" b="1" u="none" strike="noStrike" cap="none"/>
                        <a:t>&lt;Planned/In progress/Completed&gt;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6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  Real-time Streaming Setup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5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7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 Frontend User Interface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Medium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5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8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Model Integration &amp; Testing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20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9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Performance Optimization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High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10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10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Documentation &amp; Deployment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Low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 u="none" strike="noStrike" cap="none"/>
                        <a:t>10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/>
                        <a:t>Planned</a:t>
                      </a:r>
                      <a:endParaRPr sz="17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USER STORY</a:t>
            </a:r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24" name="Google Shape;224;p29"/>
          <p:cNvGraphicFramePr/>
          <p:nvPr>
            <p:extLst>
              <p:ext uri="{D42A27DB-BD31-4B8C-83A1-F6EECF244321}">
                <p14:modId xmlns:p14="http://schemas.microsoft.com/office/powerpoint/2010/main" val="288550775"/>
              </p:ext>
            </p:extLst>
          </p:nvPr>
        </p:nvGraphicFramePr>
        <p:xfrm>
          <a:off x="457189" y="1152790"/>
          <a:ext cx="8143125" cy="4997870"/>
        </p:xfrm>
        <a:graphic>
          <a:graphicData uri="http://schemas.openxmlformats.org/drawingml/2006/table">
            <a:tbl>
              <a:tblPr>
                <a:noFill/>
                <a:tableStyleId>{593ADCBF-DC44-4A74-89D9-252A1AFAD847}</a:tableStyleId>
              </a:tblPr>
              <a:tblGrid>
                <a:gridCol w="18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 User Story ID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As a type of User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I want to </a:t>
                      </a:r>
                      <a:endParaRPr sz="18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&lt;Perform some task&gt;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So that i can</a:t>
                      </a:r>
                      <a:endParaRPr sz="18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 b="1" u="none" strike="noStrike" cap="none"/>
                        <a:t>&lt;Achieve Some Goal&gt; </a:t>
                      </a:r>
                      <a:endParaRPr sz="1100" b="1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  1 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Deaf User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Access sign language translator via web browser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 Communicate with hearing individuals in real-time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 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Hearing User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Learn ASL alphabet through interactive interface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 Better communicate with deaf friends/colleagues</a:t>
                      </a:r>
                      <a:endParaRPr sz="11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Student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100"/>
                        <a:t>Practice sign language gestures with immediate feedback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Improve my ASL finger-spelling accuracy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Teacher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100"/>
                        <a:t>Use the system in classroom settings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 Teach ASL to students effectively</a:t>
                      </a:r>
                      <a:endParaRPr sz="13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Developer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100"/>
                        <a:t>Access system APIs and documentation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 Integrate sign language recognition into other applications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Researcher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100"/>
                        <a:t> Analyze recognition accuracy and performance metrics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" sz="1100"/>
                        <a:t> Study effectiveness of different CNN architectures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General User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100"/>
                        <a:t>Use the system on mobile devices</a:t>
                      </a:r>
                      <a:endParaRPr sz="11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" sz="1200"/>
                        <a:t> Have accessibility tools available anywhere</a:t>
                      </a:r>
                      <a:endParaRPr sz="1200" u="none" strike="noStrike" cap="none"/>
                    </a:p>
                  </a:txBody>
                  <a:tcPr marL="91425" marR="91425" marT="91425" marB="91425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32" name="Google Shape;232;p30"/>
          <p:cNvGraphicFramePr/>
          <p:nvPr/>
        </p:nvGraphicFramePr>
        <p:xfrm>
          <a:off x="465140" y="1519313"/>
          <a:ext cx="8137500" cy="3709725"/>
        </p:xfrm>
        <a:graphic>
          <a:graphicData uri="http://schemas.openxmlformats.org/drawingml/2006/table">
            <a:tbl>
              <a:tblPr>
                <a:noFill/>
                <a:tableStyleId>{593ADCBF-DC44-4A74-89D9-252A1AFAD847}</a:tableStyleId>
              </a:tblPr>
              <a:tblGrid>
                <a:gridCol w="134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User</a:t>
                      </a:r>
                      <a:endParaRPr sz="18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StoryID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Task Name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Start Date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End Date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   Days 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  Status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1,2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SPRINT </a:t>
                      </a:r>
                      <a:r>
                        <a:rPr lang="en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09/08/2025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15/08/2025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  </a:t>
                      </a:r>
                      <a:r>
                        <a:rPr lang="en" sz="1800"/>
                        <a:t>16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Completed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17/08/2025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22/08/2025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4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23/08/2025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r>
                        <a:rPr lang="en" sz="1800"/>
                        <a:t>5</a:t>
                      </a:r>
                      <a:r>
                        <a:rPr lang="en" sz="1800" u="none" strike="noStrike" cap="none"/>
                        <a:t>/</a:t>
                      </a:r>
                      <a:r>
                        <a:rPr lang="en" sz="1800"/>
                        <a:t>08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SPRINT </a:t>
                      </a:r>
                      <a:r>
                        <a:rPr lang="en" sz="1800"/>
                        <a:t>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27</a:t>
                      </a:r>
                      <a:r>
                        <a:rPr lang="en" sz="1800" u="none" strike="noStrike" cap="none"/>
                        <a:t>/</a:t>
                      </a:r>
                      <a:r>
                        <a:rPr lang="en" sz="1800"/>
                        <a:t>08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02</a:t>
                      </a:r>
                      <a:r>
                        <a:rPr lang="en" sz="1800" u="none" strike="noStrike" cap="none"/>
                        <a:t>/</a:t>
                      </a:r>
                      <a:r>
                        <a:rPr lang="en" sz="1800"/>
                        <a:t>09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r>
                        <a:rPr lang="en" sz="1800"/>
                        <a:t>3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3,5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03</a:t>
                      </a:r>
                      <a:r>
                        <a:rPr lang="en" sz="1800" u="none" strike="noStrike" cap="none"/>
                        <a:t>/</a:t>
                      </a:r>
                      <a:r>
                        <a:rPr lang="en" sz="1800"/>
                        <a:t>09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08</a:t>
                      </a:r>
                      <a:r>
                        <a:rPr lang="en" sz="1800" u="none" strike="noStrike" cap="none"/>
                        <a:t>/</a:t>
                      </a:r>
                      <a:r>
                        <a:rPr lang="en" sz="1800"/>
                        <a:t>09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Google Shape;233;p30"/>
          <p:cNvSpPr txBox="1"/>
          <p:nvPr/>
        </p:nvSpPr>
        <p:spPr>
          <a:xfrm>
            <a:off x="609600" y="5638800"/>
            <a:ext cx="784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PROJECT PLAN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41" name="Google Shape;241;p31"/>
          <p:cNvGraphicFramePr/>
          <p:nvPr/>
        </p:nvGraphicFramePr>
        <p:xfrm>
          <a:off x="505690" y="1590925"/>
          <a:ext cx="8137500" cy="3098590"/>
        </p:xfrm>
        <a:graphic>
          <a:graphicData uri="http://schemas.openxmlformats.org/drawingml/2006/table">
            <a:tbl>
              <a:tblPr>
                <a:noFill/>
                <a:tableStyleId>{593ADCBF-DC44-4A74-89D9-252A1AFAD847}</a:tableStyleId>
              </a:tblPr>
              <a:tblGrid>
                <a:gridCol w="134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User</a:t>
                      </a:r>
                      <a:endParaRPr sz="1800" b="1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StoryID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Task Name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Start Date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End Date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   Days 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b="1" u="none" strike="noStrike" cap="none"/>
                        <a:t>  Status</a:t>
                      </a:r>
                      <a:endParaRPr sz="1800" b="1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1,2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SPRINT 3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10/09/2025</a:t>
                      </a:r>
                      <a:endParaRPr sz="1800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15/09/2025</a:t>
                      </a:r>
                      <a:endParaRPr sz="1800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  1</a:t>
                      </a:r>
                      <a:r>
                        <a:rPr lang="en" sz="1800"/>
                        <a:t>1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3,4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16/09/2025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20</a:t>
                      </a:r>
                      <a:r>
                        <a:rPr lang="en" sz="1800" u="none" strike="noStrike" cap="none"/>
                        <a:t>/</a:t>
                      </a:r>
                      <a:r>
                        <a:rPr lang="en" sz="1800"/>
                        <a:t>09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2,4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SPRINT 4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2</a:t>
                      </a:r>
                      <a:r>
                        <a:rPr lang="en" sz="1800"/>
                        <a:t>1</a:t>
                      </a:r>
                      <a:r>
                        <a:rPr lang="en" sz="1800" u="none" strike="noStrike" cap="none"/>
                        <a:t>/09/202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01</a:t>
                      </a:r>
                      <a:r>
                        <a:rPr lang="en" sz="1800" u="none" strike="noStrike" cap="none"/>
                        <a:t>/1</a:t>
                      </a:r>
                      <a:r>
                        <a:rPr lang="en" sz="1800"/>
                        <a:t>0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 u="none" strike="noStrike" cap="none"/>
                        <a:t>1</a:t>
                      </a:r>
                      <a:r>
                        <a:rPr lang="en" sz="1800"/>
                        <a:t>6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7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03</a:t>
                      </a:r>
                      <a:r>
                        <a:rPr lang="en" sz="1800" u="none" strike="noStrike" cap="none"/>
                        <a:t>/1</a:t>
                      </a:r>
                      <a:r>
                        <a:rPr lang="en" sz="1800"/>
                        <a:t>0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/>
                        <a:t>08</a:t>
                      </a:r>
                      <a:r>
                        <a:rPr lang="en" sz="1800" u="none" strike="noStrike" cap="none"/>
                        <a:t>/1</a:t>
                      </a:r>
                      <a:r>
                        <a:rPr lang="en" sz="1800"/>
                        <a:t>0</a:t>
                      </a:r>
                      <a:r>
                        <a:rPr lang="en" sz="1800" u="none" strike="noStrike" cap="none"/>
                        <a:t>/202</a:t>
                      </a:r>
                      <a:r>
                        <a:rPr lang="en" sz="1800"/>
                        <a:t>5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Planned</a:t>
                      </a:r>
                      <a:endParaRPr sz="1800" u="none" strike="noStrike" cap="none"/>
                    </a:p>
                  </a:txBody>
                  <a:tcPr marL="91425" marR="91425" marT="91425" marB="914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2" name="Google Shape;242;p31"/>
          <p:cNvSpPr txBox="1"/>
          <p:nvPr/>
        </p:nvSpPr>
        <p:spPr>
          <a:xfrm>
            <a:off x="609600" y="5638800"/>
            <a:ext cx="7848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457200" y="1177225"/>
            <a:ext cx="84030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 b="1"/>
              <a:t>1. Project Development Method</a:t>
            </a:r>
            <a:endParaRPr sz="2400" b="1"/>
          </a:p>
          <a:p>
            <a:pPr marL="3429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b="1"/>
              <a:t>• Agile Development</a:t>
            </a:r>
            <a:r>
              <a:rPr lang="en" sz="1900"/>
              <a:t> - Working in small steps with regular testing</a:t>
            </a:r>
            <a:br>
              <a:rPr lang="en" sz="1900"/>
            </a:br>
            <a:r>
              <a:rPr lang="en" sz="1900" b="1"/>
              <a:t>• Sprint Planning</a:t>
            </a:r>
            <a:r>
              <a:rPr lang="en" sz="1900"/>
              <a:t> - Dividing work into 2-week cycles</a:t>
            </a:r>
            <a:br>
              <a:rPr lang="en" sz="1900"/>
            </a:br>
            <a:r>
              <a:rPr lang="en" sz="1900" b="1"/>
              <a:t>• Continuous Testing</a:t>
            </a:r>
            <a:r>
              <a:rPr lang="en" sz="1900"/>
              <a:t> - Testing each part as we build it</a:t>
            </a:r>
            <a:br>
              <a:rPr lang="en" sz="1900"/>
            </a:br>
            <a:r>
              <a:rPr lang="en" sz="1900" b="1"/>
              <a:t>• Regular Reviews </a:t>
            </a:r>
            <a:r>
              <a:rPr lang="en" sz="1900"/>
              <a:t>- Getting feedback and making improvements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400" b="1"/>
              <a:t>2. Research Method</a:t>
            </a:r>
            <a:endParaRPr sz="2400" b="1"/>
          </a:p>
          <a:p>
            <a:pPr marL="34290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900" b="1"/>
              <a:t>• Study existing systems </a:t>
            </a:r>
            <a:r>
              <a:rPr lang="en" sz="1900"/>
              <a:t>- Learn from current sign language apps</a:t>
            </a:r>
            <a:br>
              <a:rPr lang="en" sz="1900"/>
            </a:br>
            <a:r>
              <a:rPr lang="en" sz="1900" b="1"/>
              <a:t>• Compare different approaches</a:t>
            </a:r>
            <a:r>
              <a:rPr lang="en" sz="1900"/>
              <a:t> - Find the best CNN methods</a:t>
            </a:r>
            <a:br>
              <a:rPr lang="en" sz="1900"/>
            </a:br>
            <a:r>
              <a:rPr lang="en" sz="1900" b="1"/>
              <a:t>• Identify problems </a:t>
            </a:r>
            <a:r>
              <a:rPr lang="en" sz="1900"/>
              <a:t>- Find what current systems can't do well</a:t>
            </a:r>
            <a:br>
              <a:rPr lang="en" sz="1900"/>
            </a:br>
            <a:r>
              <a:rPr lang="en" sz="1900" b="1"/>
              <a:t>• Choose best technologies</a:t>
            </a:r>
            <a:r>
              <a:rPr lang="en" sz="1900"/>
              <a:t> - Select tools that work best together</a:t>
            </a:r>
            <a:endParaRPr sz="3900"/>
          </a:p>
        </p:txBody>
      </p:sp>
      <p:sp>
        <p:nvSpPr>
          <p:cNvPr id="249" name="Google Shape;249;p32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ookman Old Style"/>
              <a:buNone/>
            </a:pPr>
            <a:r>
              <a:rPr lang="en" sz="3000">
                <a:latin typeface="Bookman Old Style"/>
                <a:ea typeface="Bookman Old Style"/>
                <a:cs typeface="Bookman Old Style"/>
                <a:sym typeface="Bookman Old Style"/>
              </a:rPr>
              <a:t>PRODUCT OWNER</a:t>
            </a: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2500" b="1">
                <a:latin typeface="Bookman Old Style"/>
                <a:ea typeface="Bookman Old Style"/>
                <a:cs typeface="Bookman Old Style"/>
                <a:sym typeface="Bookman Old Style"/>
              </a:rPr>
              <a:t>&lt;PRODUCT OWNER NAME&gt;</a:t>
            </a: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br>
              <a:rPr lang="en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&lt;PRODUCT OWNER DESIGNATION&gt;</a:t>
            </a:r>
            <a:b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DEPARTMENT OF COMPUTER APPLICATIONS</a:t>
            </a:r>
            <a:b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en" sz="2000">
                <a:latin typeface="Bookman Old Style"/>
                <a:ea typeface="Bookman Old Style"/>
                <a:cs typeface="Bookman Old Style"/>
                <a:sym typeface="Bookman Old Style"/>
              </a:rPr>
              <a:t>MES COLLEGE OF ENGINEERING, KUTTIPPURAM</a:t>
            </a: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102" name="Google Shape;102;p15"/>
            <p:cNvCxnSpPr/>
            <p:nvPr/>
          </p:nvCxnSpPr>
          <p:spPr>
            <a:xfrm>
              <a:off x="471055" y="1037459"/>
              <a:ext cx="2590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471055" y="1039090"/>
              <a:ext cx="0" cy="16764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" name="Google Shape;104;p15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105" name="Google Shape;105;p15"/>
            <p:cNvCxnSpPr/>
            <p:nvPr/>
          </p:nvCxnSpPr>
          <p:spPr>
            <a:xfrm>
              <a:off x="6019800" y="6019800"/>
              <a:ext cx="2590800" cy="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8610600" y="4343400"/>
              <a:ext cx="0" cy="1676400"/>
            </a:xfrm>
            <a:prstGeom prst="straightConnector1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1177225"/>
            <a:ext cx="86280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/>
              <a:t>3. Getting Training Data</a:t>
            </a:r>
            <a:endParaRPr sz="25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Primary Sources: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Record our own gestures using webcam with different people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Use different lighting - bright, dim, natural light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Multiple angles - front view, side view for better recognition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Secondary Sources: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Kaggle ASL Dataset - 87,000 existing sign language images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Online databases - Other research datasets for more examples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/>
              <a:t>Data Preparation: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Clean the data - Remove blurry or wrong images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Balance the dataset - Equal number of images for each letter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Organize properly - Sort by letter A-Z for training</a:t>
            </a:r>
            <a:endParaRPr sz="2000"/>
          </a:p>
          <a:p>
            <a:pPr marL="34290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b="1"/>
          </a:p>
        </p:txBody>
      </p:sp>
      <p:sp>
        <p:nvSpPr>
          <p:cNvPr id="257" name="Google Shape;257;p33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457200" y="1177225"/>
            <a:ext cx="86280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600" b="1"/>
              <a:t>4. Building the CNN Model</a:t>
            </a:r>
            <a:endParaRPr sz="26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/>
              <a:t>Design Process:</a:t>
            </a:r>
            <a:endParaRPr sz="2100" b="1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Start with proven model - Use existing successful CNN design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Modify for our needs - Adjust for hand gesture recognition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Test different settings - Try various parameters to improve accuracy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b="1"/>
              <a:t>Training Steps:</a:t>
            </a:r>
            <a:endParaRPr sz="2100" b="1"/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Split data - 80% for training, 20% for testing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Train the model - Teach computer to recognize gestures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Check accuracy - Test how well it recognizes new gestures</a:t>
            </a:r>
            <a:endParaRPr sz="2100"/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Bookman Old Style"/>
              <a:buChar char="●"/>
            </a:pPr>
            <a:r>
              <a:rPr lang="en" sz="2100"/>
              <a:t>Improve if needed - Adjust and retrain for better results</a:t>
            </a:r>
            <a:endParaRPr sz="21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/>
          </a:p>
          <a:p>
            <a:pPr marL="34290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2400" b="1"/>
          </a:p>
        </p:txBody>
      </p:sp>
      <p:sp>
        <p:nvSpPr>
          <p:cNvPr id="265" name="Google Shape;265;p34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457200" y="1177225"/>
            <a:ext cx="8628000" cy="4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500" b="1"/>
              <a:t>5. Web Application Development</a:t>
            </a:r>
            <a:endParaRPr sz="25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Backend Development: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Flask framework - Python web server to handle requests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Video processing - Capture and process webcam feed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Model integration - Connect trained CNN to web app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Frontend Development: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Simple web interface - Easy-to-use webpage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Real-time display - Show video and recognition results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Responsive design - Works on phone, tablet, computer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/>
              <a:t>Integration:</a:t>
            </a:r>
            <a:endParaRPr sz="2000" b="1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Connect all parts - Make backend and frontend work together</a:t>
            </a:r>
            <a:endParaRPr sz="2000"/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Char char="●"/>
            </a:pPr>
            <a:r>
              <a:rPr lang="en" sz="2000"/>
              <a:t>Test everything - Ensure smooth operation</a:t>
            </a:r>
            <a:endParaRPr b="1"/>
          </a:p>
        </p:txBody>
      </p:sp>
      <p:sp>
        <p:nvSpPr>
          <p:cNvPr id="273" name="Google Shape;273;p35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>
                <a:solidFill>
                  <a:schemeClr val="accent2"/>
                </a:solidFill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Functionalities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Developing Environment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Sprint Backlog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Product Backlog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User Story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Project Plans</a:t>
            </a:r>
            <a:endParaRPr/>
          </a:p>
          <a:p>
            <a:pPr marL="342900" lvl="0" indent="-351028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SIGN LANGUAGE TRANSLATOR</a:t>
            </a:r>
            <a:endParaRPr sz="300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Real-time sign language gesture recognition system using webcam and deep learning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CNN-based architecture for accurate American Sign Language (ASL) translation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Web-based interface providing accessibility for deaf and hearing communities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MediaPipe integration for precise hand landmark detection and tracking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Flask framework enabling seamless real-time video streaming and processing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Mobile-responsive design ensuring cross-platform compatibility and accessibility</a:t>
            </a:r>
            <a:endParaRPr sz="2400">
              <a:solidFill>
                <a:srgbClr val="000000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Develop real-time ASL finger-spelling recognition with &gt;90% accuracy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Create user-friendly web interface accessible via standard webcam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Implement efficient CNN architecture optimized for gesture classification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Enable real-time video processing with minimal latency (&lt;1 second response)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Provide accessible communication tool bridging deaf-hearing communication gap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Integrate modern web technologies for scalable and maintainable deployment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Support 26 ASL alphabet gestures plus common words and phrases</a:t>
            </a:r>
            <a:endParaRPr sz="2400">
              <a:solidFill>
                <a:srgbClr val="000000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EXISTING SYSTEM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Limited real-time processing capability in existing sign language translators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High computational requirements restricting mobile and web deployment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Poor accuracy in varying lighting conditions and diverse environments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Lack of user-friendly web interfaces for immediate accessibility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Dependency on specialized hardware or expensive sensor systems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Limited gesture vocabulary focusing only on basic alphabet recognition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No integration with modern web frameworks for seamless user experience</a:t>
            </a:r>
            <a:endParaRPr sz="2400">
              <a:solidFill>
                <a:srgbClr val="000000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Real-time webcam-based gesture recognition using advanced computer vision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Optimized CNN architecture providing high accuracy with efficient processing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Web-based deployment requiring no additional software installation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MediaPipe hand tracking for robust landmark detection and feature extraction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Flask streaming architecture enabling real-time video processing and display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Responsive web design supporting desktop, tablet, and mobile devices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Extensible framework allowing future integration of continuous sign language</a:t>
            </a:r>
            <a:endParaRPr sz="2400">
              <a:solidFill>
                <a:srgbClr val="000000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457200" y="1177232"/>
            <a:ext cx="8229600" cy="49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Bridge communication barriers between deaf and hearing communities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Leverage advancing AI technologies for social good and accessibility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Address growing need for inclusive digital communication tools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Utilize modern web frameworks for immediate accessibility and deployment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Contribute to assistive technology development with practical applications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Combine multiple cutting-edge technologies (CNNs, MediaPipe, Flask) effectively</a:t>
            </a:r>
            <a:endParaRPr sz="24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man Old Style"/>
              <a:buChar char="•"/>
            </a:pPr>
            <a:r>
              <a:rPr lang="en" sz="2400"/>
              <a:t>Create open-source solution benefiting wider accessibility community</a:t>
            </a:r>
            <a:endParaRPr sz="2400">
              <a:solidFill>
                <a:srgbClr val="000000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/>
          </a:p>
        </p:txBody>
      </p:sp>
      <p:sp>
        <p:nvSpPr>
          <p:cNvPr id="153" name="Google Shape;153;p21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ookman Old Style"/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177224"/>
            <a:ext cx="8229600" cy="5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44" b="1"/>
              <a:t>Real-time Gesture Recognition:</a:t>
            </a:r>
            <a:endParaRPr sz="2944" b="1"/>
          </a:p>
          <a:p>
            <a:pPr marL="457200" lvl="0" indent="-359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944"/>
              <a:t>Webcam-based ASL alphabet detection and classification</a:t>
            </a:r>
            <a:endParaRPr sz="2944"/>
          </a:p>
          <a:p>
            <a:pPr marL="457200" lvl="0" indent="-359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944"/>
              <a:t>Support for 26 letters plus common gestures and words</a:t>
            </a:r>
            <a:endParaRPr sz="2944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44" b="1"/>
              <a:t>Live Video Streaming:</a:t>
            </a:r>
            <a:endParaRPr sz="2944" b="1"/>
          </a:p>
          <a:p>
            <a:pPr marL="457200" lvl="0" indent="-359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944"/>
              <a:t>Real-time video feed processing with gesture overlay</a:t>
            </a:r>
            <a:endParaRPr sz="2944"/>
          </a:p>
          <a:p>
            <a:pPr marL="457200" lvl="0" indent="-359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944"/>
              <a:t>Immediate text translation display with confidence scores</a:t>
            </a:r>
            <a:endParaRPr sz="2944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44" b="1"/>
              <a:t>User-Friendly Interface:</a:t>
            </a:r>
            <a:endParaRPr sz="2944" b="1"/>
          </a:p>
          <a:p>
            <a:pPr marL="457200" lvl="0" indent="-359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944"/>
              <a:t>Clean, responsive web design accessible across devices</a:t>
            </a:r>
            <a:endParaRPr sz="2944"/>
          </a:p>
          <a:p>
            <a:pPr marL="457200" lvl="0" indent="-359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944"/>
              <a:t>Interactive tutorial and help sections for new users</a:t>
            </a:r>
            <a:endParaRPr sz="2944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944" b="1"/>
              <a:t>Performance Optimization:</a:t>
            </a:r>
            <a:endParaRPr sz="2944" b="1"/>
          </a:p>
          <a:p>
            <a:pPr marL="457200" lvl="0" indent="-3594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Bookman Old Style"/>
              <a:buChar char="●"/>
            </a:pPr>
            <a:r>
              <a:rPr lang="en" sz="2944"/>
              <a:t>Efficient CNN inference optimized for web deployment</a:t>
            </a:r>
            <a:endParaRPr sz="2944"/>
          </a:p>
          <a:p>
            <a:pPr marL="457200" lvl="0" indent="-359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944"/>
              <a:t>Adaptive quality settings based on device capabilities</a:t>
            </a:r>
            <a:endParaRPr sz="4944">
              <a:solidFill>
                <a:srgbClr val="000000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ftr" idx="11"/>
          </p:nvPr>
        </p:nvSpPr>
        <p:spPr>
          <a:xfrm>
            <a:off x="1066800" y="6356350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Applications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077200" y="6369229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SIGN LANGUAGE TRANSLATOR</vt:lpstr>
      <vt:lpstr>PRODUCT OWNER  &lt;PRODUCT OWNER NAME&gt;  &lt;PRODUCT OWNER DESIGNATION&gt; DEPARTMENT OF COMPUTER APPLICATIONS MES COLLEGE OF ENGINEERING, KUTTIPPURAM</vt:lpstr>
      <vt:lpstr>TABLE OF CONTENTS</vt:lpstr>
      <vt:lpstr>SIGN LANGUAGE TRANSLATOR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PROJECT PLAN</vt:lpstr>
      <vt:lpstr>PROJECT PLAN</vt:lpstr>
      <vt:lpstr>METHODOLOGY</vt:lpstr>
      <vt:lpstr>METHODOLOGY</vt:lpstr>
      <vt:lpstr>METHODOLOGY</vt:lpstr>
      <vt:lpstr>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</cp:revision>
  <dcterms:modified xsi:type="dcterms:W3CDTF">2025-08-20T16:24:30Z</dcterms:modified>
</cp:coreProperties>
</file>