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3.jpg"/><Relationship Id="rId7" Type="http://schemas.openxmlformats.org/officeDocument/2006/relationships/image" Target="../media/image7.jpg"/><Relationship Id="rId8"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STENOGRAPHY IN PYTHON</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b="1" i="0" sz="3200" u="none" cap="none" strike="noStrike">
              <a:solidFill>
                <a:srgbClr val="1482AB"/>
              </a:solidFill>
              <a:latin typeface="Arial"/>
              <a:ea typeface="Arial"/>
              <a:cs typeface="Arial"/>
              <a:sym typeface="Arial"/>
            </a:endParaRPr>
          </a:p>
        </p:txBody>
      </p:sp>
      <p:sp>
        <p:nvSpPr>
          <p:cNvPr id="98" name="Google Shape;98;p13"/>
          <p:cNvSpPr txBox="1"/>
          <p:nvPr/>
        </p:nvSpPr>
        <p:spPr>
          <a:xfrm>
            <a:off x="2105854" y="3759415"/>
            <a:ext cx="79803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 </a:t>
            </a:r>
            <a:r>
              <a:rPr b="1" lang="en-US" sz="2000">
                <a:solidFill>
                  <a:schemeClr val="lt1"/>
                </a:solidFill>
              </a:rPr>
              <a:t>Niharika S Nair</a:t>
            </a:r>
            <a:endParaRPr b="1" sz="2000">
              <a:solidFill>
                <a:schemeClr val="lt1"/>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a:t>
            </a:r>
            <a:r>
              <a:rPr b="1" lang="en-US" sz="2000">
                <a:solidFill>
                  <a:schemeClr val="lt1"/>
                </a:solidFill>
              </a:rPr>
              <a:t>Mar Baselios College of Engineering and Technology,B-Tech in Electrical and Electronics</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202450" y="1288900"/>
            <a:ext cx="11434800" cy="5214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US" sz="1400">
                <a:solidFill>
                  <a:schemeClr val="dk1"/>
                </a:solidFill>
                <a:latin typeface="Arial"/>
                <a:ea typeface="Arial"/>
                <a:cs typeface="Arial"/>
                <a:sym typeface="Arial"/>
              </a:rPr>
              <a:t>Enhanced Security with Advanced Encryption </a:t>
            </a:r>
            <a:br>
              <a:rPr b="1"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 Incorporate AES or RSA encryption alongside steganography to provide multiple layers of protection, fortifying data security.</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400">
                <a:solidFill>
                  <a:schemeClr val="dk1"/>
                </a:solidFill>
                <a:latin typeface="Arial"/>
                <a:ea typeface="Arial"/>
                <a:cs typeface="Arial"/>
                <a:sym typeface="Arial"/>
              </a:rPr>
              <a:t>Advanced Image Processing Techniques </a:t>
            </a:r>
            <a:br>
              <a:rPr b="1"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 Utilize methods like LSB (Least Significant Bit) substitution combined with random pixel selection to make the detection of hidden information even more difficult.</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400">
                <a:solidFill>
                  <a:schemeClr val="dk1"/>
                </a:solidFill>
                <a:latin typeface="Arial"/>
                <a:ea typeface="Arial"/>
                <a:cs typeface="Arial"/>
                <a:sym typeface="Arial"/>
              </a:rPr>
              <a:t>Increased Data Capacity </a:t>
            </a:r>
            <a:br>
              <a:rPr b="1"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 Adopt more efficient encoding techniques, such as DCT (Discrete Cosine Transform) or Wavelet Transformation, to accommodate larger messages without noticeable distortion in the image.</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400">
                <a:solidFill>
                  <a:schemeClr val="dk1"/>
                </a:solidFill>
                <a:latin typeface="Arial"/>
                <a:ea typeface="Arial"/>
                <a:cs typeface="Arial"/>
                <a:sym typeface="Arial"/>
              </a:rPr>
              <a:t>Multi-Format Support &amp; Compression Handling </a:t>
            </a:r>
            <a:br>
              <a:rPr b="1"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 Broaden compatibility to include formats like GIFs and videos, while implementing strategies to minimize data loss due to image compression.</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400">
                <a:solidFill>
                  <a:schemeClr val="dk1"/>
                </a:solidFill>
                <a:latin typeface="Arial"/>
                <a:ea typeface="Arial"/>
                <a:cs typeface="Arial"/>
                <a:sym typeface="Arial"/>
              </a:rPr>
              <a:t>Steganalysis Resistance </a:t>
            </a:r>
            <a:br>
              <a:rPr b="1"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 Develop AI-driven algorithms to combat steganalysis techniques, making it more challenging for attackers to detect hidden messages.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400">
                <a:solidFill>
                  <a:schemeClr val="dk1"/>
                </a:solidFill>
                <a:latin typeface="Arial"/>
                <a:ea typeface="Arial"/>
                <a:cs typeface="Arial"/>
                <a:sym typeface="Arial"/>
              </a:rPr>
              <a:t>Real-Time Communication Integration </a:t>
            </a:r>
            <a:br>
              <a:rPr b="1"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 Extend the functionality to popular messaging apps, enabling the secure exchange of encrypted images via email or chat platforms.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1400">
                <a:solidFill>
                  <a:schemeClr val="dk1"/>
                </a:solidFill>
                <a:latin typeface="Arial"/>
                <a:ea typeface="Arial"/>
                <a:cs typeface="Arial"/>
                <a:sym typeface="Arial"/>
              </a:rPr>
              <a:t>Blockchain Integration for Authentication </a:t>
            </a:r>
            <a:br>
              <a:rPr b="1"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 Incorporate blockchain technology to authenticate steganographic messages, ensuring tamper-proof data transmission and enhancing trust.</a:t>
            </a:r>
            <a:endParaRPr sz="1400">
              <a:solidFill>
                <a:schemeClr val="dk1"/>
              </a:solidFill>
              <a:latin typeface="Arial"/>
              <a:ea typeface="Arial"/>
              <a:cs typeface="Arial"/>
              <a:sym typeface="Arial"/>
            </a:endParaRPr>
          </a:p>
          <a:p>
            <a:pPr indent="-332019" lvl="0" marL="306000" rtl="0" algn="l">
              <a:lnSpc>
                <a:spcPct val="110000"/>
              </a:lnSpc>
              <a:spcBef>
                <a:spcPts val="1200"/>
              </a:spcBef>
              <a:spcAft>
                <a:spcPts val="0"/>
              </a:spcAft>
              <a:buSzPts val="1856"/>
              <a:buChar char="◼"/>
            </a:pPr>
            <a:r>
              <a:t/>
            </a:r>
            <a:endParaRPr b="1" sz="1900"/>
          </a:p>
        </p:txBody>
      </p:sp>
      <p:sp>
        <p:nvSpPr>
          <p:cNvPr id="157" name="Google Shape;157;p22"/>
          <p:cNvSpPr txBox="1"/>
          <p:nvPr/>
        </p:nvSpPr>
        <p:spPr>
          <a:xfrm>
            <a:off x="405095" y="657584"/>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lang="en-US" sz="2800"/>
              <a:t>The task is to securely hide sensitive data within an image using steganography, ensuring both confidentiality and protection against unauthorized access. Unlike conventional encryption methods, which can make hidden data more apparent, steganography embeds information directly into the image's pixels, leaving the image visually unchanged. The aim is to create an effective algorithm that allows for seamless embedding and extraction of data, while preserving the image’s quality and maintaining strong security.</a:t>
            </a:r>
            <a:endParaRPr sz="2800"/>
          </a:p>
          <a:p>
            <a:pPr indent="0" lvl="0" marL="0" rtl="0" algn="l">
              <a:lnSpc>
                <a:spcPct val="110000"/>
              </a:lnSpc>
              <a:spcBef>
                <a:spcPts val="1200"/>
              </a:spcBef>
              <a:spcAft>
                <a:spcPts val="0"/>
              </a:spcAft>
              <a:buSzPts val="2576"/>
              <a:buNone/>
            </a:pPr>
            <a:r>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t/>
            </a:r>
            <a:endParaRPr b="1" u="sng">
              <a:solidFill>
                <a:srgbClr val="404040"/>
              </a:solidFill>
            </a:endParaRPr>
          </a:p>
          <a:p>
            <a:pPr indent="0" lvl="0" marL="0" rtl="0" algn="l">
              <a:lnSpc>
                <a:spcPct val="110000"/>
              </a:lnSpc>
              <a:spcBef>
                <a:spcPts val="0"/>
              </a:spcBef>
              <a:spcAft>
                <a:spcPts val="0"/>
              </a:spcAft>
              <a:buSzPts val="1564"/>
              <a:buNone/>
            </a:pPr>
            <a:r>
              <a:rPr b="1" lang="en-US" u="sng">
                <a:solidFill>
                  <a:srgbClr val="404040"/>
                </a:solidFill>
              </a:rPr>
              <a:t>Language Used</a:t>
            </a:r>
            <a:r>
              <a:rPr b="1" lang="en-US">
                <a:solidFill>
                  <a:srgbClr val="404040"/>
                </a:solidFill>
              </a:rPr>
              <a:t>: Python</a:t>
            </a:r>
            <a:endParaRPr/>
          </a:p>
          <a:p>
            <a:pPr indent="0" lvl="0" marL="0" rtl="0" algn="l">
              <a:lnSpc>
                <a:spcPct val="110000"/>
              </a:lnSpc>
              <a:spcBef>
                <a:spcPts val="941"/>
              </a:spcBef>
              <a:spcAft>
                <a:spcPts val="0"/>
              </a:spcAft>
              <a:buSzPts val="1564"/>
              <a:buNone/>
            </a:pPr>
            <a:r>
              <a:rPr b="1" lang="en-US" u="sng">
                <a:solidFill>
                  <a:srgbClr val="404040"/>
                </a:solidFill>
              </a:rPr>
              <a:t>Libraries Used:</a:t>
            </a:r>
            <a:r>
              <a:rPr lang="en-US">
                <a:solidFill>
                  <a:srgbClr val="404040"/>
                </a:solidFill>
              </a:rPr>
              <a:t>  </a:t>
            </a:r>
            <a:r>
              <a:rPr b="1" lang="en-US">
                <a:solidFill>
                  <a:srgbClr val="404040"/>
                </a:solidFill>
              </a:rPr>
              <a:t>Standard Libraries such as</a:t>
            </a:r>
            <a:r>
              <a:rPr lang="en-US">
                <a:solidFill>
                  <a:srgbClr val="404040"/>
                </a:solidFill>
              </a:rPr>
              <a:t> </a:t>
            </a:r>
            <a:r>
              <a:rPr b="1" lang="en-US">
                <a:solidFill>
                  <a:srgbClr val="404040"/>
                </a:solidFill>
              </a:rPr>
              <a:t>NumPy, OpenCV, OS, Tkinter, string etc.</a:t>
            </a:r>
            <a:endParaRPr>
              <a:solidFill>
                <a:srgbClr val="404040"/>
              </a:solidFill>
            </a:endParaRPr>
          </a:p>
          <a:p>
            <a:pPr indent="-206686" lvl="0" marL="306000" rtl="0" algn="l">
              <a:lnSpc>
                <a:spcPct val="110000"/>
              </a:lnSpc>
              <a:spcBef>
                <a:spcPts val="941"/>
              </a:spcBef>
              <a:spcAft>
                <a:spcPts val="0"/>
              </a:spcAft>
              <a:buSzPts val="1564"/>
              <a:buNone/>
            </a:pPr>
            <a:r>
              <a:t/>
            </a:r>
            <a:endParaRPr>
              <a:solidFill>
                <a:srgbClr val="404040"/>
              </a:solidFill>
            </a:endParaRPr>
          </a:p>
          <a:p>
            <a:pPr indent="0" lvl="0" marL="0" rtl="0" algn="l">
              <a:lnSpc>
                <a:spcPct val="110000"/>
              </a:lnSpc>
              <a:spcBef>
                <a:spcPts val="941"/>
              </a:spcBef>
              <a:spcAft>
                <a:spcPts val="0"/>
              </a:spcAft>
              <a:buSzPts val="1564"/>
              <a:buNone/>
            </a:pPr>
            <a:r>
              <a:rPr b="1" lang="en-US" u="sng">
                <a:solidFill>
                  <a:srgbClr val="404040"/>
                </a:solidFill>
              </a:rPr>
              <a:t>Platforms:</a:t>
            </a:r>
            <a:endParaRPr u="sng">
              <a:solidFill>
                <a:srgbClr val="404040"/>
              </a:solidFill>
            </a:endParaRPr>
          </a:p>
          <a:p>
            <a:pPr indent="0" lvl="0" marL="0" rtl="0" algn="l">
              <a:lnSpc>
                <a:spcPct val="110000"/>
              </a:lnSpc>
              <a:spcBef>
                <a:spcPts val="941"/>
              </a:spcBef>
              <a:spcAft>
                <a:spcPts val="0"/>
              </a:spcAft>
              <a:buSzPts val="1564"/>
              <a:buNone/>
            </a:pPr>
            <a:r>
              <a:rPr lang="en-US">
                <a:solidFill>
                  <a:srgbClr val="404040"/>
                </a:solidFill>
              </a:rPr>
              <a:t>    </a:t>
            </a:r>
            <a:r>
              <a:rPr b="1" lang="en-US">
                <a:solidFill>
                  <a:srgbClr val="404040"/>
                </a:solidFill>
              </a:rPr>
              <a:t>Operating System:</a:t>
            </a:r>
            <a:r>
              <a:rPr lang="en-US">
                <a:solidFill>
                  <a:srgbClr val="404040"/>
                </a:solidFill>
              </a:rPr>
              <a:t> Windows 10</a:t>
            </a:r>
            <a:endParaRPr>
              <a:solidFill>
                <a:srgbClr val="404040"/>
              </a:solidFill>
            </a:endParaRPr>
          </a:p>
          <a:p>
            <a:pPr indent="0" lvl="0" marL="0" rtl="0" algn="l">
              <a:lnSpc>
                <a:spcPct val="110000"/>
              </a:lnSpc>
              <a:spcBef>
                <a:spcPts val="941"/>
              </a:spcBef>
              <a:spcAft>
                <a:spcPts val="0"/>
              </a:spcAft>
              <a:buSzPts val="1564"/>
              <a:buNone/>
            </a:pPr>
            <a:r>
              <a:rPr lang="en-US">
                <a:solidFill>
                  <a:srgbClr val="404040"/>
                </a:solidFill>
              </a:rPr>
              <a:t>    </a:t>
            </a:r>
            <a:r>
              <a:rPr b="1" lang="en-US">
                <a:solidFill>
                  <a:srgbClr val="404040"/>
                </a:solidFill>
              </a:rPr>
              <a:t>IDE: </a:t>
            </a:r>
            <a:r>
              <a:rPr lang="en-US">
                <a:solidFill>
                  <a:srgbClr val="404040"/>
                </a:solidFill>
              </a:rPr>
              <a:t>JetBrains PyCharm</a:t>
            </a:r>
            <a:endParaRPr>
              <a:solidFill>
                <a:srgbClr val="404040"/>
              </a:solidFill>
            </a:endParaRPr>
          </a:p>
          <a:p>
            <a:pPr indent="0" lvl="0" marL="0" rtl="0" algn="l">
              <a:lnSpc>
                <a:spcPct val="110000"/>
              </a:lnSpc>
              <a:spcBef>
                <a:spcPts val="941"/>
              </a:spcBef>
              <a:spcAft>
                <a:spcPts val="0"/>
              </a:spcAft>
              <a:buSzPts val="1564"/>
              <a:buNone/>
            </a:pPr>
            <a:r>
              <a:rPr lang="en-US">
                <a:solidFill>
                  <a:srgbClr val="404040"/>
                </a:solidFill>
              </a:rPr>
              <a:t>    </a:t>
            </a:r>
            <a:r>
              <a:rPr b="1" lang="en-US">
                <a:solidFill>
                  <a:srgbClr val="404040"/>
                </a:solidFill>
              </a:rPr>
              <a:t>File Format:</a:t>
            </a:r>
            <a:r>
              <a:rPr lang="en-US">
                <a:solidFill>
                  <a:srgbClr val="404040"/>
                </a:solidFill>
              </a:rPr>
              <a:t> BMP (Bitmap Image), JPEG</a:t>
            </a:r>
            <a:endParaRPr>
              <a:solidFill>
                <a:srgbClr val="404040"/>
              </a:solidFill>
            </a:endParaRPr>
          </a:p>
          <a:p>
            <a:pPr indent="-206686" lvl="0" marL="306000" rtl="0" algn="l">
              <a:lnSpc>
                <a:spcPct val="110000"/>
              </a:lnSpc>
              <a:spcBef>
                <a:spcPts val="941"/>
              </a:spcBef>
              <a:spcAft>
                <a:spcPts val="0"/>
              </a:spcAft>
              <a:buSzPts val="1564"/>
              <a:buNone/>
            </a:pPr>
            <a:r>
              <a:t/>
            </a:r>
            <a:endParaRPr>
              <a:solidFill>
                <a:srgbClr val="404040"/>
              </a:solidFill>
            </a:endParaRPr>
          </a:p>
          <a:p>
            <a:pPr indent="0" lvl="0" marL="0" rtl="0" algn="l">
              <a:lnSpc>
                <a:spcPct val="110000"/>
              </a:lnSpc>
              <a:spcBef>
                <a:spcPts val="941"/>
              </a:spcBef>
              <a:spcAft>
                <a:spcPts val="0"/>
              </a:spcAft>
              <a:buSzPts val="1564"/>
              <a:buNone/>
            </a:pPr>
            <a:r>
              <a:rPr b="1" lang="en-US" u="sng">
                <a:solidFill>
                  <a:srgbClr val="404040"/>
                </a:solidFill>
              </a:rPr>
              <a:t>Additional Points:</a:t>
            </a:r>
            <a:endParaRPr u="sng">
              <a:solidFill>
                <a:srgbClr val="404040"/>
              </a:solidFill>
            </a:endParaRPr>
          </a:p>
          <a:p>
            <a:pPr indent="0" lvl="0" marL="0" rtl="0" algn="l">
              <a:lnSpc>
                <a:spcPct val="110000"/>
              </a:lnSpc>
              <a:spcBef>
                <a:spcPts val="941"/>
              </a:spcBef>
              <a:spcAft>
                <a:spcPts val="0"/>
              </a:spcAft>
              <a:buSzPts val="1564"/>
              <a:buNone/>
            </a:pPr>
            <a:r>
              <a:rPr lang="en-US">
                <a:solidFill>
                  <a:srgbClr val="404040"/>
                </a:solidFill>
              </a:rPr>
              <a:t> </a:t>
            </a:r>
            <a:r>
              <a:rPr b="1" lang="en-US">
                <a:solidFill>
                  <a:srgbClr val="404040"/>
                </a:solidFill>
              </a:rPr>
              <a:t>   Steganography Method:</a:t>
            </a:r>
            <a:r>
              <a:rPr lang="en-US">
                <a:solidFill>
                  <a:srgbClr val="404040"/>
                </a:solidFill>
              </a:rPr>
              <a:t> Least Significant Bit (LSB) Encoding</a:t>
            </a:r>
            <a:endParaRPr>
              <a:solidFill>
                <a:srgbClr val="404040"/>
              </a:solidFill>
            </a:endParaRPr>
          </a:p>
          <a:p>
            <a:pPr indent="0" lvl="0" marL="0" rtl="0" algn="l">
              <a:lnSpc>
                <a:spcPct val="110000"/>
              </a:lnSpc>
              <a:spcBef>
                <a:spcPts val="941"/>
              </a:spcBef>
              <a:spcAft>
                <a:spcPts val="0"/>
              </a:spcAft>
              <a:buSzPts val="1564"/>
              <a:buNone/>
            </a:pPr>
            <a:r>
              <a:rPr lang="en-US">
                <a:solidFill>
                  <a:srgbClr val="404040"/>
                </a:solidFill>
              </a:rPr>
              <a:t>   </a:t>
            </a:r>
            <a:r>
              <a:rPr b="1" lang="en-US">
                <a:solidFill>
                  <a:srgbClr val="404040"/>
                </a:solidFill>
              </a:rPr>
              <a:t> Data Handling:</a:t>
            </a:r>
            <a:r>
              <a:rPr lang="en-US">
                <a:solidFill>
                  <a:srgbClr val="404040"/>
                </a:solidFill>
              </a:rPr>
              <a:t> Embeds and extracts text data from images </a:t>
            </a:r>
            <a:endParaRPr>
              <a:solidFill>
                <a:srgbClr val="404040"/>
              </a:solidFill>
            </a:endParaRPr>
          </a:p>
          <a:p>
            <a:pPr indent="0" lvl="0" marL="0" rtl="0" algn="l">
              <a:lnSpc>
                <a:spcPct val="110000"/>
              </a:lnSpc>
              <a:spcBef>
                <a:spcPts val="941"/>
              </a:spcBef>
              <a:spcAft>
                <a:spcPts val="0"/>
              </a:spcAft>
              <a:buSzPts val="1564"/>
              <a:buNone/>
            </a:pPr>
            <a:r>
              <a:rPr lang="en-US">
                <a:solidFill>
                  <a:srgbClr val="404040"/>
                </a:solidFill>
              </a:rPr>
              <a:t>    Ability to upload image directly from the file manager without having to specify the path.</a:t>
            </a:r>
            <a:endParaRPr>
              <a:solidFill>
                <a:srgbClr val="404040"/>
              </a:solidFill>
            </a:endParaRPr>
          </a:p>
          <a:p>
            <a:pPr indent="0" lvl="0" marL="0" rtl="0" algn="l">
              <a:lnSpc>
                <a:spcPct val="110000"/>
              </a:lnSpc>
              <a:spcBef>
                <a:spcPts val="941"/>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17"/>
          <p:cNvSpPr txBox="1"/>
          <p:nvPr>
            <p:ph idx="1" type="body"/>
          </p:nvPr>
        </p:nvSpPr>
        <p:spPr>
          <a:xfrm>
            <a:off x="336600" y="1409750"/>
            <a:ext cx="11215200" cy="5665800"/>
          </a:xfrm>
          <a:prstGeom prst="rect">
            <a:avLst/>
          </a:prstGeom>
          <a:noFill/>
          <a:ln>
            <a:noFill/>
          </a:ln>
        </p:spPr>
        <p:txBody>
          <a:bodyPr anchorCtr="0" anchor="ctr" bIns="45700" lIns="91425" spcFirstLastPara="1" rIns="91425" wrap="square" tIns="45700">
            <a:spAutoFit/>
          </a:bodyPr>
          <a:lstStyle/>
          <a:p>
            <a:pPr indent="-315144" lvl="0" marL="306000" rtl="0" algn="l">
              <a:lnSpc>
                <a:spcPct val="115000"/>
              </a:lnSpc>
              <a:spcBef>
                <a:spcPts val="1200"/>
              </a:spcBef>
              <a:spcAft>
                <a:spcPts val="0"/>
              </a:spcAft>
              <a:buClr>
                <a:schemeClr val="dk1"/>
              </a:buClr>
              <a:buSzPts val="1800"/>
              <a:buFont typeface="Arial"/>
              <a:buChar char="•"/>
            </a:pPr>
            <a:r>
              <a:rPr b="1" lang="en-US" sz="1500">
                <a:solidFill>
                  <a:schemeClr val="dk1"/>
                </a:solidFill>
                <a:latin typeface="Arial"/>
                <a:ea typeface="Arial"/>
                <a:cs typeface="Arial"/>
                <a:sym typeface="Arial"/>
              </a:rPr>
              <a:t>Seamless Image-Based Encryption:</a:t>
            </a:r>
            <a:br>
              <a:rPr b="1" lang="en-US" sz="1500">
                <a:solidFill>
                  <a:schemeClr val="dk1"/>
                </a:solidFill>
                <a:latin typeface="Arial"/>
                <a:ea typeface="Arial"/>
                <a:cs typeface="Arial"/>
                <a:sym typeface="Arial"/>
              </a:rPr>
            </a:br>
            <a:r>
              <a:rPr lang="en-US" sz="1500">
                <a:solidFill>
                  <a:schemeClr val="dk1"/>
                </a:solidFill>
                <a:latin typeface="Arial"/>
                <a:ea typeface="Arial"/>
                <a:cs typeface="Arial"/>
                <a:sym typeface="Arial"/>
              </a:rPr>
              <a:t> Secret messages are securely embedded within image pixels, making the data nearly invisible to unauthorized users.</a:t>
            </a:r>
            <a:endParaRPr sz="1500">
              <a:solidFill>
                <a:schemeClr val="dk1"/>
              </a:solidFill>
              <a:latin typeface="Arial"/>
              <a:ea typeface="Arial"/>
              <a:cs typeface="Arial"/>
              <a:sym typeface="Arial"/>
            </a:endParaRPr>
          </a:p>
          <a:p>
            <a:pPr indent="-315144" lvl="0" marL="306000" rtl="0" algn="l">
              <a:lnSpc>
                <a:spcPct val="115000"/>
              </a:lnSpc>
              <a:spcBef>
                <a:spcPts val="0"/>
              </a:spcBef>
              <a:spcAft>
                <a:spcPts val="0"/>
              </a:spcAft>
              <a:buClr>
                <a:schemeClr val="dk1"/>
              </a:buClr>
              <a:buSzPts val="1800"/>
              <a:buFont typeface="Arial"/>
              <a:buChar char="•"/>
            </a:pPr>
            <a:r>
              <a:rPr b="1" lang="en-US" sz="1500">
                <a:solidFill>
                  <a:schemeClr val="dk1"/>
                </a:solidFill>
                <a:latin typeface="Arial"/>
                <a:ea typeface="Arial"/>
                <a:cs typeface="Arial"/>
                <a:sym typeface="Arial"/>
              </a:rPr>
              <a:t>Minimal Image Distortion:</a:t>
            </a:r>
            <a:br>
              <a:rPr b="1" lang="en-US" sz="1500">
                <a:solidFill>
                  <a:schemeClr val="dk1"/>
                </a:solidFill>
                <a:latin typeface="Arial"/>
                <a:ea typeface="Arial"/>
                <a:cs typeface="Arial"/>
                <a:sym typeface="Arial"/>
              </a:rPr>
            </a:br>
            <a:r>
              <a:rPr lang="en-US" sz="1500">
                <a:solidFill>
                  <a:schemeClr val="dk1"/>
                </a:solidFill>
                <a:latin typeface="Arial"/>
                <a:ea typeface="Arial"/>
                <a:cs typeface="Arial"/>
                <a:sym typeface="Arial"/>
              </a:rPr>
              <a:t> Text is embedded without altering the image's visual appearance, ensuring the encrypted image looks identical to the original.</a:t>
            </a:r>
            <a:endParaRPr sz="1500">
              <a:solidFill>
                <a:schemeClr val="dk1"/>
              </a:solidFill>
              <a:latin typeface="Arial"/>
              <a:ea typeface="Arial"/>
              <a:cs typeface="Arial"/>
              <a:sym typeface="Arial"/>
            </a:endParaRPr>
          </a:p>
          <a:p>
            <a:pPr indent="-315144" lvl="0" marL="306000" rtl="0" algn="l">
              <a:lnSpc>
                <a:spcPct val="115000"/>
              </a:lnSpc>
              <a:spcBef>
                <a:spcPts val="0"/>
              </a:spcBef>
              <a:spcAft>
                <a:spcPts val="0"/>
              </a:spcAft>
              <a:buClr>
                <a:schemeClr val="dk1"/>
              </a:buClr>
              <a:buSzPts val="1800"/>
              <a:buFont typeface="Arial"/>
              <a:buChar char="•"/>
            </a:pPr>
            <a:r>
              <a:rPr b="1" lang="en-US" sz="1500">
                <a:solidFill>
                  <a:schemeClr val="dk1"/>
                </a:solidFill>
                <a:latin typeface="Arial"/>
                <a:ea typeface="Arial"/>
                <a:cs typeface="Arial"/>
                <a:sym typeface="Arial"/>
              </a:rPr>
              <a:t>Dual-Layer Security with Passcode Protection:</a:t>
            </a:r>
            <a:br>
              <a:rPr b="1" lang="en-US" sz="1500">
                <a:solidFill>
                  <a:schemeClr val="dk1"/>
                </a:solidFill>
                <a:latin typeface="Arial"/>
                <a:ea typeface="Arial"/>
                <a:cs typeface="Arial"/>
                <a:sym typeface="Arial"/>
              </a:rPr>
            </a:br>
            <a:r>
              <a:rPr lang="en-US" sz="1500">
                <a:solidFill>
                  <a:schemeClr val="dk1"/>
                </a:solidFill>
                <a:latin typeface="Arial"/>
                <a:ea typeface="Arial"/>
                <a:cs typeface="Arial"/>
                <a:sym typeface="Arial"/>
              </a:rPr>
              <a:t> Even if the modified image is extracted, a passcode is required to decrypt the hidden message, adding an extra layer of security.</a:t>
            </a:r>
            <a:endParaRPr sz="1500">
              <a:solidFill>
                <a:schemeClr val="dk1"/>
              </a:solidFill>
              <a:latin typeface="Arial"/>
              <a:ea typeface="Arial"/>
              <a:cs typeface="Arial"/>
              <a:sym typeface="Arial"/>
            </a:endParaRPr>
          </a:p>
          <a:p>
            <a:pPr indent="-315144" lvl="0" marL="306000" rtl="0" algn="l">
              <a:lnSpc>
                <a:spcPct val="115000"/>
              </a:lnSpc>
              <a:spcBef>
                <a:spcPts val="0"/>
              </a:spcBef>
              <a:spcAft>
                <a:spcPts val="0"/>
              </a:spcAft>
              <a:buClr>
                <a:schemeClr val="dk1"/>
              </a:buClr>
              <a:buSzPts val="1800"/>
              <a:buFont typeface="Arial"/>
              <a:buChar char="•"/>
            </a:pPr>
            <a:r>
              <a:rPr b="1" lang="en-US" sz="1500">
                <a:solidFill>
                  <a:schemeClr val="dk1"/>
                </a:solidFill>
                <a:latin typeface="Arial"/>
                <a:ea typeface="Arial"/>
                <a:cs typeface="Arial"/>
                <a:sym typeface="Arial"/>
              </a:rPr>
              <a:t>Efficient and Simple Algorithm:</a:t>
            </a:r>
            <a:br>
              <a:rPr b="1" lang="en-US" sz="1500">
                <a:solidFill>
                  <a:schemeClr val="dk1"/>
                </a:solidFill>
                <a:latin typeface="Arial"/>
                <a:ea typeface="Arial"/>
                <a:cs typeface="Arial"/>
                <a:sym typeface="Arial"/>
              </a:rPr>
            </a:br>
            <a:r>
              <a:rPr lang="en-US" sz="1500">
                <a:solidFill>
                  <a:schemeClr val="dk1"/>
                </a:solidFill>
                <a:latin typeface="Arial"/>
                <a:ea typeface="Arial"/>
                <a:cs typeface="Arial"/>
                <a:sym typeface="Arial"/>
              </a:rPr>
              <a:t> A lightweight pixel-mapping technique is used for encoding, ensuring quick and effective encryption and decryption.</a:t>
            </a:r>
            <a:endParaRPr sz="1500">
              <a:solidFill>
                <a:schemeClr val="dk1"/>
              </a:solidFill>
              <a:latin typeface="Arial"/>
              <a:ea typeface="Arial"/>
              <a:cs typeface="Arial"/>
              <a:sym typeface="Arial"/>
            </a:endParaRPr>
          </a:p>
          <a:p>
            <a:pPr indent="-315144" lvl="0" marL="306000" rtl="0" algn="l">
              <a:lnSpc>
                <a:spcPct val="115000"/>
              </a:lnSpc>
              <a:spcBef>
                <a:spcPts val="0"/>
              </a:spcBef>
              <a:spcAft>
                <a:spcPts val="0"/>
              </a:spcAft>
              <a:buClr>
                <a:schemeClr val="dk1"/>
              </a:buClr>
              <a:buSzPts val="1800"/>
              <a:buFont typeface="Arial"/>
              <a:buChar char="•"/>
            </a:pPr>
            <a:r>
              <a:rPr b="1" lang="en-US" sz="1500">
                <a:solidFill>
                  <a:schemeClr val="dk1"/>
                </a:solidFill>
                <a:latin typeface="Arial"/>
                <a:ea typeface="Arial"/>
                <a:cs typeface="Arial"/>
                <a:sym typeface="Arial"/>
              </a:rPr>
              <a:t>Intuitive File Selection:</a:t>
            </a:r>
            <a:br>
              <a:rPr b="1" lang="en-US" sz="1500">
                <a:solidFill>
                  <a:schemeClr val="dk1"/>
                </a:solidFill>
                <a:latin typeface="Arial"/>
                <a:ea typeface="Arial"/>
                <a:cs typeface="Arial"/>
                <a:sym typeface="Arial"/>
              </a:rPr>
            </a:br>
            <a:r>
              <a:rPr lang="en-US" sz="1500">
                <a:solidFill>
                  <a:schemeClr val="dk1"/>
                </a:solidFill>
                <a:latin typeface="Arial"/>
                <a:ea typeface="Arial"/>
                <a:cs typeface="Arial"/>
                <a:sym typeface="Arial"/>
              </a:rPr>
              <a:t> A user-friendly GUI-based file dialog allows easy selection of images for encryption.</a:t>
            </a:r>
            <a:endParaRPr sz="1500">
              <a:solidFill>
                <a:schemeClr val="dk1"/>
              </a:solidFill>
              <a:latin typeface="Arial"/>
              <a:ea typeface="Arial"/>
              <a:cs typeface="Arial"/>
              <a:sym typeface="Arial"/>
            </a:endParaRPr>
          </a:p>
          <a:p>
            <a:pPr indent="-315144" lvl="0" marL="306000" rtl="0" algn="l">
              <a:lnSpc>
                <a:spcPct val="115000"/>
              </a:lnSpc>
              <a:spcBef>
                <a:spcPts val="0"/>
              </a:spcBef>
              <a:spcAft>
                <a:spcPts val="0"/>
              </a:spcAft>
              <a:buClr>
                <a:schemeClr val="dk1"/>
              </a:buClr>
              <a:buSzPts val="1800"/>
              <a:buFont typeface="Arial"/>
              <a:buChar char="•"/>
            </a:pPr>
            <a:r>
              <a:rPr b="1" lang="en-US" sz="1500">
                <a:solidFill>
                  <a:schemeClr val="dk1"/>
                </a:solidFill>
                <a:latin typeface="Arial"/>
                <a:ea typeface="Arial"/>
                <a:cs typeface="Arial"/>
                <a:sym typeface="Arial"/>
              </a:rPr>
              <a:t>Cross-Format Compatibility:</a:t>
            </a:r>
            <a:br>
              <a:rPr b="1" lang="en-US" sz="1500">
                <a:solidFill>
                  <a:schemeClr val="dk1"/>
                </a:solidFill>
                <a:latin typeface="Arial"/>
                <a:ea typeface="Arial"/>
                <a:cs typeface="Arial"/>
                <a:sym typeface="Arial"/>
              </a:rPr>
            </a:br>
            <a:r>
              <a:rPr lang="en-US" sz="1500">
                <a:solidFill>
                  <a:schemeClr val="dk1"/>
                </a:solidFill>
                <a:latin typeface="Arial"/>
                <a:ea typeface="Arial"/>
                <a:cs typeface="Arial"/>
                <a:sym typeface="Arial"/>
              </a:rPr>
              <a:t> Supports multiple image formats (JPEG, PNG, BMP), making it adaptable for a wide range of use cases.</a:t>
            </a:r>
            <a:endParaRPr sz="1500">
              <a:solidFill>
                <a:schemeClr val="dk1"/>
              </a:solidFill>
              <a:latin typeface="Arial"/>
              <a:ea typeface="Arial"/>
              <a:cs typeface="Arial"/>
              <a:sym typeface="Arial"/>
            </a:endParaRPr>
          </a:p>
          <a:p>
            <a:pPr indent="-315144" lvl="0" marL="306000" rtl="0" algn="l">
              <a:lnSpc>
                <a:spcPct val="115000"/>
              </a:lnSpc>
              <a:spcBef>
                <a:spcPts val="0"/>
              </a:spcBef>
              <a:spcAft>
                <a:spcPts val="0"/>
              </a:spcAft>
              <a:buClr>
                <a:schemeClr val="dk1"/>
              </a:buClr>
              <a:buSzPts val="1800"/>
              <a:buFont typeface="Arial"/>
              <a:buChar char="•"/>
            </a:pPr>
            <a:r>
              <a:rPr b="1" lang="en-US" sz="1500">
                <a:solidFill>
                  <a:schemeClr val="dk1"/>
                </a:solidFill>
                <a:latin typeface="Arial"/>
                <a:ea typeface="Arial"/>
                <a:cs typeface="Arial"/>
                <a:sym typeface="Arial"/>
              </a:rPr>
              <a:t>Automatic Image Preview After Encryption:</a:t>
            </a:r>
            <a:br>
              <a:rPr b="1" lang="en-US" sz="1500">
                <a:solidFill>
                  <a:schemeClr val="dk1"/>
                </a:solidFill>
                <a:latin typeface="Arial"/>
                <a:ea typeface="Arial"/>
                <a:cs typeface="Arial"/>
                <a:sym typeface="Arial"/>
              </a:rPr>
            </a:br>
            <a:r>
              <a:rPr lang="en-US" sz="1500">
                <a:solidFill>
                  <a:schemeClr val="dk1"/>
                </a:solidFill>
                <a:latin typeface="Arial"/>
                <a:ea typeface="Arial"/>
                <a:cs typeface="Arial"/>
                <a:sym typeface="Arial"/>
              </a:rPr>
              <a:t> The encrypted image opens automatically, so users can immediately confirm that the file appears unchanged.</a:t>
            </a:r>
            <a:endParaRPr sz="1500">
              <a:solidFill>
                <a:schemeClr val="dk1"/>
              </a:solidFill>
              <a:latin typeface="Arial"/>
              <a:ea typeface="Arial"/>
              <a:cs typeface="Arial"/>
              <a:sym typeface="Arial"/>
            </a:endParaRPr>
          </a:p>
          <a:p>
            <a:pPr indent="-315144" lvl="0" marL="306000" rtl="0" algn="l">
              <a:lnSpc>
                <a:spcPct val="115000"/>
              </a:lnSpc>
              <a:spcBef>
                <a:spcPts val="0"/>
              </a:spcBef>
              <a:spcAft>
                <a:spcPts val="0"/>
              </a:spcAft>
              <a:buClr>
                <a:schemeClr val="dk1"/>
              </a:buClr>
              <a:buSzPts val="1800"/>
              <a:buFont typeface="Arial"/>
              <a:buChar char="•"/>
            </a:pPr>
            <a:r>
              <a:rPr b="1" lang="en-US" sz="1500">
                <a:solidFill>
                  <a:schemeClr val="dk1"/>
                </a:solidFill>
                <a:latin typeface="Arial"/>
                <a:ea typeface="Arial"/>
                <a:cs typeface="Arial"/>
                <a:sym typeface="Arial"/>
              </a:rPr>
              <a:t>Platform-Agnostic Functionality:</a:t>
            </a:r>
            <a:br>
              <a:rPr b="1" lang="en-US" sz="1500">
                <a:solidFill>
                  <a:schemeClr val="dk1"/>
                </a:solidFill>
                <a:latin typeface="Arial"/>
                <a:ea typeface="Arial"/>
                <a:cs typeface="Arial"/>
                <a:sym typeface="Arial"/>
              </a:rPr>
            </a:br>
            <a:r>
              <a:rPr lang="en-US" sz="1500">
                <a:solidFill>
                  <a:schemeClr val="dk1"/>
                </a:solidFill>
                <a:latin typeface="Arial"/>
                <a:ea typeface="Arial"/>
                <a:cs typeface="Arial"/>
                <a:sym typeface="Arial"/>
              </a:rPr>
              <a:t>Works seamlessly across different operating systems, requiring only minor adjustments (e.g., replacing os.system("start...") for macOS/Linux).</a:t>
            </a:r>
            <a:endParaRPr sz="1500">
              <a:solidFill>
                <a:schemeClr val="dk1"/>
              </a:solidFill>
              <a:latin typeface="Arial"/>
              <a:ea typeface="Arial"/>
              <a:cs typeface="Arial"/>
              <a:sym typeface="Arial"/>
            </a:endParaRPr>
          </a:p>
          <a:p>
            <a:pPr indent="0" lvl="0" marL="306000" marR="0" rtl="0" algn="l">
              <a:lnSpc>
                <a:spcPct val="100000"/>
              </a:lnSpc>
              <a:spcBef>
                <a:spcPts val="1200"/>
              </a:spcBef>
              <a:spcAft>
                <a:spcPts val="0"/>
              </a:spcAft>
              <a:buNone/>
            </a:pPr>
            <a:r>
              <a:t/>
            </a:r>
            <a:endParaRPr b="1"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lnSpc>
                <a:spcPct val="115000"/>
              </a:lnSpc>
              <a:spcBef>
                <a:spcPts val="1200"/>
              </a:spcBef>
              <a:spcAft>
                <a:spcPts val="0"/>
              </a:spcAft>
              <a:buNone/>
            </a:pPr>
            <a:r>
              <a:t/>
            </a:r>
            <a:endParaRPr b="1" sz="11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5545">
                <a:solidFill>
                  <a:schemeClr val="dk1"/>
                </a:solidFill>
                <a:latin typeface="Arial"/>
                <a:ea typeface="Arial"/>
                <a:cs typeface="Arial"/>
                <a:sym typeface="Arial"/>
              </a:rPr>
              <a:t>J</a:t>
            </a:r>
            <a:r>
              <a:rPr b="1" lang="en-US" sz="5545">
                <a:solidFill>
                  <a:schemeClr val="dk1"/>
                </a:solidFill>
                <a:latin typeface="Arial"/>
                <a:ea typeface="Arial"/>
                <a:cs typeface="Arial"/>
                <a:sym typeface="Arial"/>
              </a:rPr>
              <a:t>ournalists &amp; Whistleblowers </a:t>
            </a:r>
            <a:endParaRPr b="1" sz="5545">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lang="en-US" sz="5545">
                <a:solidFill>
                  <a:schemeClr val="dk1"/>
                </a:solidFill>
                <a:latin typeface="Arial"/>
                <a:ea typeface="Arial"/>
                <a:cs typeface="Arial"/>
                <a:sym typeface="Arial"/>
              </a:rPr>
              <a:t>Can discreetly hide sensitive information within images to avoid detection when sharing critical reports or evidence.</a:t>
            </a:r>
            <a:endParaRPr sz="5545">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5545">
                <a:solidFill>
                  <a:schemeClr val="dk1"/>
                </a:solidFill>
                <a:latin typeface="Arial"/>
                <a:ea typeface="Arial"/>
                <a:cs typeface="Arial"/>
                <a:sym typeface="Arial"/>
              </a:rPr>
              <a:t>Cybersecurity Professionals </a:t>
            </a:r>
            <a:br>
              <a:rPr b="1" lang="en-US" sz="5545">
                <a:solidFill>
                  <a:schemeClr val="dk1"/>
                </a:solidFill>
                <a:latin typeface="Arial"/>
                <a:ea typeface="Arial"/>
                <a:cs typeface="Arial"/>
                <a:sym typeface="Arial"/>
              </a:rPr>
            </a:br>
            <a:r>
              <a:rPr lang="en-US" sz="5545">
                <a:solidFill>
                  <a:schemeClr val="dk1"/>
                </a:solidFill>
                <a:latin typeface="Arial"/>
                <a:ea typeface="Arial"/>
                <a:cs typeface="Arial"/>
                <a:sym typeface="Arial"/>
              </a:rPr>
              <a:t> Ideal for training, research, and the development of techniques in digital forensics, data protection, and steganalysis.</a:t>
            </a:r>
            <a:endParaRPr sz="5545">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5545">
                <a:solidFill>
                  <a:schemeClr val="dk1"/>
                </a:solidFill>
                <a:latin typeface="Arial"/>
                <a:ea typeface="Arial"/>
                <a:cs typeface="Arial"/>
                <a:sym typeface="Arial"/>
              </a:rPr>
              <a:t>Government &amp; Intelligence Agencies </a:t>
            </a:r>
            <a:br>
              <a:rPr b="1" lang="en-US" sz="5545">
                <a:solidFill>
                  <a:schemeClr val="dk1"/>
                </a:solidFill>
                <a:latin typeface="Arial"/>
                <a:ea typeface="Arial"/>
                <a:cs typeface="Arial"/>
                <a:sym typeface="Arial"/>
              </a:rPr>
            </a:br>
            <a:r>
              <a:rPr lang="en-US" sz="5545">
                <a:solidFill>
                  <a:schemeClr val="dk1"/>
                </a:solidFill>
                <a:latin typeface="Arial"/>
                <a:ea typeface="Arial"/>
                <a:cs typeface="Arial"/>
                <a:sym typeface="Arial"/>
              </a:rPr>
              <a:t> Enables secure, covert communication and classified data transmission, ensuring secrecy without raising suspicion.</a:t>
            </a:r>
            <a:endParaRPr sz="5545">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5545">
                <a:solidFill>
                  <a:schemeClr val="dk1"/>
                </a:solidFill>
                <a:latin typeface="Arial"/>
                <a:ea typeface="Arial"/>
                <a:cs typeface="Arial"/>
                <a:sym typeface="Arial"/>
              </a:rPr>
              <a:t>Businesses &amp; Corporations </a:t>
            </a:r>
            <a:br>
              <a:rPr b="1" lang="en-US" sz="5545">
                <a:solidFill>
                  <a:schemeClr val="dk1"/>
                </a:solidFill>
                <a:latin typeface="Arial"/>
                <a:ea typeface="Arial"/>
                <a:cs typeface="Arial"/>
                <a:sym typeface="Arial"/>
              </a:rPr>
            </a:br>
            <a:r>
              <a:rPr lang="en-US" sz="5545">
                <a:solidFill>
                  <a:schemeClr val="dk1"/>
                </a:solidFill>
                <a:latin typeface="Arial"/>
                <a:ea typeface="Arial"/>
                <a:cs typeface="Arial"/>
                <a:sym typeface="Arial"/>
              </a:rPr>
              <a:t> Safeguards confidential business documents or trade secrets by embedding them within images for added security.</a:t>
            </a:r>
            <a:endParaRPr sz="5545">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5545">
                <a:solidFill>
                  <a:schemeClr val="dk1"/>
                </a:solidFill>
                <a:latin typeface="Arial"/>
                <a:ea typeface="Arial"/>
                <a:cs typeface="Arial"/>
                <a:sym typeface="Arial"/>
              </a:rPr>
              <a:t>Privacy-Conscious Individuals </a:t>
            </a:r>
            <a:br>
              <a:rPr b="1" lang="en-US" sz="5545">
                <a:solidFill>
                  <a:schemeClr val="dk1"/>
                </a:solidFill>
                <a:latin typeface="Arial"/>
                <a:ea typeface="Arial"/>
                <a:cs typeface="Arial"/>
                <a:sym typeface="Arial"/>
              </a:rPr>
            </a:br>
            <a:r>
              <a:rPr lang="en-US" sz="5545">
                <a:solidFill>
                  <a:schemeClr val="dk1"/>
                </a:solidFill>
                <a:latin typeface="Arial"/>
                <a:ea typeface="Arial"/>
                <a:cs typeface="Arial"/>
                <a:sym typeface="Arial"/>
              </a:rPr>
              <a:t> Provides a way for everyday users to store private notes, passwords, or messages hidden within images.</a:t>
            </a:r>
            <a:endParaRPr sz="5545">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5545">
                <a:solidFill>
                  <a:schemeClr val="dk1"/>
                </a:solidFill>
                <a:latin typeface="Arial"/>
                <a:ea typeface="Arial"/>
                <a:cs typeface="Arial"/>
                <a:sym typeface="Arial"/>
              </a:rPr>
              <a:t>Artists &amp; Digital Creators </a:t>
            </a:r>
            <a:br>
              <a:rPr b="1" lang="en-US" sz="5545">
                <a:solidFill>
                  <a:schemeClr val="dk1"/>
                </a:solidFill>
                <a:latin typeface="Arial"/>
                <a:ea typeface="Arial"/>
                <a:cs typeface="Arial"/>
                <a:sym typeface="Arial"/>
              </a:rPr>
            </a:br>
            <a:r>
              <a:rPr lang="en-US" sz="5545">
                <a:solidFill>
                  <a:schemeClr val="dk1"/>
                </a:solidFill>
                <a:latin typeface="Arial"/>
                <a:ea typeface="Arial"/>
                <a:cs typeface="Arial"/>
                <a:sym typeface="Arial"/>
              </a:rPr>
              <a:t> Allows embedding of hidden signatures or copyrights within artwork, helping to prevent plagiarism and establish authenticity.</a:t>
            </a:r>
            <a:endParaRPr sz="5545">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5545">
                <a:solidFill>
                  <a:schemeClr val="dk1"/>
                </a:solidFill>
                <a:latin typeface="Arial"/>
                <a:ea typeface="Arial"/>
                <a:cs typeface="Arial"/>
                <a:sym typeface="Arial"/>
              </a:rPr>
              <a:t>Researchers &amp; Academics </a:t>
            </a:r>
            <a:br>
              <a:rPr b="1" lang="en-US" sz="5545">
                <a:solidFill>
                  <a:schemeClr val="dk1"/>
                </a:solidFill>
                <a:latin typeface="Arial"/>
                <a:ea typeface="Arial"/>
                <a:cs typeface="Arial"/>
                <a:sym typeface="Arial"/>
              </a:rPr>
            </a:br>
            <a:r>
              <a:rPr lang="en-US" sz="5545">
                <a:solidFill>
                  <a:schemeClr val="dk1"/>
                </a:solidFill>
                <a:latin typeface="Arial"/>
                <a:ea typeface="Arial"/>
                <a:cs typeface="Arial"/>
                <a:sym typeface="Arial"/>
              </a:rPr>
              <a:t> Serves as a valuable tool for studying data-hiding techniques, cryptography, and information security in academic research and education.</a:t>
            </a:r>
            <a:endParaRPr sz="5545">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US" sz="5545">
                <a:solidFill>
                  <a:schemeClr val="dk1"/>
                </a:solidFill>
                <a:latin typeface="Arial"/>
                <a:ea typeface="Arial"/>
                <a:cs typeface="Arial"/>
                <a:sym typeface="Arial"/>
              </a:rPr>
              <a:t>Hackathon Participants &amp; Developers </a:t>
            </a:r>
            <a:br>
              <a:rPr b="1" lang="en-US" sz="5545">
                <a:solidFill>
                  <a:schemeClr val="dk1"/>
                </a:solidFill>
                <a:latin typeface="Arial"/>
                <a:ea typeface="Arial"/>
                <a:cs typeface="Arial"/>
                <a:sym typeface="Arial"/>
              </a:rPr>
            </a:br>
            <a:r>
              <a:rPr lang="en-US" sz="5545">
                <a:solidFill>
                  <a:schemeClr val="dk1"/>
                </a:solidFill>
                <a:latin typeface="Arial"/>
                <a:ea typeface="Arial"/>
                <a:cs typeface="Arial"/>
                <a:sym typeface="Arial"/>
              </a:rPr>
              <a:t> Provides a foundation for building innovative security solutions in hackathons or cybersecurity competitions.</a:t>
            </a:r>
            <a:endParaRPr sz="5545">
              <a:solidFill>
                <a:schemeClr val="dk1"/>
              </a:solidFill>
              <a:latin typeface="Arial"/>
              <a:ea typeface="Arial"/>
              <a:cs typeface="Arial"/>
              <a:sym typeface="Arial"/>
            </a:endParaRPr>
          </a:p>
          <a:p>
            <a:pPr indent="-254461" lvl="0" marL="306000" rtl="0" algn="l">
              <a:lnSpc>
                <a:spcPct val="110000"/>
              </a:lnSpc>
              <a:spcBef>
                <a:spcPts val="1200"/>
              </a:spcBef>
              <a:spcAft>
                <a:spcPts val="0"/>
              </a:spcAft>
              <a:buSzPct val="100000"/>
              <a:buChar char="◼"/>
            </a:pPr>
            <a:r>
              <a:t/>
            </a:r>
            <a:endParaRPr b="1" sz="1600"/>
          </a:p>
          <a:p>
            <a:pPr indent="0" lvl="0" marL="0" rtl="0" algn="l">
              <a:lnSpc>
                <a:spcPct val="110000"/>
              </a:lnSpc>
              <a:spcBef>
                <a:spcPts val="863"/>
              </a:spcBef>
              <a:spcAft>
                <a:spcPts val="0"/>
              </a:spcAft>
              <a:buSzPct val="9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34" name="Google Shape;134;p19"/>
          <p:cNvPicPr preferRelativeResize="0"/>
          <p:nvPr/>
        </p:nvPicPr>
        <p:blipFill>
          <a:blip r:embed="rId3">
            <a:alphaModFix/>
          </a:blip>
          <a:stretch>
            <a:fillRect/>
          </a:stretch>
        </p:blipFill>
        <p:spPr>
          <a:xfrm>
            <a:off x="352025" y="1297365"/>
            <a:ext cx="3487171" cy="2814829"/>
          </a:xfrm>
          <a:prstGeom prst="rect">
            <a:avLst/>
          </a:prstGeom>
          <a:noFill/>
          <a:ln>
            <a:noFill/>
          </a:ln>
        </p:spPr>
      </p:pic>
      <p:pic>
        <p:nvPicPr>
          <p:cNvPr id="135" name="Google Shape;135;p19"/>
          <p:cNvPicPr preferRelativeResize="0"/>
          <p:nvPr/>
        </p:nvPicPr>
        <p:blipFill>
          <a:blip r:embed="rId4">
            <a:alphaModFix/>
          </a:blip>
          <a:stretch>
            <a:fillRect/>
          </a:stretch>
        </p:blipFill>
        <p:spPr>
          <a:xfrm>
            <a:off x="3991596" y="1384852"/>
            <a:ext cx="3189602" cy="2533961"/>
          </a:xfrm>
          <a:prstGeom prst="rect">
            <a:avLst/>
          </a:prstGeom>
          <a:noFill/>
          <a:ln>
            <a:noFill/>
          </a:ln>
        </p:spPr>
      </p:pic>
      <p:pic>
        <p:nvPicPr>
          <p:cNvPr id="136" name="Google Shape;136;p19"/>
          <p:cNvPicPr preferRelativeResize="0"/>
          <p:nvPr/>
        </p:nvPicPr>
        <p:blipFill>
          <a:blip r:embed="rId5">
            <a:alphaModFix/>
          </a:blip>
          <a:stretch>
            <a:fillRect/>
          </a:stretch>
        </p:blipFill>
        <p:spPr>
          <a:xfrm>
            <a:off x="7425162" y="1334638"/>
            <a:ext cx="4863994" cy="2634387"/>
          </a:xfrm>
          <a:prstGeom prst="rect">
            <a:avLst/>
          </a:prstGeom>
          <a:noFill/>
          <a:ln>
            <a:noFill/>
          </a:ln>
        </p:spPr>
      </p:pic>
      <p:pic>
        <p:nvPicPr>
          <p:cNvPr id="137" name="Google Shape;137;p19"/>
          <p:cNvPicPr preferRelativeResize="0"/>
          <p:nvPr/>
        </p:nvPicPr>
        <p:blipFill>
          <a:blip r:embed="rId6">
            <a:alphaModFix/>
          </a:blip>
          <a:stretch>
            <a:fillRect/>
          </a:stretch>
        </p:blipFill>
        <p:spPr>
          <a:xfrm>
            <a:off x="152400" y="4264594"/>
            <a:ext cx="3762375" cy="1009650"/>
          </a:xfrm>
          <a:prstGeom prst="rect">
            <a:avLst/>
          </a:prstGeom>
          <a:noFill/>
          <a:ln>
            <a:noFill/>
          </a:ln>
        </p:spPr>
      </p:pic>
      <p:pic>
        <p:nvPicPr>
          <p:cNvPr id="138" name="Google Shape;138;p19"/>
          <p:cNvPicPr preferRelativeResize="0"/>
          <p:nvPr/>
        </p:nvPicPr>
        <p:blipFill>
          <a:blip r:embed="rId7">
            <a:alphaModFix/>
          </a:blip>
          <a:stretch>
            <a:fillRect/>
          </a:stretch>
        </p:blipFill>
        <p:spPr>
          <a:xfrm>
            <a:off x="4449400" y="4071213"/>
            <a:ext cx="2731799" cy="2634386"/>
          </a:xfrm>
          <a:prstGeom prst="rect">
            <a:avLst/>
          </a:prstGeom>
          <a:noFill/>
          <a:ln>
            <a:noFill/>
          </a:ln>
        </p:spPr>
      </p:pic>
      <p:pic>
        <p:nvPicPr>
          <p:cNvPr id="139" name="Google Shape;139;p19"/>
          <p:cNvPicPr preferRelativeResize="0"/>
          <p:nvPr/>
        </p:nvPicPr>
        <p:blipFill>
          <a:blip r:embed="rId8">
            <a:alphaModFix/>
          </a:blip>
          <a:stretch>
            <a:fillRect/>
          </a:stretch>
        </p:blipFill>
        <p:spPr>
          <a:xfrm>
            <a:off x="8191799" y="4420825"/>
            <a:ext cx="3619500" cy="55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45" name="Google Shape;145;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2000"/>
              <a:t>This steganography-based image encryption system offers a straightforward yet powerful method for concealing sensitive information within images, all while preserving their visual integrity. By embedding text within pixel values and securing access with a passcode, the system adds an extra layer of protection, making it ideal for confidential communication and data security.</a:t>
            </a:r>
            <a:endParaRPr sz="2000"/>
          </a:p>
          <a:p>
            <a:pPr indent="0" lvl="0" marL="0" rtl="0" algn="l">
              <a:lnSpc>
                <a:spcPct val="115000"/>
              </a:lnSpc>
              <a:spcBef>
                <a:spcPts val="1200"/>
              </a:spcBef>
              <a:spcAft>
                <a:spcPts val="0"/>
              </a:spcAft>
              <a:buClr>
                <a:schemeClr val="dk1"/>
              </a:buClr>
              <a:buSzPts val="1100"/>
              <a:buFont typeface="Arial"/>
              <a:buNone/>
            </a:pPr>
            <a:r>
              <a:rPr lang="en-US" sz="2000"/>
              <a:t>With its user-friendly interface, cross-format compatibility, and seamless encryption-decryption process, the program is well-suited for applications in cybersecurity, journalism, corporate security, and personal privacy. Although effective for basic steganography, future improvements, such as stronger encryption algorithms, enhanced storage efficiency, and AI-driven resistance to steganalysis, could further boost its security.</a:t>
            </a:r>
            <a:endParaRPr sz="2000"/>
          </a:p>
          <a:p>
            <a:pPr indent="0" lvl="0" marL="0" rtl="0" algn="l">
              <a:lnSpc>
                <a:spcPct val="110000"/>
              </a:lnSpc>
              <a:spcBef>
                <a:spcPts val="1200"/>
              </a:spcBef>
              <a:spcAft>
                <a:spcPts val="0"/>
              </a:spcAft>
              <a:buSzPts val="1840"/>
              <a:buNone/>
            </a:pPr>
            <a:r>
              <a:t/>
            </a:r>
            <a:endParaRPr sz="2000"/>
          </a:p>
          <a:p>
            <a:pPr indent="0" lvl="0" marL="0" rtl="0" algn="l">
              <a:lnSpc>
                <a:spcPct val="110000"/>
              </a:lnSpc>
              <a:spcBef>
                <a:spcPts val="1000"/>
              </a:spcBef>
              <a:spcAft>
                <a:spcPts val="0"/>
              </a:spcAft>
              <a:buSzPts val="184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51" name="Google Shape;151;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https://github.com/nihanair/steno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