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94a0db6c1_0_5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94a0db6c1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94a0db6c1_0_5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94a0db6c1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94a0db6c1_0_5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4a0db6c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5c61a40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5c61a40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arxiv.org/pdf/1803.07055"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99875" y="10345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Augmented Random Search</a:t>
            </a:r>
            <a:endParaRPr sz="3600"/>
          </a:p>
          <a:p>
            <a:pPr indent="0" lvl="0" marL="0" rtl="0" algn="ctr">
              <a:spcBef>
                <a:spcPts val="0"/>
              </a:spcBef>
              <a:spcAft>
                <a:spcPts val="0"/>
              </a:spcAft>
              <a:buNone/>
            </a:pPr>
            <a:r>
              <a:rPr lang="en" sz="2400"/>
              <a:t>A Summary</a:t>
            </a:r>
            <a:endParaRPr sz="2400"/>
          </a:p>
        </p:txBody>
      </p:sp>
      <p:sp>
        <p:nvSpPr>
          <p:cNvPr id="63" name="Google Shape;63;p13"/>
          <p:cNvSpPr txBox="1"/>
          <p:nvPr>
            <p:ph idx="1" type="subTitle"/>
          </p:nvPr>
        </p:nvSpPr>
        <p:spPr>
          <a:xfrm>
            <a:off x="3044700" y="271315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Ping Chen</a:t>
            </a:r>
            <a:endParaRPr/>
          </a:p>
          <a:p>
            <a:pPr indent="0" lvl="0" marL="0" rtl="0" algn="ctr">
              <a:spcBef>
                <a:spcPts val="0"/>
              </a:spcBef>
              <a:spcAft>
                <a:spcPts val="0"/>
              </a:spcAft>
              <a:buNone/>
            </a:pPr>
            <a:r>
              <a:rPr lang="en"/>
              <a:t>Dhruwaksh Dave</a:t>
            </a:r>
            <a:endParaRPr/>
          </a:p>
          <a:p>
            <a:pPr indent="0" lvl="0" marL="0" rtl="0" algn="ctr">
              <a:spcBef>
                <a:spcPts val="0"/>
              </a:spcBef>
              <a:spcAft>
                <a:spcPts val="0"/>
              </a:spcAft>
              <a:buNone/>
            </a:pPr>
            <a:r>
              <a:rPr lang="en"/>
              <a:t>Nihanjali Mallavarapu</a:t>
            </a:r>
            <a:endParaRPr/>
          </a:p>
          <a:p>
            <a:pPr indent="0" lvl="0" marL="0" rtl="0" algn="ctr">
              <a:spcBef>
                <a:spcPts val="0"/>
              </a:spcBef>
              <a:spcAft>
                <a:spcPts val="0"/>
              </a:spcAft>
              <a:buNone/>
            </a:pPr>
            <a:r>
              <a:rPr lang="en"/>
              <a:t>Mandy Wong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FFFFF"/>
                </a:highlight>
                <a:latin typeface="Economica"/>
                <a:ea typeface="Economica"/>
                <a:cs typeface="Economica"/>
                <a:sym typeface="Economica"/>
              </a:rPr>
              <a:t>2. </a:t>
            </a:r>
            <a:r>
              <a:rPr b="1" i="1" lang="en" u="sng">
                <a:highlight>
                  <a:srgbClr val="FFFFFF"/>
                </a:highlight>
                <a:latin typeface="Economica"/>
                <a:ea typeface="Economica"/>
                <a:cs typeface="Economica"/>
                <a:sym typeface="Economica"/>
              </a:rPr>
              <a:t>Maximizing rewards</a:t>
            </a:r>
            <a:r>
              <a:rPr lang="en">
                <a:highlight>
                  <a:srgbClr val="FFFFFF"/>
                </a:highlight>
                <a:latin typeface="Economica"/>
                <a:ea typeface="Economica"/>
                <a:cs typeface="Economica"/>
                <a:sym typeface="Economica"/>
              </a:rPr>
              <a:t> : The environment provides a reward for each episode. An episode</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starts when the humanoid in our environment starts to walk and ends when it falls or it</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might be according to certain constraints like timeout or reaching a certain goal. In order</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for our AI to learn how to walk, certain feedback is provided to the model which is called</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reward. This reward is used by the AI to adjust the weight.</a:t>
            </a:r>
            <a:endParaRPr>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sz="1600"/>
          </a:p>
        </p:txBody>
      </p:sp>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Learnt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Economica"/>
                <a:ea typeface="Economica"/>
                <a:cs typeface="Economica"/>
                <a:sym typeface="Economica"/>
              </a:rPr>
              <a:t>3.The algorithm starts by calculating perturbations from the original weight matrix. </a:t>
            </a:r>
            <a:endParaRPr>
              <a:latin typeface="Economica"/>
              <a:ea typeface="Economica"/>
              <a:cs typeface="Economica"/>
              <a:sym typeface="Economica"/>
            </a:endParaRPr>
          </a:p>
          <a:p>
            <a:pPr indent="0" lvl="0" marL="0" rtl="0" algn="l">
              <a:lnSpc>
                <a:spcPct val="100000"/>
              </a:lnSpc>
              <a:spcBef>
                <a:spcPts val="0"/>
              </a:spcBef>
              <a:spcAft>
                <a:spcPts val="0"/>
              </a:spcAft>
              <a:buNone/>
            </a:pPr>
            <a:r>
              <a:t/>
            </a:r>
            <a:endParaRPr>
              <a:latin typeface="Economica"/>
              <a:ea typeface="Economica"/>
              <a:cs typeface="Economica"/>
              <a:sym typeface="Economica"/>
            </a:endParaRPr>
          </a:p>
        </p:txBody>
      </p:sp>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Learnt</a:t>
            </a:r>
            <a:endParaRPr/>
          </a:p>
        </p:txBody>
      </p:sp>
      <p:pic>
        <p:nvPicPr>
          <p:cNvPr id="126" name="Google Shape;126;p23"/>
          <p:cNvPicPr preferRelativeResize="0"/>
          <p:nvPr/>
        </p:nvPicPr>
        <p:blipFill>
          <a:blip r:embed="rId3">
            <a:alphaModFix/>
          </a:blip>
          <a:stretch>
            <a:fillRect/>
          </a:stretch>
        </p:blipFill>
        <p:spPr>
          <a:xfrm>
            <a:off x="472925" y="1750375"/>
            <a:ext cx="5943600" cy="251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lang="en">
                <a:latin typeface="Economica"/>
                <a:ea typeface="Economica"/>
                <a:cs typeface="Economica"/>
                <a:sym typeface="Economica"/>
              </a:rPr>
              <a:t>Two sets of 16 matrices are calculated by adding and subtracting very small random numbers from the original matrix.</a:t>
            </a:r>
            <a:endParaRPr>
              <a:latin typeface="Economica"/>
              <a:ea typeface="Economica"/>
              <a:cs typeface="Economica"/>
              <a:sym typeface="Economica"/>
            </a:endParaRPr>
          </a:p>
          <a:p>
            <a:pPr indent="-457200" lvl="0" marL="457200" rtl="0" algn="l">
              <a:lnSpc>
                <a:spcPct val="100000"/>
              </a:lnSpc>
              <a:spcBef>
                <a:spcPts val="0"/>
              </a:spcBef>
              <a:spcAft>
                <a:spcPts val="0"/>
              </a:spcAft>
              <a:buNone/>
            </a:pPr>
            <a:r>
              <a:rPr lang="en">
                <a:latin typeface="Economica"/>
                <a:ea typeface="Economica"/>
                <a:cs typeface="Economica"/>
                <a:sym typeface="Economica"/>
              </a:rPr>
              <a:t> </a:t>
            </a:r>
            <a:endParaRPr>
              <a:latin typeface="Economica"/>
              <a:ea typeface="Economica"/>
              <a:cs typeface="Economica"/>
              <a:sym typeface="Economica"/>
            </a:endParaRPr>
          </a:p>
          <a:p>
            <a:pPr indent="-457200" lvl="0" marL="457200" rtl="0" algn="l">
              <a:lnSpc>
                <a:spcPct val="100000"/>
              </a:lnSpc>
              <a:spcBef>
                <a:spcPts val="0"/>
              </a:spcBef>
              <a:spcAft>
                <a:spcPts val="0"/>
              </a:spcAft>
              <a:buClr>
                <a:schemeClr val="dk1"/>
              </a:buClr>
              <a:buSzPts val="1100"/>
              <a:buFont typeface="Arial"/>
              <a:buNone/>
            </a:pPr>
            <a:r>
              <a:t/>
            </a:r>
            <a:endParaRPr>
              <a:latin typeface="Economica"/>
              <a:ea typeface="Economica"/>
              <a:cs typeface="Economica"/>
              <a:sym typeface="Economica"/>
            </a:endParaRPr>
          </a:p>
        </p:txBody>
      </p:sp>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Learnt</a:t>
            </a:r>
            <a:endParaRPr/>
          </a:p>
        </p:txBody>
      </p:sp>
      <p:pic>
        <p:nvPicPr>
          <p:cNvPr descr="A screenshot of a cellphone&#10;&#10;Description automatically generated" id="133" name="Google Shape;133;p24"/>
          <p:cNvPicPr preferRelativeResize="0"/>
          <p:nvPr/>
        </p:nvPicPr>
        <p:blipFill>
          <a:blip r:embed="rId3">
            <a:alphaModFix/>
          </a:blip>
          <a:stretch>
            <a:fillRect/>
          </a:stretch>
        </p:blipFill>
        <p:spPr>
          <a:xfrm>
            <a:off x="1391750" y="1871375"/>
            <a:ext cx="5943600" cy="234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lang="en">
                <a:latin typeface="Economica"/>
                <a:ea typeface="Economica"/>
                <a:cs typeface="Economica"/>
                <a:sym typeface="Economica"/>
              </a:rPr>
              <a:t>T</a:t>
            </a:r>
            <a:endParaRPr>
              <a:latin typeface="Economica"/>
              <a:ea typeface="Economica"/>
              <a:cs typeface="Economica"/>
              <a:sym typeface="Economica"/>
            </a:endParaRPr>
          </a:p>
        </p:txBody>
      </p:sp>
      <p:sp>
        <p:nvSpPr>
          <p:cNvPr id="139" name="Google Shape;139;p25"/>
          <p:cNvSpPr txBox="1"/>
          <p:nvPr>
            <p:ph type="title"/>
          </p:nvPr>
        </p:nvSpPr>
        <p:spPr>
          <a:xfrm>
            <a:off x="311700" y="2038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Learnt</a:t>
            </a:r>
            <a:endParaRPr/>
          </a:p>
        </p:txBody>
      </p:sp>
      <p:sp>
        <p:nvSpPr>
          <p:cNvPr id="140" name="Google Shape;140;p25"/>
          <p:cNvSpPr txBox="1"/>
          <p:nvPr/>
        </p:nvSpPr>
        <p:spPr>
          <a:xfrm>
            <a:off x="257725" y="918875"/>
            <a:ext cx="8853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Economica"/>
                <a:ea typeface="Economica"/>
                <a:cs typeface="Economica"/>
                <a:sym typeface="Economica"/>
              </a:rPr>
              <a:t>The matrices are represented as Rd-pos, Rd-neg etc…Here R represents rewards. Some perturbations help to improve the current results which some make it worse. We try to randomly search for new weights by this methods. Now, we need to calculate the reward. This is done by calculating the finite differences as follows.</a:t>
            </a:r>
            <a:endParaRPr sz="1800">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800">
              <a:highlight>
                <a:srgbClr val="EFEFEF"/>
              </a:highlight>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p:txBody>
      </p:sp>
      <p:pic>
        <p:nvPicPr>
          <p:cNvPr descr="A screenshot of a cell phone&#10;&#10;Description automatically generated" id="141" name="Google Shape;141;p25"/>
          <p:cNvPicPr preferRelativeResize="0"/>
          <p:nvPr/>
        </p:nvPicPr>
        <p:blipFill>
          <a:blip r:embed="rId3">
            <a:alphaModFix/>
          </a:blip>
          <a:stretch>
            <a:fillRect/>
          </a:stretch>
        </p:blipFill>
        <p:spPr>
          <a:xfrm>
            <a:off x="1712275" y="2250150"/>
            <a:ext cx="5248275" cy="222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MuJoCo</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Economica"/>
                <a:ea typeface="Economica"/>
                <a:cs typeface="Economica"/>
                <a:sym typeface="Economica"/>
              </a:rPr>
              <a:t>MuJoCo-</a:t>
            </a:r>
            <a:r>
              <a:rPr i="1" lang="en" u="sng">
                <a:solidFill>
                  <a:srgbClr val="000000"/>
                </a:solidFill>
                <a:highlight>
                  <a:srgbClr val="FFFFFF"/>
                </a:highlight>
                <a:latin typeface="Economica"/>
                <a:ea typeface="Economica"/>
                <a:cs typeface="Economica"/>
                <a:sym typeface="Economica"/>
              </a:rPr>
              <a:t>Multi-Joint dynamics with Contact </a:t>
            </a:r>
            <a:r>
              <a:rPr lang="en">
                <a:highlight>
                  <a:srgbClr val="FFFFFF"/>
                </a:highlight>
                <a:latin typeface="Economica"/>
                <a:ea typeface="Economica"/>
                <a:cs typeface="Economica"/>
                <a:sym typeface="Economica"/>
              </a:rPr>
              <a:t>is a physics engine aiming to facilitate research and development in robotics, biomechanics, graphics and animation, and other areas where fast and accurate simulation is needed. It offers a unique combination of speed, accuracy and modeling power. </a:t>
            </a:r>
            <a:endParaRPr>
              <a:highlight>
                <a:srgbClr val="FFFFFF"/>
              </a:highlight>
              <a:latin typeface="Economica"/>
              <a:ea typeface="Economica"/>
              <a:cs typeface="Economica"/>
              <a:sym typeface="Economica"/>
            </a:endParaRPr>
          </a:p>
          <a:p>
            <a:pPr indent="0" lvl="0" marL="0" rtl="0" algn="l">
              <a:spcBef>
                <a:spcPts val="1600"/>
              </a:spcBef>
              <a:spcAft>
                <a:spcPts val="1600"/>
              </a:spcAft>
              <a:buNone/>
            </a:pPr>
            <a:r>
              <a:rPr lang="en">
                <a:highlight>
                  <a:srgbClr val="FFFFFF"/>
                </a:highlight>
                <a:latin typeface="Economica"/>
                <a:ea typeface="Economica"/>
                <a:cs typeface="Economica"/>
                <a:sym typeface="Economica"/>
              </a:rPr>
              <a:t>It also has more traditional applications such as testing and validation of control schemes before deployment on physical robots, interactive scientific visualization, virtual environments, animation and gaming</a:t>
            </a:r>
            <a:r>
              <a:rPr lang="en">
                <a:highlight>
                  <a:srgbClr val="FFFFFF"/>
                </a:highlight>
                <a:latin typeface="Economica"/>
                <a:ea typeface="Economica"/>
                <a:cs typeface="Economica"/>
                <a:sym typeface="Economica"/>
              </a:rPr>
              <a:t>.</a:t>
            </a:r>
            <a:endParaRPr>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Simple Random Search provides a competitive approach to reinforcement learning </a:t>
            </a:r>
            <a:endParaRPr sz="2400"/>
          </a:p>
          <a:p>
            <a:pPr indent="0" lvl="0" marL="0" rtl="0" algn="ctr">
              <a:spcBef>
                <a:spcPts val="0"/>
              </a:spcBef>
              <a:spcAft>
                <a:spcPts val="0"/>
              </a:spcAft>
              <a:buNone/>
            </a:pPr>
            <a:r>
              <a:t/>
            </a:r>
            <a:endParaRPr sz="1200"/>
          </a:p>
        </p:txBody>
      </p:sp>
      <p:sp>
        <p:nvSpPr>
          <p:cNvPr id="69" name="Google Shape;69;p14"/>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Horia Mania       Aurelia Guy     Benjamin Recht </a:t>
            </a:r>
            <a:endParaRPr sz="1400"/>
          </a:p>
          <a:p>
            <a:pPr indent="0" lvl="0" marL="0" rtl="0" algn="ctr">
              <a:spcBef>
                <a:spcPts val="0"/>
              </a:spcBef>
              <a:spcAft>
                <a:spcPts val="0"/>
              </a:spcAft>
              <a:buClr>
                <a:schemeClr val="dk1"/>
              </a:buClr>
              <a:buSzPts val="1100"/>
              <a:buFont typeface="Arial"/>
              <a:buNone/>
            </a:pPr>
            <a:r>
              <a:t/>
            </a:r>
            <a:endParaRPr sz="1200"/>
          </a:p>
          <a:p>
            <a:pPr indent="0" lvl="0" marL="0" rtl="0" algn="ctr">
              <a:spcBef>
                <a:spcPts val="0"/>
              </a:spcBef>
              <a:spcAft>
                <a:spcPts val="0"/>
              </a:spcAft>
              <a:buClr>
                <a:schemeClr val="dk1"/>
              </a:buClr>
              <a:buSzPts val="1100"/>
              <a:buFont typeface="Arial"/>
              <a:buNone/>
            </a:pPr>
            <a:r>
              <a:rPr lang="en" sz="1200"/>
              <a:t>Department of Electrical Engineering and Computer Science </a:t>
            </a:r>
            <a:endParaRPr sz="1200"/>
          </a:p>
          <a:p>
            <a:pPr indent="0" lvl="0" marL="457200" rtl="0" algn="l">
              <a:spcBef>
                <a:spcPts val="0"/>
              </a:spcBef>
              <a:spcAft>
                <a:spcPts val="0"/>
              </a:spcAft>
              <a:buClr>
                <a:schemeClr val="dk1"/>
              </a:buClr>
              <a:buSzPts val="1100"/>
              <a:buFont typeface="Arial"/>
              <a:buNone/>
            </a:pPr>
            <a:r>
              <a:rPr lang="en" sz="1200"/>
              <a:t>         University of California, Berkeley March 20, 2018</a:t>
            </a:r>
            <a:endParaRPr sz="1200"/>
          </a:p>
          <a:p>
            <a:pPr indent="0" lvl="0" marL="457200" rtl="0" algn="l">
              <a:spcBef>
                <a:spcPts val="0"/>
              </a:spcBef>
              <a:spcAft>
                <a:spcPts val="0"/>
              </a:spcAft>
              <a:buClr>
                <a:schemeClr val="dk1"/>
              </a:buClr>
              <a:buSzPts val="1100"/>
              <a:buFont typeface="Arial"/>
              <a:buNone/>
            </a:pPr>
            <a:r>
              <a:rPr lang="en" sz="1200"/>
              <a:t>	</a:t>
            </a:r>
            <a:r>
              <a:rPr lang="en" sz="1200" u="sng">
                <a:solidFill>
                  <a:schemeClr val="hlink"/>
                </a:solidFill>
                <a:hlinkClick r:id="rId3"/>
              </a:rPr>
              <a:t>https://arxiv.org/pdf/1803.07055</a:t>
            </a:r>
            <a:endParaRPr sz="1200"/>
          </a:p>
          <a:p>
            <a:pPr indent="0" lvl="0" marL="457200" rtl="0" algn="l">
              <a:spcBef>
                <a:spcPts val="0"/>
              </a:spcBef>
              <a:spcAft>
                <a:spcPts val="0"/>
              </a:spcAft>
              <a:buClr>
                <a:schemeClr val="dk1"/>
              </a:buClr>
              <a:buSzPts val="1100"/>
              <a:buFont typeface="Arial"/>
              <a:buNone/>
            </a:pPr>
            <a:r>
              <a:rPr lang="en" sz="1200"/>
              <a:t>	         Cited by over 100 papers*</a:t>
            </a:r>
            <a:endParaRPr sz="1200"/>
          </a:p>
          <a:p>
            <a:pPr indent="0" lvl="0" marL="457200" rtl="0" algn="l">
              <a:spcBef>
                <a:spcPts val="0"/>
              </a:spcBef>
              <a:spcAft>
                <a:spcPts val="0"/>
              </a:spcAft>
              <a:buClr>
                <a:schemeClr val="dk1"/>
              </a:buClr>
              <a:buSzPts val="1100"/>
              <a:buFont typeface="Arial"/>
              <a:buNone/>
            </a:pPr>
            <a:r>
              <a:t/>
            </a:r>
            <a:endParaRPr sz="1200"/>
          </a:p>
          <a:p>
            <a:pPr indent="0" lvl="0" marL="457200" rtl="0" algn="l">
              <a:spcBef>
                <a:spcPts val="0"/>
              </a:spcBef>
              <a:spcAft>
                <a:spcPts val="0"/>
              </a:spcAft>
              <a:buClr>
                <a:schemeClr val="dk1"/>
              </a:buClr>
              <a:buSzPts val="1100"/>
              <a:buFont typeface="Arial"/>
              <a:buNone/>
            </a:pPr>
            <a:r>
              <a:rPr lang="en" sz="1200"/>
              <a:t>					     As on  11/26/19</a:t>
            </a:r>
            <a:endParaRPr sz="1200"/>
          </a:p>
          <a:p>
            <a:pPr indent="0" lvl="0" marL="0" rtl="0" algn="ctr">
              <a:spcBef>
                <a:spcPts val="0"/>
              </a:spcBef>
              <a:spcAft>
                <a:spcPts val="0"/>
              </a:spcAft>
              <a:buNone/>
            </a:pPr>
            <a:r>
              <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4"/>
          <p:cNvPicPr preferRelativeResize="0"/>
          <p:nvPr/>
        </p:nvPicPr>
        <p:blipFill>
          <a:blip r:embed="rId4">
            <a:alphaModFix/>
          </a:blip>
          <a:stretch>
            <a:fillRect/>
          </a:stretch>
        </p:blipFill>
        <p:spPr>
          <a:xfrm>
            <a:off x="4953000" y="724200"/>
            <a:ext cx="3810000" cy="369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490250" y="450150"/>
            <a:ext cx="8474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is Augmented Random Search?</a:t>
            </a:r>
            <a:endParaRPr sz="3000"/>
          </a:p>
          <a:p>
            <a:pPr indent="0" lvl="0" marL="0" rtl="0" algn="l">
              <a:spcBef>
                <a:spcPts val="0"/>
              </a:spcBef>
              <a:spcAft>
                <a:spcPts val="0"/>
              </a:spcAft>
              <a:buNone/>
            </a:pPr>
            <a:r>
              <a:rPr lang="en" sz="2400">
                <a:solidFill>
                  <a:srgbClr val="434343"/>
                </a:solidFill>
                <a:highlight>
                  <a:srgbClr val="FFFFFF"/>
                </a:highlight>
                <a:latin typeface="Verdana"/>
                <a:ea typeface="Verdana"/>
                <a:cs typeface="Verdana"/>
                <a:sym typeface="Verdana"/>
              </a:rPr>
              <a:t>ARS is a shallow reinforcement learning algorithm. It is shallow, because, unlike many other reinforcement learning algorithms, it only has a single perceptron instead of an entire neural network as its framework.</a:t>
            </a:r>
            <a:endParaRPr sz="2400">
              <a:solidFill>
                <a:srgbClr val="43434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30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Statement</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highlight>
                  <a:srgbClr val="FFFFFF"/>
                </a:highlight>
              </a:rPr>
              <a:t>The target is to find a policy to maximize the expected reward that the agent might get when following this policy in the given environment, which is typical of every Reinforcement Learning problem.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926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to Solving the Problem</a:t>
            </a:r>
            <a:endParaRPr/>
          </a:p>
        </p:txBody>
      </p:sp>
      <p:sp>
        <p:nvSpPr>
          <p:cNvPr id="88" name="Google Shape;88;p17"/>
          <p:cNvSpPr txBox="1"/>
          <p:nvPr>
            <p:ph idx="1" type="body"/>
          </p:nvPr>
        </p:nvSpPr>
        <p:spPr>
          <a:xfrm>
            <a:off x="311700" y="956300"/>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highlight>
                  <a:srgbClr val="FFFFFF"/>
                </a:highlight>
              </a:rPr>
              <a:t>The solution proposed by the paper is to enhance an existing algorithm called Basic Random Search.</a:t>
            </a:r>
            <a:endParaRPr sz="2400">
              <a:highlight>
                <a:srgbClr val="FFFFFF"/>
              </a:highlight>
            </a:endParaRPr>
          </a:p>
          <a:p>
            <a:pPr indent="0" lvl="0" marL="457200" rtl="0" algn="l">
              <a:spcBef>
                <a:spcPts val="1600"/>
              </a:spcBef>
              <a:spcAft>
                <a:spcPts val="0"/>
              </a:spcAft>
              <a:buNone/>
            </a:pPr>
            <a:r>
              <a:rPr lang="en" sz="2400">
                <a:highlight>
                  <a:srgbClr val="FFFFFF"/>
                </a:highlight>
              </a:rPr>
              <a:t>A Guide to Basic Random Search-</a:t>
            </a:r>
            <a:endParaRPr sz="2400">
              <a:highlight>
                <a:srgbClr val="FFFFFF"/>
              </a:highlight>
            </a:endParaRPr>
          </a:p>
          <a:p>
            <a:pPr indent="0" lvl="0" marL="457200" rtl="0" algn="l">
              <a:spcBef>
                <a:spcPts val="1600"/>
              </a:spcBef>
              <a:spcAft>
                <a:spcPts val="0"/>
              </a:spcAft>
              <a:buNone/>
            </a:pPr>
            <a:r>
              <a:rPr lang="en">
                <a:highlight>
                  <a:srgbClr val="FFFFFF"/>
                </a:highlight>
              </a:rPr>
              <a:t>The idea of Basic Random Search is to pick a </a:t>
            </a:r>
            <a:r>
              <a:rPr lang="en">
                <a:highlight>
                  <a:srgbClr val="FFFFFF"/>
                </a:highlight>
              </a:rPr>
              <a:t>parameterized</a:t>
            </a:r>
            <a:r>
              <a:rPr lang="en">
                <a:highlight>
                  <a:srgbClr val="FFFFFF"/>
                </a:highlight>
              </a:rPr>
              <a:t> policy *𝜋𝜃, vary the parameters 𝜃 by applying +𝛎𝜹 and -𝛎𝜹 (where 𝛎 &lt; 1 is a constant noise and 𝜹 is a random number generated from a normal distribution).</a:t>
            </a:r>
            <a:endParaRPr>
              <a:highlight>
                <a:srgbClr val="FFFFFF"/>
              </a:highlight>
            </a:endParaRPr>
          </a:p>
          <a:p>
            <a:pPr indent="0" lvl="0" marL="457200" rtl="0" algn="l">
              <a:spcBef>
                <a:spcPts val="1600"/>
              </a:spcBef>
              <a:spcAft>
                <a:spcPts val="0"/>
              </a:spcAft>
              <a:buNone/>
            </a:pPr>
            <a:r>
              <a:rPr lang="en" sz="1400">
                <a:highlight>
                  <a:srgbClr val="FFFFFF"/>
                </a:highlight>
              </a:rPr>
              <a:t>*Parameterized Policy:</a:t>
            </a:r>
            <a:r>
              <a:rPr lang="en" sz="1400">
                <a:solidFill>
                  <a:srgbClr val="242729"/>
                </a:solidFill>
                <a:highlight>
                  <a:srgbClr val="FFFFFF"/>
                </a:highlight>
              </a:rPr>
              <a:t>A parameterized policy defines the learning agent's way of behaving at a given time for certain constraints. Roughly speaking, a policy is a mapping from perceived states of the environment to actions to be taken when in those states.</a:t>
            </a:r>
            <a:endParaRPr sz="1400">
              <a:highlight>
                <a:srgbClr val="FFFFFF"/>
              </a:highlight>
            </a:endParaRPr>
          </a:p>
          <a:p>
            <a:pPr indent="0" lvl="0" marL="457200" rtl="0" algn="l">
              <a:spcBef>
                <a:spcPts val="1600"/>
              </a:spcBef>
              <a:spcAft>
                <a:spcPts val="0"/>
              </a:spcAft>
              <a:buNone/>
            </a:pPr>
            <a:r>
              <a:t/>
            </a:r>
            <a:endParaRPr sz="2400">
              <a:highlight>
                <a:srgbClr val="FFFFFF"/>
              </a:highlight>
            </a:endParaRPr>
          </a:p>
          <a:p>
            <a:pPr indent="0" lvl="0" marL="457200" rtl="0" algn="l">
              <a:spcBef>
                <a:spcPts val="1600"/>
              </a:spcBef>
              <a:spcAft>
                <a:spcPts val="0"/>
              </a:spcAft>
              <a:buNone/>
            </a:pPr>
            <a:r>
              <a:t/>
            </a:r>
            <a:endParaRPr sz="1600">
              <a:highlight>
                <a:srgbClr val="FFFFFF"/>
              </a:highlight>
              <a:latin typeface="Georgia"/>
              <a:ea typeface="Georgia"/>
              <a:cs typeface="Georgia"/>
              <a:sym typeface="Georgia"/>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Perform Basic Random Search</a:t>
            </a:r>
            <a:endParaRPr/>
          </a:p>
        </p:txBody>
      </p:sp>
      <p:sp>
        <p:nvSpPr>
          <p:cNvPr id="94" name="Google Shape;94;p18"/>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342900" lvl="0" marL="457200" rtl="0" algn="l">
              <a:lnSpc>
                <a:spcPct val="158000"/>
              </a:lnSpc>
              <a:spcBef>
                <a:spcPts val="3200"/>
              </a:spcBef>
              <a:spcAft>
                <a:spcPts val="0"/>
              </a:spcAft>
              <a:buSzPts val="1800"/>
              <a:buAutoNum type="arabicPeriod"/>
            </a:pPr>
            <a:r>
              <a:rPr lang="en">
                <a:highlight>
                  <a:srgbClr val="FFFFFF"/>
                </a:highlight>
              </a:rPr>
              <a:t>Apply the actions based on 𝜋(𝜃+𝛎𝜹) and 𝜋(𝜃-𝛎𝜹) then collect the rewards r(𝜃+𝛎𝜹) and r(𝜃-𝛎𝜹) resulting from those actions.</a:t>
            </a:r>
            <a:endParaRPr>
              <a:highlight>
                <a:srgbClr val="FFFFFF"/>
              </a:highlight>
            </a:endParaRPr>
          </a:p>
          <a:p>
            <a:pPr indent="-342900" lvl="0" marL="457200" rtl="0" algn="l">
              <a:lnSpc>
                <a:spcPct val="158000"/>
              </a:lnSpc>
              <a:spcBef>
                <a:spcPts val="0"/>
              </a:spcBef>
              <a:spcAft>
                <a:spcPts val="0"/>
              </a:spcAft>
              <a:buSzPts val="1800"/>
              <a:buAutoNum type="arabicPeriod"/>
            </a:pPr>
            <a:r>
              <a:rPr lang="en">
                <a:highlight>
                  <a:srgbClr val="FFFFFF"/>
                </a:highlight>
              </a:rPr>
              <a:t>Now that we have the rewards of the changed 𝜃, compute the average = 1/N * Σ[r(𝜃+𝛎𝜹) - r(𝜃-𝛎𝜹)]</a:t>
            </a:r>
            <a:r>
              <a:rPr lang="en">
                <a:highlight>
                  <a:schemeClr val="lt1"/>
                </a:highlight>
              </a:rPr>
              <a:t>Δ</a:t>
            </a:r>
            <a:r>
              <a:rPr lang="en">
                <a:highlight>
                  <a:srgbClr val="FFFFFF"/>
                </a:highlight>
              </a:rPr>
              <a:t> for all the 𝜹 and we update the parameters 𝜃 using Δ and a learning rate 𝝰.</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13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Augmented Random Search</a:t>
            </a:r>
            <a:endParaRPr/>
          </a:p>
        </p:txBody>
      </p:sp>
      <p:sp>
        <p:nvSpPr>
          <p:cNvPr id="100" name="Google Shape;100;p19"/>
          <p:cNvSpPr txBox="1"/>
          <p:nvPr>
            <p:ph idx="1" type="body"/>
          </p:nvPr>
        </p:nvSpPr>
        <p:spPr>
          <a:xfrm>
            <a:off x="311700" y="485650"/>
            <a:ext cx="8520600" cy="44400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lang="en">
                <a:highlight>
                  <a:srgbClr val="FFFFFF"/>
                </a:highlight>
                <a:latin typeface="Economica"/>
                <a:ea typeface="Economica"/>
                <a:cs typeface="Economica"/>
                <a:sym typeface="Economica"/>
              </a:rPr>
              <a:t>Dividing by the Standard Deviation 𝞼ᵣ- As iterations go on, the difference between r(𝜃+𝛎𝜹) and r(𝜃-𝛎𝜹) can vary significantly,the update 𝜃ʲ⁺¹ = 𝜃ʲ + 𝝰.Δ might oscillate considerably. Our goal is to make 𝜃 converge towards values that maximize rewards. To avert this type of variations we divide 𝝰.Δ by 𝞼ᵣ (Standard Deviation of the collected rewards).</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None/>
            </a:pPr>
            <a:r>
              <a:rPr lang="en">
                <a:highlight>
                  <a:srgbClr val="FFFFFF"/>
                </a:highlight>
                <a:latin typeface="Economica"/>
                <a:ea typeface="Economica"/>
                <a:cs typeface="Economica"/>
                <a:sym typeface="Economica"/>
              </a:rPr>
              <a:t>Normalizing the States-</a:t>
            </a:r>
            <a:r>
              <a:rPr lang="en">
                <a:highlight>
                  <a:srgbClr val="FFFFFF"/>
                </a:highlight>
                <a:latin typeface="Economica"/>
                <a:ea typeface="Economica"/>
                <a:cs typeface="Economica"/>
                <a:sym typeface="Economica"/>
              </a:rPr>
              <a:t>The normalization of states ensures that policies put equal weight on the different components of the states. The normalization technique used in ARS consists of subtracting the current observed average of the state, from the state input and divide it by the standard deviation of the state: (state_input-state_observed_average)/state_std</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None/>
            </a:pPr>
            <a:r>
              <a:rPr lang="en">
                <a:highlight>
                  <a:srgbClr val="FFFFFF"/>
                </a:highlight>
                <a:latin typeface="Economica"/>
                <a:ea typeface="Economica"/>
                <a:cs typeface="Economica"/>
                <a:sym typeface="Economica"/>
              </a:rPr>
              <a:t>Using top performing directions-sort the rewards in the decreasing order based on the key max(r(𝜃+𝛎𝜹), r(𝜃-𝛎𝜹)). Then use only the top </a:t>
            </a:r>
            <a:r>
              <a:rPr b="1" i="1" lang="en">
                <a:highlight>
                  <a:srgbClr val="FFFFFF"/>
                </a:highlight>
                <a:latin typeface="Economica"/>
                <a:ea typeface="Economica"/>
                <a:cs typeface="Economica"/>
                <a:sym typeface="Economica"/>
              </a:rPr>
              <a:t>b</a:t>
            </a:r>
            <a:r>
              <a:rPr lang="en">
                <a:highlight>
                  <a:srgbClr val="FFFFFF"/>
                </a:highlight>
                <a:latin typeface="Economica"/>
                <a:ea typeface="Economica"/>
                <a:cs typeface="Economica"/>
                <a:sym typeface="Economica"/>
              </a:rPr>
              <a:t> rewards (and their respective perturbation 𝜹) in the computation of the average reward.</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0" rtl="0" algn="l">
              <a:spcBef>
                <a:spcPts val="0"/>
              </a:spcBef>
              <a:spcAft>
                <a:spcPts val="1600"/>
              </a:spcAft>
              <a:buNone/>
            </a:pPr>
            <a:r>
              <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225225"/>
            <a:ext cx="8520600" cy="33540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Economica"/>
                <a:ea typeface="Economica"/>
                <a:cs typeface="Economica"/>
                <a:sym typeface="Economica"/>
              </a:rPr>
              <a:t>The authors assert that they have built an algorithm that is at least 15 times more efficient than the fastest competing model-free methods on MuJoCo* locomotion benchmarks.</a:t>
            </a:r>
            <a:endParaRPr>
              <a:highlight>
                <a:srgbClr val="FFFFFF"/>
              </a:highlight>
              <a:latin typeface="Economica"/>
              <a:ea typeface="Economica"/>
              <a:cs typeface="Economica"/>
              <a:sym typeface="Economica"/>
            </a:endParaRPr>
          </a:p>
          <a:p>
            <a:pPr indent="0" lvl="0" marL="0" rtl="0" algn="l">
              <a:lnSpc>
                <a:spcPct val="100000"/>
              </a:lnSpc>
              <a:spcBef>
                <a:spcPts val="1600"/>
              </a:spcBef>
              <a:spcAft>
                <a:spcPts val="0"/>
              </a:spcAft>
              <a:buNone/>
            </a:pPr>
            <a:r>
              <a:rPr lang="en">
                <a:latin typeface="Economica"/>
                <a:ea typeface="Economica"/>
                <a:cs typeface="Economica"/>
                <a:sym typeface="Economica"/>
              </a:rPr>
              <a:t>Mathematically, it is represented as-</a:t>
            </a:r>
            <a:endParaRPr>
              <a:latin typeface="Economica"/>
              <a:ea typeface="Economica"/>
              <a:cs typeface="Economica"/>
              <a:sym typeface="Economica"/>
            </a:endParaRPr>
          </a:p>
          <a:p>
            <a:pPr indent="0" lvl="0" marL="0" rtl="0" algn="l">
              <a:lnSpc>
                <a:spcPct val="100000"/>
              </a:lnSpc>
              <a:spcBef>
                <a:spcPts val="0"/>
              </a:spcBef>
              <a:spcAft>
                <a:spcPts val="0"/>
              </a:spcAft>
              <a:buClr>
                <a:schemeClr val="dk1"/>
              </a:buClr>
              <a:buSzPts val="1100"/>
              <a:buFont typeface="Arial"/>
              <a:buNone/>
            </a:pPr>
            <a:r>
              <a:t/>
            </a:r>
            <a:endParaRPr>
              <a:latin typeface="Economica"/>
              <a:ea typeface="Economica"/>
              <a:cs typeface="Economica"/>
              <a:sym typeface="Economica"/>
            </a:endParaRPr>
          </a:p>
          <a:p>
            <a:pPr indent="0" lvl="0" marL="0" rtl="0" algn="l">
              <a:spcBef>
                <a:spcPts val="0"/>
              </a:spcBef>
              <a:spcAft>
                <a:spcPts val="1600"/>
              </a:spcAft>
              <a:buNone/>
            </a:pPr>
            <a:r>
              <a:t/>
            </a:r>
            <a:endParaRPr>
              <a:highlight>
                <a:srgbClr val="FFFFFF"/>
              </a:highlight>
              <a:latin typeface="Economica"/>
              <a:ea typeface="Economica"/>
              <a:cs typeface="Economica"/>
              <a:sym typeface="Economica"/>
            </a:endParaRPr>
          </a:p>
        </p:txBody>
      </p:sp>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descr="A picture containing object&#10;&#10;Description automatically generated" id="107" name="Google Shape;107;p20"/>
          <p:cNvPicPr preferRelativeResize="0"/>
          <p:nvPr/>
        </p:nvPicPr>
        <p:blipFill>
          <a:blip r:embed="rId3">
            <a:alphaModFix/>
          </a:blip>
          <a:stretch>
            <a:fillRect/>
          </a:stretch>
        </p:blipFill>
        <p:spPr>
          <a:xfrm>
            <a:off x="1620375" y="2628900"/>
            <a:ext cx="4800600" cy="74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Learnt</a:t>
            </a:r>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FFFFF"/>
                </a:highlight>
                <a:latin typeface="Economica"/>
                <a:ea typeface="Economica"/>
                <a:cs typeface="Economica"/>
                <a:sym typeface="Economica"/>
              </a:rPr>
              <a:t>1. </a:t>
            </a:r>
            <a:r>
              <a:rPr b="1" i="1" lang="en" u="sng">
                <a:highlight>
                  <a:srgbClr val="FFFFFF"/>
                </a:highlight>
                <a:latin typeface="Economica"/>
                <a:ea typeface="Economica"/>
                <a:cs typeface="Economica"/>
                <a:sym typeface="Economica"/>
              </a:rPr>
              <a:t>Perceptron</a:t>
            </a:r>
            <a:r>
              <a:rPr lang="en">
                <a:highlight>
                  <a:srgbClr val="FFFFFF"/>
                </a:highlight>
                <a:latin typeface="Economica"/>
                <a:ea typeface="Economica"/>
                <a:cs typeface="Economica"/>
                <a:sym typeface="Economica"/>
              </a:rPr>
              <a:t> : The perceptron is a mathematical computing model which consists of 4</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parts- Input values, Weights, Sum and Activation function.</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All the inputs are multiplied with given weights and added. This gives us a weighted</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sum. This sum is then used to correct the activation function.</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In case of ARS, there might be multiple weights and hence we represent it in the form of</a:t>
            </a:r>
            <a:endParaRPr>
              <a:highlight>
                <a:srgbClr val="FFFFFF"/>
              </a:highlight>
              <a:latin typeface="Economica"/>
              <a:ea typeface="Economica"/>
              <a:cs typeface="Economica"/>
              <a:sym typeface="Economica"/>
            </a:endParaRPr>
          </a:p>
          <a:p>
            <a:pPr indent="0" lvl="0" marL="0" rtl="0" algn="l">
              <a:spcBef>
                <a:spcPts val="1600"/>
              </a:spcBef>
              <a:spcAft>
                <a:spcPts val="0"/>
              </a:spcAft>
              <a:buClr>
                <a:schemeClr val="dk1"/>
              </a:buClr>
              <a:buSzPts val="1100"/>
              <a:buFont typeface="Arial"/>
              <a:buNone/>
            </a:pPr>
            <a:r>
              <a:rPr lang="en">
                <a:highlight>
                  <a:srgbClr val="FFFFFF"/>
                </a:highlight>
                <a:latin typeface="Economica"/>
                <a:ea typeface="Economica"/>
                <a:cs typeface="Economica"/>
                <a:sym typeface="Economica"/>
              </a:rPr>
              <a:t>a matrix. So the output sum is the result of scalar matrix multiplication.</a:t>
            </a:r>
            <a:endParaRPr>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