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5" roundtripDataSignature="AMtx7mghBJTU6Fa9otaiILwcxUWNfR7g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BA6BEC-DEA6-4AEA-A12F-737CDF7BF635}">
  <a:tblStyle styleId="{CCBA6BEC-DEA6-4AEA-A12F-737CDF7BF63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0EF"/>
          </a:solidFill>
        </a:fill>
      </a:tcStyle>
    </a:wholeTbl>
    <a:band1H>
      <a:tcTxStyle b="off" i="off"/>
      <a:tcStyle>
        <a:fill>
          <a:solidFill>
            <a:srgbClr val="DBDFDD"/>
          </a:solidFill>
        </a:fill>
      </a:tcStyle>
    </a:band1H>
    <a:band2H>
      <a:tcTxStyle b="off" i="off"/>
    </a:band2H>
    <a:band1V>
      <a:tcTxStyle b="off" i="off"/>
      <a:tcStyle>
        <a:fill>
          <a:solidFill>
            <a:srgbClr val="DBDFD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4246231-ADD4-4DE9-8504-DBDDF73D819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CC49455-476E-44E5-8898-2420D72E59D4}" styleName="Table_2">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t>This is the data visualization of speed limit in road network data. Since all the data we collected is about local and express road, the speed limit ranges from 15 to 55. We also build boxplot for latitude and longitude to check the veracity. </a:t>
            </a:r>
            <a:r>
              <a:rPr lang="en-US" sz="950">
                <a:latin typeface="Palatino"/>
                <a:ea typeface="Palatino"/>
                <a:cs typeface="Palatino"/>
                <a:sym typeface="Palatino"/>
              </a:rPr>
              <a:t>There is one outlier for latitude and 6 outliers for longitude. I have checked that the corresponding items located in the boundaries of San Jose and the latitude and longitude values are correct.</a:t>
            </a:r>
            <a:endParaRPr sz="950">
              <a:latin typeface="Palatino"/>
              <a:ea typeface="Palatino"/>
              <a:cs typeface="Palatino"/>
              <a:sym typeface="Palatino"/>
            </a:endParaRPr>
          </a:p>
          <a:p>
            <a:pPr indent="0" lvl="0" marL="0" rtl="0" algn="l">
              <a:lnSpc>
                <a:spcPct val="100000"/>
              </a:lnSpc>
              <a:spcBef>
                <a:spcPts val="0"/>
              </a:spcBef>
              <a:spcAft>
                <a:spcPts val="0"/>
              </a:spcAft>
              <a:buSzPts val="1100"/>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97fa1f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7597fa1fe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950">
                <a:latin typeface="Palatino"/>
                <a:ea typeface="Palatino"/>
                <a:cs typeface="Palatino"/>
                <a:sym typeface="Palatino"/>
              </a:rPr>
              <a:t>In road network data, we created a correlation matrix and a correlation heatmap about the features we are interested: speed limit, the number of historical accident records, road length,  average speed, 85th percentile speed. We can see  that all these features have a positive correlation coefficients.</a:t>
            </a:r>
            <a:endParaRPr sz="950">
              <a:latin typeface="Palatino"/>
              <a:ea typeface="Palatino"/>
              <a:cs typeface="Palatino"/>
              <a:sym typeface="Palatin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97fa1fe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7597fa1fe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950">
                <a:latin typeface="Palatino"/>
                <a:ea typeface="Palatino"/>
                <a:cs typeface="Palatino"/>
                <a:sym typeface="Palatino"/>
              </a:rPr>
              <a:t>There is one problem that the intersection name in the one dataset use upper case while in the other dataset,  it may have both upper case and lower case, so we change all the intersection name to upper case. Another problem is that two different names may represent the same location, like intersection name of tully rd &amp; king rd is exactly the same location with king rd &amp; tully rd. I</a:t>
            </a:r>
            <a:r>
              <a:rPr lang="en-US" sz="950">
                <a:latin typeface="Palatino"/>
                <a:ea typeface="Palatino"/>
                <a:cs typeface="Palatino"/>
                <a:sym typeface="Palatino"/>
              </a:rPr>
              <a:t>n order to avoide duplicated items after integration, we </a:t>
            </a:r>
            <a:r>
              <a:rPr lang="en-US" sz="950">
                <a:latin typeface="Palatino"/>
                <a:ea typeface="Palatino"/>
                <a:cs typeface="Palatino"/>
                <a:sym typeface="Palatino"/>
              </a:rPr>
              <a:t> add columns with all the possible combinations for each item and compare all these names during integration.</a:t>
            </a:r>
            <a:endParaRPr sz="950">
              <a:latin typeface="Palatino"/>
              <a:ea typeface="Palatino"/>
              <a:cs typeface="Palatino"/>
              <a:sym typeface="Palatino"/>
            </a:endParaRPr>
          </a:p>
          <a:p>
            <a:pPr indent="0" lvl="0" marL="0" rtl="0" algn="just">
              <a:spcBef>
                <a:spcPts val="0"/>
              </a:spcBef>
              <a:spcAft>
                <a:spcPts val="0"/>
              </a:spcAft>
              <a:buNone/>
            </a:pPr>
            <a:r>
              <a:rPr lang="en-US" sz="950">
                <a:latin typeface="Palatino"/>
                <a:ea typeface="Palatino"/>
                <a:cs typeface="Palatino"/>
                <a:sym typeface="Palatino"/>
              </a:rPr>
              <a:t>Since not all the traffic </a:t>
            </a:r>
            <a:r>
              <a:rPr lang="en-US" sz="950">
                <a:latin typeface="Palatino"/>
                <a:ea typeface="Palatino"/>
                <a:cs typeface="Palatino"/>
                <a:sym typeface="Palatino"/>
              </a:rPr>
              <a:t>incident</a:t>
            </a:r>
            <a:r>
              <a:rPr lang="en-US" sz="950">
                <a:latin typeface="Palatino"/>
                <a:ea typeface="Palatino"/>
                <a:cs typeface="Palatino"/>
                <a:sym typeface="Palatino"/>
              </a:rPr>
              <a:t> location can find the corresponding data from other datasets,, we will use the data from the nearest intersection by computing the euclidean distance based on latitude and </a:t>
            </a:r>
            <a:r>
              <a:rPr lang="en-US" sz="950">
                <a:latin typeface="Palatino"/>
                <a:ea typeface="Palatino"/>
                <a:cs typeface="Palatino"/>
                <a:sym typeface="Palatino"/>
              </a:rPr>
              <a:t>longitude</a:t>
            </a:r>
            <a:r>
              <a:rPr lang="en-US" sz="950">
                <a:latin typeface="Palatino"/>
                <a:ea typeface="Palatino"/>
                <a:cs typeface="Palatino"/>
                <a:sym typeface="Palatino"/>
              </a:rPr>
              <a:t>.</a:t>
            </a:r>
            <a:endParaRPr sz="950">
              <a:latin typeface="Palatino"/>
              <a:ea typeface="Palatino"/>
              <a:cs typeface="Palatino"/>
              <a:sym typeface="Palatino"/>
            </a:endParaRPr>
          </a:p>
        </p:txBody>
      </p:sp>
      <p:sp>
        <p:nvSpPr>
          <p:cNvPr id="188" name="Google Shape;1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ee7c865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000"/>
              <a:t>(Mandy) </a:t>
            </a:r>
            <a:r>
              <a:rPr lang="en-US" sz="1000"/>
              <a:t>After the Traffic volume, Road network and traffic accident data have been integrated, the last step is to </a:t>
            </a:r>
            <a:r>
              <a:rPr b="1" lang="en-US" sz="1000"/>
              <a:t>combine data with the weather condition</a:t>
            </a:r>
            <a:r>
              <a:rPr lang="en-US" sz="1000"/>
              <a:t>. </a:t>
            </a:r>
            <a:endParaRPr sz="1000"/>
          </a:p>
          <a:p>
            <a:pPr indent="-292100" lvl="0" marL="457200" rtl="0" algn="just">
              <a:spcBef>
                <a:spcPts val="0"/>
              </a:spcBef>
              <a:spcAft>
                <a:spcPts val="0"/>
              </a:spcAft>
              <a:buSzPts val="1000"/>
              <a:buAutoNum type="arabicPeriod"/>
            </a:pPr>
            <a:r>
              <a:rPr lang="en-US" sz="1000"/>
              <a:t>first thing to do is reformat the date in weather data</a:t>
            </a:r>
            <a:endParaRPr sz="1000"/>
          </a:p>
          <a:p>
            <a:pPr indent="-292100" lvl="0" marL="457200" rtl="0" algn="just">
              <a:spcBef>
                <a:spcPts val="0"/>
              </a:spcBef>
              <a:spcAft>
                <a:spcPts val="0"/>
              </a:spcAft>
              <a:buSzPts val="1000"/>
              <a:buAutoNum type="arabicPeriod"/>
            </a:pPr>
            <a:r>
              <a:rPr lang="en-US" sz="1000"/>
              <a:t>merge 2 tables with the same date (weather_clean.csv, accident_speed.csv → dataset.csv)</a:t>
            </a:r>
            <a:endParaRPr sz="1000"/>
          </a:p>
          <a:p>
            <a:pPr indent="-292100" lvl="0" marL="457200" rtl="0" algn="just">
              <a:spcBef>
                <a:spcPts val="0"/>
              </a:spcBef>
              <a:spcAft>
                <a:spcPts val="0"/>
              </a:spcAft>
              <a:buSzPts val="1000"/>
              <a:buAutoNum type="arabicPeriod"/>
            </a:pPr>
            <a:r>
              <a:rPr lang="en-US" sz="1000"/>
              <a:t>we know the precipitation, highest temp, lowest temperature and observed temperature when the accidents happened</a:t>
            </a:r>
            <a:endParaRPr sz="1000"/>
          </a:p>
          <a:p>
            <a:pPr indent="0" lvl="0" marL="0" rtl="0" algn="l">
              <a:lnSpc>
                <a:spcPct val="100000"/>
              </a:lnSpc>
              <a:spcBef>
                <a:spcPts val="0"/>
              </a:spcBef>
              <a:spcAft>
                <a:spcPts val="0"/>
              </a:spcAft>
              <a:buSzPts val="1100"/>
              <a:buNone/>
            </a:pPr>
            <a:r>
              <a:t/>
            </a:r>
            <a:endParaRPr/>
          </a:p>
        </p:txBody>
      </p:sp>
      <p:sp>
        <p:nvSpPr>
          <p:cNvPr id="195" name="Google Shape;195;g6bee7c8650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ee7c865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lastly, add one more column (mark the accident = 1)</a:t>
            </a:r>
            <a:endParaRPr/>
          </a:p>
          <a:p>
            <a:pPr indent="0" lvl="0" marL="0" rtl="0" algn="l">
              <a:lnSpc>
                <a:spcPct val="100000"/>
              </a:lnSpc>
              <a:spcBef>
                <a:spcPts val="0"/>
              </a:spcBef>
              <a:spcAft>
                <a:spcPts val="0"/>
              </a:spcAft>
              <a:buSzPts val="1100"/>
              <a:buNone/>
            </a:pPr>
            <a:r>
              <a:rPr lang="en-US"/>
              <a:t>1. add false data (which accident = 0)</a:t>
            </a:r>
            <a:endParaRPr/>
          </a:p>
          <a:p>
            <a:pPr indent="0" lvl="0" marL="0" rtl="0" algn="l">
              <a:lnSpc>
                <a:spcPct val="100000"/>
              </a:lnSpc>
              <a:spcBef>
                <a:spcPts val="0"/>
              </a:spcBef>
              <a:spcAft>
                <a:spcPts val="0"/>
              </a:spcAft>
              <a:buSzPts val="1100"/>
              <a:buNone/>
            </a:pPr>
            <a:r>
              <a:rPr lang="en-US"/>
              <a:t>2. logically remove the columns that is not used for prediction, for example….</a:t>
            </a:r>
            <a:endParaRPr/>
          </a:p>
          <a:p>
            <a:pPr indent="0" lvl="0" marL="0" rtl="0" algn="l">
              <a:lnSpc>
                <a:spcPct val="100000"/>
              </a:lnSpc>
              <a:spcBef>
                <a:spcPts val="0"/>
              </a:spcBef>
              <a:spcAft>
                <a:spcPts val="0"/>
              </a:spcAft>
              <a:buSzPts val="1100"/>
              <a:buNone/>
            </a:pPr>
            <a:r>
              <a:t/>
            </a:r>
            <a:endParaRPr/>
          </a:p>
        </p:txBody>
      </p:sp>
      <p:sp>
        <p:nvSpPr>
          <p:cNvPr id="204" name="Google Shape;204;g6bee7c8650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97229d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t>In this project, one of our goal is to find out if there is a relationship between weather condition and number of </a:t>
            </a:r>
            <a:r>
              <a:rPr lang="en-US"/>
              <a:t>accidents, but when we look at the data, </a:t>
            </a:r>
            <a:r>
              <a:rPr lang="en-US"/>
              <a:t>all temperature and </a:t>
            </a:r>
            <a:r>
              <a:rPr lang="en-US"/>
              <a:t>precipitation</a:t>
            </a:r>
            <a:r>
              <a:rPr lang="en-US"/>
              <a:t> are # and they are meaningless for the prediction. So, above is the research on the </a:t>
            </a:r>
            <a:r>
              <a:rPr lang="en-US"/>
              <a:t>definition</a:t>
            </a:r>
            <a:r>
              <a:rPr lang="en-US"/>
              <a:t> of the weather feel and the rainfall. We convert the temperature to corresponding weather feel like hot, warm, cool and cold and convert the </a:t>
            </a:r>
            <a:r>
              <a:rPr lang="en-US"/>
              <a:t>precipitation to corresponding rainfall level like light rain and moderate rain. </a:t>
            </a:r>
            <a:r>
              <a:rPr lang="en-US"/>
              <a:t> </a:t>
            </a:r>
            <a:endParaRPr/>
          </a:p>
        </p:txBody>
      </p:sp>
      <p:sp>
        <p:nvSpPr>
          <p:cNvPr id="212" name="Google Shape;212;g7597229d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950">
                <a:latin typeface="Palatino"/>
                <a:ea typeface="Palatino"/>
                <a:cs typeface="Palatino"/>
                <a:sym typeface="Palatino"/>
              </a:rPr>
              <a:t>We found out that there is high </a:t>
            </a:r>
            <a:r>
              <a:rPr lang="en-US" sz="950">
                <a:latin typeface="Palatino"/>
                <a:ea typeface="Palatino"/>
                <a:cs typeface="Palatino"/>
                <a:sym typeface="Palatino"/>
              </a:rPr>
              <a:t>possibility</a:t>
            </a:r>
            <a:r>
              <a:rPr lang="en-US" sz="950">
                <a:latin typeface="Palatino"/>
                <a:ea typeface="Palatino"/>
                <a:cs typeface="Palatino"/>
                <a:sym typeface="Palatino"/>
              </a:rPr>
              <a:t> of traffic accident happen when the rainfall level is light rain. Other than light rain, </a:t>
            </a:r>
            <a:r>
              <a:rPr lang="en-US" sz="950">
                <a:latin typeface="Palatino"/>
                <a:ea typeface="Palatino"/>
                <a:cs typeface="Palatino"/>
                <a:sym typeface="Palatino"/>
              </a:rPr>
              <a:t>moderate</a:t>
            </a:r>
            <a:r>
              <a:rPr lang="en-US" sz="950">
                <a:latin typeface="Palatino"/>
                <a:ea typeface="Palatino"/>
                <a:cs typeface="Palatino"/>
                <a:sym typeface="Palatino"/>
              </a:rPr>
              <a:t> rain will also have possibility to induce  any traffic accident than heavy rain. </a:t>
            </a:r>
            <a:endParaRPr sz="950">
              <a:latin typeface="Palatino"/>
              <a:ea typeface="Palatino"/>
              <a:cs typeface="Palatino"/>
              <a:sym typeface="Palatino"/>
            </a:endParaRPr>
          </a:p>
          <a:p>
            <a:pPr indent="0" lvl="0" marL="0" rtl="0" algn="just">
              <a:spcBef>
                <a:spcPts val="0"/>
              </a:spcBef>
              <a:spcAft>
                <a:spcPts val="0"/>
              </a:spcAft>
              <a:buNone/>
            </a:pPr>
            <a:r>
              <a:t/>
            </a:r>
            <a:endParaRPr/>
          </a:p>
        </p:txBody>
      </p:sp>
      <p:sp>
        <p:nvSpPr>
          <p:cNvPr id="220" name="Google Shape;2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bee7c8650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950">
                <a:latin typeface="Palatino"/>
                <a:ea typeface="Palatino"/>
                <a:cs typeface="Palatino"/>
                <a:sym typeface="Palatino"/>
              </a:rPr>
              <a:t>According to the graphs showing above,traffic accidents are more likely to happen when the weather is cold. Other than the cold weather, 2 traffic accidents in one day are more likely to happen when the weather is warm and more than 2 traffic accidents are more likely to happen in one day when the weather is cool. </a:t>
            </a:r>
            <a:endParaRPr sz="950">
              <a:latin typeface="Palatino"/>
              <a:ea typeface="Palatino"/>
              <a:cs typeface="Palatino"/>
              <a:sym typeface="Palatino"/>
            </a:endParaRPr>
          </a:p>
          <a:p>
            <a:pPr indent="0" lvl="0" marL="0" rtl="0" algn="just">
              <a:spcBef>
                <a:spcPts val="0"/>
              </a:spcBef>
              <a:spcAft>
                <a:spcPts val="0"/>
              </a:spcAft>
              <a:buNone/>
            </a:pPr>
            <a:br>
              <a:rPr lang="en-US" sz="950">
                <a:latin typeface="Palatino"/>
                <a:ea typeface="Palatino"/>
                <a:cs typeface="Palatino"/>
                <a:sym typeface="Palatino"/>
              </a:rPr>
            </a:br>
            <a:r>
              <a:rPr lang="en-US" sz="950">
                <a:latin typeface="Palatino"/>
                <a:ea typeface="Palatino"/>
                <a:cs typeface="Palatino"/>
                <a:sym typeface="Palatino"/>
              </a:rPr>
              <a:t>Based on the weather pattern we analyzed before, fall and winter will possible be cool or cold weather and/or with moderate or light rain. There is shower of rain in San Jose sometimes in summer time. Those period of time will have more chance to have traffic accidents.</a:t>
            </a:r>
            <a:endParaRPr sz="950">
              <a:latin typeface="Palatino"/>
              <a:ea typeface="Palatino"/>
              <a:cs typeface="Palatino"/>
              <a:sym typeface="Palatino"/>
            </a:endParaRPr>
          </a:p>
          <a:p>
            <a:pPr indent="0" lvl="0" marL="0" rtl="0" algn="just">
              <a:spcBef>
                <a:spcPts val="0"/>
              </a:spcBef>
              <a:spcAft>
                <a:spcPts val="0"/>
              </a:spcAft>
              <a:buNone/>
            </a:pPr>
            <a:r>
              <a:t/>
            </a:r>
            <a:endParaRPr sz="950">
              <a:latin typeface="Palatino"/>
              <a:ea typeface="Palatino"/>
              <a:cs typeface="Palatino"/>
              <a:sym typeface="Palatino"/>
            </a:endParaRPr>
          </a:p>
        </p:txBody>
      </p:sp>
      <p:sp>
        <p:nvSpPr>
          <p:cNvPr id="230" name="Google Shape;230;g6bee7c8650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950">
                <a:latin typeface="Palatino"/>
                <a:ea typeface="Palatino"/>
                <a:cs typeface="Palatino"/>
                <a:sym typeface="Palatino"/>
              </a:rPr>
              <a:t>Choose default metrics (Euclidean metrics). I try different values of k in order to achieve the highest accuracy. Use 5-folds cross validation to acquire more accurate score. It can be seen from the plot that after k increasing to 25, accuracy will not increase. So in this dataset, k=25 achieve the highest accuracy, which is 80.39.</a:t>
            </a:r>
            <a:endParaRPr sz="950">
              <a:latin typeface="Palatino"/>
              <a:ea typeface="Palatino"/>
              <a:cs typeface="Palatino"/>
              <a:sym typeface="Palatino"/>
            </a:endParaRPr>
          </a:p>
          <a:p>
            <a:pPr indent="0" lvl="0" marL="0" rtl="0" algn="l">
              <a:lnSpc>
                <a:spcPct val="100000"/>
              </a:lnSpc>
              <a:spcBef>
                <a:spcPts val="0"/>
              </a:spcBef>
              <a:spcAft>
                <a:spcPts val="0"/>
              </a:spcAft>
              <a:buSzPts val="1100"/>
              <a:buNone/>
            </a:pPr>
            <a:r>
              <a:t/>
            </a:r>
            <a:endParaRPr/>
          </a:p>
        </p:txBody>
      </p:sp>
      <p:sp>
        <p:nvSpPr>
          <p:cNvPr id="241" name="Google Shape;2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bee7c865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Accuracy is around 80%</a:t>
            </a:r>
            <a:endParaRPr/>
          </a:p>
        </p:txBody>
      </p:sp>
      <p:sp>
        <p:nvSpPr>
          <p:cNvPr id="248" name="Google Shape;248;g6bee7c8650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bf5dfde7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bf5dfde7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bf5dfde7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6bf5dfde7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bf5dfde7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6bf5dfde7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bf5dfde7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6bf5dfde7a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bf5dfde7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6bf5dfde7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So in this project, our purpose is that for a given traffic incident, we want to predict whether it will have a crash or not depending on the weather, traffic volume and road network condition.</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ee7c865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rPr>
              <a:t>Weather data were download from the </a:t>
            </a:r>
            <a:r>
              <a:rPr lang="en-US" sz="1000">
                <a:solidFill>
                  <a:schemeClr val="dk1"/>
                </a:solidFill>
              </a:rPr>
              <a:t>website of California Agriculture &amp; Natural Resources </a:t>
            </a:r>
            <a:endParaRPr sz="1000">
              <a:solidFill>
                <a:schemeClr val="dk1"/>
              </a:solidFill>
            </a:endParaRPr>
          </a:p>
          <a:p>
            <a:pPr indent="0" lvl="0" marL="0" rtl="0" algn="l">
              <a:spcBef>
                <a:spcPts val="0"/>
              </a:spcBef>
              <a:spcAft>
                <a:spcPts val="0"/>
              </a:spcAft>
              <a:buNone/>
            </a:pPr>
            <a:r>
              <a:rPr lang="en-US" sz="1000">
                <a:solidFill>
                  <a:schemeClr val="dk1"/>
                </a:solidFill>
              </a:rPr>
              <a:t>Weather record are from Jan 2000 to Oct 2019 , the weather data includes the record date,record time, the highest temp, the lowest temperature, precipitation and more features, but some of the columns are empty. </a:t>
            </a:r>
            <a:endParaRPr sz="1000"/>
          </a:p>
          <a:p>
            <a:pPr indent="-298450" lvl="0" marL="457200" rtl="0" algn="l">
              <a:lnSpc>
                <a:spcPct val="100000"/>
              </a:lnSpc>
              <a:spcBef>
                <a:spcPts val="0"/>
              </a:spcBef>
              <a:spcAft>
                <a:spcPts val="0"/>
              </a:spcAft>
              <a:buSzPts val="1100"/>
              <a:buChar char="-"/>
            </a:pPr>
            <a:r>
              <a:rPr lang="en-US"/>
              <a:t>First of all, we have </a:t>
            </a:r>
            <a:r>
              <a:rPr lang="en-US"/>
              <a:t>deleted the useless columns which all cells are null</a:t>
            </a:r>
            <a:endParaRPr/>
          </a:p>
          <a:p>
            <a:pPr indent="-298450" lvl="0" marL="457200" rtl="0" algn="l">
              <a:lnSpc>
                <a:spcPct val="100000"/>
              </a:lnSpc>
              <a:spcBef>
                <a:spcPts val="0"/>
              </a:spcBef>
              <a:spcAft>
                <a:spcPts val="0"/>
              </a:spcAft>
              <a:buSzPts val="1100"/>
              <a:buChar char="-"/>
            </a:pPr>
            <a:r>
              <a:rPr lang="en-US"/>
              <a:t>And then, we handle missing values in observed temperature columns….</a:t>
            </a:r>
            <a:endParaRPr/>
          </a:p>
        </p:txBody>
      </p:sp>
      <p:sp>
        <p:nvSpPr>
          <p:cNvPr id="120" name="Google Shape;120;g6bee7c865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ee7c865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the weather data is cleaned, we would like to see if there is any weather pattern. </a:t>
            </a:r>
            <a:br>
              <a:rPr lang="en-US"/>
            </a:br>
            <a:r>
              <a:rPr lang="en-US"/>
              <a:t>According to the Scatter plots showing above, we noticed that there is an obvious pattern, we can use this pattern to predict the temperature which can help us to analyze what temperature will have a higher chance of traffic accidents happened.</a:t>
            </a:r>
            <a:endParaRPr/>
          </a:p>
        </p:txBody>
      </p:sp>
      <p:sp>
        <p:nvSpPr>
          <p:cNvPr id="127" name="Google Shape;127;g6bee7c865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the dataset we found, the location of traffic is represented by intersection names. So we want to change the location into numerical data. </a:t>
            </a:r>
            <a:endParaRPr/>
          </a:p>
          <a:p>
            <a:pPr indent="0" lvl="0" marL="0" rtl="0" algn="l">
              <a:lnSpc>
                <a:spcPct val="100000"/>
              </a:lnSpc>
              <a:spcBef>
                <a:spcPts val="0"/>
              </a:spcBef>
              <a:spcAft>
                <a:spcPts val="0"/>
              </a:spcAft>
              <a:buSzPts val="1100"/>
              <a:buNone/>
            </a:pPr>
            <a:r>
              <a:rPr lang="en-US"/>
              <a:t>9 missing values of traffic accident record,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a:t>This is the data visualization of traffic volume data. </a:t>
            </a:r>
            <a:r>
              <a:rPr lang="en-US" sz="950">
                <a:latin typeface="Palatino"/>
                <a:ea typeface="Palatino"/>
                <a:cs typeface="Palatino"/>
                <a:sym typeface="Palatino"/>
              </a:rPr>
              <a:t>Create a scatter plot to visualize traffic volume with geographical information. The pattern looks exactly like San Jose. I used a color map which ranges from blue (low values) to red(high values). The high-density areas are approximately around downtown, which has a lot of intersections. The pointers with red color are located on the main road or near the highway entrance.</a:t>
            </a:r>
            <a:endParaRPr sz="950">
              <a:latin typeface="Palatino"/>
              <a:ea typeface="Palatino"/>
              <a:cs typeface="Palatino"/>
              <a:sym typeface="Palatino"/>
            </a:endParaRPr>
          </a:p>
          <a:p>
            <a:pPr indent="0" lvl="0" marL="0" rtl="0" algn="l">
              <a:lnSpc>
                <a:spcPct val="115000"/>
              </a:lnSpc>
              <a:spcBef>
                <a:spcPts val="0"/>
              </a:spcBef>
              <a:spcAft>
                <a:spcPts val="0"/>
              </a:spcAft>
              <a:buNone/>
            </a:pPr>
            <a:r>
              <a:rPr lang="en-US" sz="950">
                <a:latin typeface="Palatino"/>
                <a:ea typeface="Palatino"/>
                <a:cs typeface="Palatino"/>
                <a:sym typeface="Palatino"/>
              </a:rPr>
              <a:t>A histogram shows the number of instances that have a traffic volume at given value range. The max traffic volumes is 58274.0 and min value is 100, average value is 12365.</a:t>
            </a:r>
            <a:endParaRPr sz="950">
              <a:latin typeface="Palatino"/>
              <a:ea typeface="Palatino"/>
              <a:cs typeface="Palatino"/>
              <a:sym typeface="Palatino"/>
            </a:endParaRPr>
          </a:p>
          <a:p>
            <a:pPr indent="0" lvl="0" marL="0" rtl="0" algn="l">
              <a:lnSpc>
                <a:spcPct val="115000"/>
              </a:lnSpc>
              <a:spcBef>
                <a:spcPts val="0"/>
              </a:spcBef>
              <a:spcAft>
                <a:spcPts val="0"/>
              </a:spcAft>
              <a:buNone/>
            </a:pPr>
            <a:r>
              <a:rPr lang="en-US" sz="950">
                <a:latin typeface="Palatino"/>
                <a:ea typeface="Palatino"/>
                <a:cs typeface="Palatino"/>
                <a:sym typeface="Palatino"/>
              </a:rPr>
              <a:t>here see the top 5 items. It is reasonable that the main road like Tully RD, Capitol Express and Blossom Hill RD have the highest daily traffic volume.</a:t>
            </a:r>
            <a:endParaRPr/>
          </a:p>
          <a:p>
            <a:pPr indent="0" lvl="0" marL="0" rtl="0" algn="l">
              <a:lnSpc>
                <a:spcPct val="100000"/>
              </a:lnSpc>
              <a:spcBef>
                <a:spcPts val="0"/>
              </a:spcBef>
              <a:spcAft>
                <a:spcPts val="0"/>
              </a:spcAft>
              <a:buSzPts val="1100"/>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3" name="Shape 13"/>
        <p:cNvGrpSpPr/>
        <p:nvPr/>
      </p:nvGrpSpPr>
      <p:grpSpPr>
        <a:xfrm>
          <a:off x="0" y="0"/>
          <a:ext cx="0" cy="0"/>
          <a:chOff x="0" y="0"/>
          <a:chExt cx="0" cy="0"/>
        </a:xfrm>
      </p:grpSpPr>
      <p:sp>
        <p:nvSpPr>
          <p:cNvPr id="14" name="Google Shape;14;p18"/>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55556F"/>
                </a:solidFill>
              </a:defRPr>
            </a:lvl1pPr>
            <a:lvl2pPr lvl="1" algn="ctr">
              <a:lnSpc>
                <a:spcPct val="100000"/>
              </a:lnSpc>
              <a:spcBef>
                <a:spcPts val="400"/>
              </a:spcBef>
              <a:spcAft>
                <a:spcPts val="0"/>
              </a:spcAft>
              <a:buSzPts val="1700"/>
              <a:buNone/>
              <a:defRPr>
                <a:solidFill>
                  <a:srgbClr val="8B8B8D"/>
                </a:solidFill>
              </a:defRPr>
            </a:lvl2pPr>
            <a:lvl3pPr lvl="2" algn="ctr">
              <a:lnSpc>
                <a:spcPct val="100000"/>
              </a:lnSpc>
              <a:spcBef>
                <a:spcPts val="360"/>
              </a:spcBef>
              <a:spcAft>
                <a:spcPts val="0"/>
              </a:spcAft>
              <a:buSzPts val="1620"/>
              <a:buNone/>
              <a:defRPr>
                <a:solidFill>
                  <a:srgbClr val="8B8B8D"/>
                </a:solidFill>
              </a:defRPr>
            </a:lvl3pPr>
            <a:lvl4pPr lvl="3" algn="ctr">
              <a:lnSpc>
                <a:spcPct val="100000"/>
              </a:lnSpc>
              <a:spcBef>
                <a:spcPts val="320"/>
              </a:spcBef>
              <a:spcAft>
                <a:spcPts val="0"/>
              </a:spcAft>
              <a:buSzPts val="1600"/>
              <a:buNone/>
              <a:defRPr>
                <a:solidFill>
                  <a:srgbClr val="8B8B8D"/>
                </a:solidFill>
              </a:defRPr>
            </a:lvl4pPr>
            <a:lvl5pPr lvl="4" algn="ctr">
              <a:lnSpc>
                <a:spcPct val="100000"/>
              </a:lnSpc>
              <a:spcBef>
                <a:spcPts val="280"/>
              </a:spcBef>
              <a:spcAft>
                <a:spcPts val="0"/>
              </a:spcAft>
              <a:buSzPts val="1400"/>
              <a:buNone/>
              <a:defRPr>
                <a:solidFill>
                  <a:srgbClr val="8B8B8D"/>
                </a:solidFill>
              </a:defRPr>
            </a:lvl5pPr>
            <a:lvl6pPr lvl="5" algn="ctr">
              <a:lnSpc>
                <a:spcPct val="100000"/>
              </a:lnSpc>
              <a:spcBef>
                <a:spcPts val="260"/>
              </a:spcBef>
              <a:spcAft>
                <a:spcPts val="0"/>
              </a:spcAft>
              <a:buSzPts val="1300"/>
              <a:buNone/>
              <a:defRPr>
                <a:solidFill>
                  <a:srgbClr val="8B8B8D"/>
                </a:solidFill>
              </a:defRPr>
            </a:lvl6pPr>
            <a:lvl7pPr lvl="6" algn="ctr">
              <a:lnSpc>
                <a:spcPct val="100000"/>
              </a:lnSpc>
              <a:spcBef>
                <a:spcPts val="260"/>
              </a:spcBef>
              <a:spcAft>
                <a:spcPts val="0"/>
              </a:spcAft>
              <a:buSzPts val="1300"/>
              <a:buNone/>
              <a:defRPr>
                <a:solidFill>
                  <a:srgbClr val="8B8B8D"/>
                </a:solidFill>
              </a:defRPr>
            </a:lvl7pPr>
            <a:lvl8pPr lvl="7" algn="ctr">
              <a:lnSpc>
                <a:spcPct val="100000"/>
              </a:lnSpc>
              <a:spcBef>
                <a:spcPts val="260"/>
              </a:spcBef>
              <a:spcAft>
                <a:spcPts val="0"/>
              </a:spcAft>
              <a:buSzPts val="1300"/>
              <a:buNone/>
              <a:defRPr>
                <a:solidFill>
                  <a:srgbClr val="8B8B8D"/>
                </a:solidFill>
              </a:defRPr>
            </a:lvl8pPr>
            <a:lvl9pPr lvl="8" algn="ctr">
              <a:lnSpc>
                <a:spcPct val="100000"/>
              </a:lnSpc>
              <a:spcBef>
                <a:spcPts val="260"/>
              </a:spcBef>
              <a:spcAft>
                <a:spcPts val="0"/>
              </a:spcAft>
              <a:buSzPts val="1300"/>
              <a:buNone/>
              <a:defRPr>
                <a:solidFill>
                  <a:srgbClr val="8B8B8D"/>
                </a:solidFill>
              </a:defRPr>
            </a:lvl9pPr>
          </a:lstStyle>
          <a:p/>
        </p:txBody>
      </p:sp>
      <p:sp>
        <p:nvSpPr>
          <p:cNvPr id="16" name="Google Shape;16;p1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18"/>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本" type="vertTx">
  <p:cSld name="VERTICAL_TEXT">
    <p:spTree>
      <p:nvGrpSpPr>
        <p:cNvPr id="74" name="Shape 74"/>
        <p:cNvGrpSpPr/>
        <p:nvPr/>
      </p:nvGrpSpPr>
      <p:grpSpPr>
        <a:xfrm>
          <a:off x="0" y="0"/>
          <a:ext cx="0" cy="0"/>
          <a:chOff x="0" y="0"/>
          <a:chExt cx="0" cy="0"/>
        </a:xfrm>
      </p:grpSpPr>
      <p:sp>
        <p:nvSpPr>
          <p:cNvPr id="75" name="Google Shape;75;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2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80" name="Shape 80"/>
        <p:cNvGrpSpPr/>
        <p:nvPr/>
      </p:nvGrpSpPr>
      <p:grpSpPr>
        <a:xfrm>
          <a:off x="0" y="0"/>
          <a:ext cx="0" cy="0"/>
          <a:chOff x="0" y="0"/>
          <a:chExt cx="0" cy="0"/>
        </a:xfrm>
      </p:grpSpPr>
      <p:sp>
        <p:nvSpPr>
          <p:cNvPr id="81" name="Google Shape;81;p28"/>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2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1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20"/>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29" name="Google Shape;29;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20"/>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项内容"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6" name="Google Shape;36;p21"/>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7" name="Google Shape;37;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3" name="Google Shape;43;p22"/>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4" name="Google Shape;44;p22"/>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5" name="Google Shape;45;p22"/>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6" name="Google Shape;46;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49" name="Google Shape;49;p22"/>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0" name="Shape 50"/>
        <p:cNvGrpSpPr/>
        <p:nvPr/>
      </p:nvGrpSpPr>
      <p:grpSpPr>
        <a:xfrm>
          <a:off x="0" y="0"/>
          <a:ext cx="0" cy="0"/>
          <a:chOff x="0" y="0"/>
          <a:chExt cx="0" cy="0"/>
        </a:xfrm>
      </p:grpSpPr>
      <p:sp>
        <p:nvSpPr>
          <p:cNvPr id="51" name="Google Shape;5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5" name="Shape 55"/>
        <p:cNvGrpSpPr/>
        <p:nvPr/>
      </p:nvGrpSpPr>
      <p:grpSpPr>
        <a:xfrm>
          <a:off x="0" y="0"/>
          <a:ext cx="0" cy="0"/>
          <a:chOff x="0" y="0"/>
          <a:chExt cx="0" cy="0"/>
        </a:xfrm>
      </p:grpSpPr>
      <p:sp>
        <p:nvSpPr>
          <p:cNvPr id="56" name="Google Shape;56;p2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9" name="Shape 59"/>
        <p:cNvGrpSpPr/>
        <p:nvPr/>
      </p:nvGrpSpPr>
      <p:grpSpPr>
        <a:xfrm>
          <a:off x="0" y="0"/>
          <a:ext cx="0" cy="0"/>
          <a:chOff x="0" y="0"/>
          <a:chExt cx="0" cy="0"/>
        </a:xfrm>
      </p:grpSpPr>
      <p:sp>
        <p:nvSpPr>
          <p:cNvPr id="60" name="Google Shape;60;p25"/>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2" name="Google Shape;62;p25"/>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3" name="Google Shape;63;p2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66" name="Google Shape;66;p25"/>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431"/>
              </a:srgbClr>
            </a:outerShdw>
          </a:effectLst>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6"/>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1" name="Google Shape;71;p2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7"/>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p1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9.png"/><Relationship Id="rId6" Type="http://schemas.openxmlformats.org/officeDocument/2006/relationships/image" Target="../media/image16.png"/><Relationship Id="rId7"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ncbi.nlm.nih.gov/pmc/articles/PMC331526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wmymandy/CMPE255_TrafficAccidentPredic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22.png"/><Relationship Id="rId7" Type="http://schemas.openxmlformats.org/officeDocument/2006/relationships/image" Target="../media/image20.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1369656"/>
            <a:ext cx="10018106"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Arial"/>
              <a:buNone/>
            </a:pPr>
            <a:r>
              <a:rPr b="1" lang="en-US" sz="4800"/>
              <a:t>SAN JOSE TRAFFIC </a:t>
            </a:r>
            <a:br>
              <a:rPr b="1" lang="en-US" sz="4800"/>
            </a:br>
            <a:r>
              <a:rPr b="1" lang="en-US" sz="4800"/>
              <a:t>ACCIDENTS PREDICTION</a:t>
            </a:r>
            <a:r>
              <a:rPr lang="en-US" sz="4800"/>
              <a:t> </a:t>
            </a:r>
            <a:endParaRPr sz="4800"/>
          </a:p>
        </p:txBody>
      </p:sp>
      <p:sp>
        <p:nvSpPr>
          <p:cNvPr id="91" name="Google Shape;91;p1"/>
          <p:cNvSpPr txBox="1"/>
          <p:nvPr>
            <p:ph idx="1" type="subTitle"/>
          </p:nvPr>
        </p:nvSpPr>
        <p:spPr>
          <a:xfrm>
            <a:off x="685800" y="3505199"/>
            <a:ext cx="6400800" cy="202784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lang="en-US"/>
              <a:t>Ping Chen </a:t>
            </a:r>
            <a:endParaRPr/>
          </a:p>
          <a:p>
            <a:pPr indent="0" lvl="0" marL="0" rtl="0" algn="l">
              <a:lnSpc>
                <a:spcPct val="100000"/>
              </a:lnSpc>
              <a:spcBef>
                <a:spcPts val="480"/>
              </a:spcBef>
              <a:spcAft>
                <a:spcPts val="0"/>
              </a:spcAft>
              <a:buSzPts val="2040"/>
              <a:buNone/>
            </a:pPr>
            <a:r>
              <a:rPr lang="en-US"/>
              <a:t>Mandy Wong </a:t>
            </a:r>
            <a:endParaRPr/>
          </a:p>
          <a:p>
            <a:pPr indent="0" lvl="0" marL="0" rtl="0" algn="l">
              <a:lnSpc>
                <a:spcPct val="100000"/>
              </a:lnSpc>
              <a:spcBef>
                <a:spcPts val="480"/>
              </a:spcBef>
              <a:spcAft>
                <a:spcPts val="0"/>
              </a:spcAft>
              <a:buSzPts val="2040"/>
              <a:buNone/>
            </a:pPr>
            <a:r>
              <a:rPr lang="en-US"/>
              <a:t>Nihanjali Mallavarapu </a:t>
            </a:r>
            <a:endParaRPr/>
          </a:p>
          <a:p>
            <a:pPr indent="0" lvl="0" marL="0" rtl="0" algn="l">
              <a:lnSpc>
                <a:spcPct val="100000"/>
              </a:lnSpc>
              <a:spcBef>
                <a:spcPts val="480"/>
              </a:spcBef>
              <a:spcAft>
                <a:spcPts val="0"/>
              </a:spcAft>
              <a:buSzPts val="2040"/>
              <a:buNone/>
            </a:pPr>
            <a:r>
              <a:rPr lang="en-US"/>
              <a:t>Dhruwaksh Dave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Data Visualization: Road Network Data</a:t>
            </a:r>
            <a:endParaRPr sz="3600"/>
          </a:p>
        </p:txBody>
      </p:sp>
      <p:sp>
        <p:nvSpPr>
          <p:cNvPr id="161" name="Google Shape;161;p6"/>
          <p:cNvSpPr/>
          <p:nvPr/>
        </p:nvSpPr>
        <p:spPr>
          <a:xfrm>
            <a:off x="1068443" y="1523998"/>
            <a:ext cx="3304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 geographical scatter plot of   speed limit: </a:t>
            </a:r>
            <a:endParaRPr b="0" i="0" sz="1800" u="none" cap="none" strike="noStrike">
              <a:solidFill>
                <a:schemeClr val="dk1"/>
              </a:solidFill>
              <a:latin typeface="Arial"/>
              <a:ea typeface="Arial"/>
              <a:cs typeface="Arial"/>
              <a:sym typeface="Arial"/>
            </a:endParaRPr>
          </a:p>
        </p:txBody>
      </p:sp>
      <p:sp>
        <p:nvSpPr>
          <p:cNvPr id="162" name="Google Shape;162;p6"/>
          <p:cNvSpPr/>
          <p:nvPr/>
        </p:nvSpPr>
        <p:spPr>
          <a:xfrm>
            <a:off x="4898144" y="1524005"/>
            <a:ext cx="1300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Histogram: </a:t>
            </a:r>
            <a:endParaRPr b="0" i="0" sz="1800" u="none" cap="none" strike="noStrike">
              <a:solidFill>
                <a:schemeClr val="dk1"/>
              </a:solidFill>
              <a:latin typeface="Arial"/>
              <a:ea typeface="Arial"/>
              <a:cs typeface="Arial"/>
              <a:sym typeface="Arial"/>
            </a:endParaRPr>
          </a:p>
        </p:txBody>
      </p:sp>
      <p:sp>
        <p:nvSpPr>
          <p:cNvPr id="163" name="Google Shape;163;p6"/>
          <p:cNvSpPr txBox="1"/>
          <p:nvPr/>
        </p:nvSpPr>
        <p:spPr>
          <a:xfrm>
            <a:off x="1745100" y="6160100"/>
            <a:ext cx="19512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Latitude box plot</a:t>
            </a:r>
            <a:endParaRPr b="0" i="0" sz="1400" u="none" cap="none" strike="noStrike">
              <a:solidFill>
                <a:srgbClr val="000000"/>
              </a:solidFill>
              <a:latin typeface="Arial"/>
              <a:ea typeface="Arial"/>
              <a:cs typeface="Arial"/>
              <a:sym typeface="Arial"/>
            </a:endParaRPr>
          </a:p>
        </p:txBody>
      </p:sp>
      <p:sp>
        <p:nvSpPr>
          <p:cNvPr id="164" name="Google Shape;164;p6"/>
          <p:cNvSpPr txBox="1"/>
          <p:nvPr/>
        </p:nvSpPr>
        <p:spPr>
          <a:xfrm>
            <a:off x="5254975" y="6160100"/>
            <a:ext cx="19512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Longitude box plot</a:t>
            </a:r>
            <a:endParaRPr b="0" i="0" sz="1400" u="none" cap="none" strike="noStrike">
              <a:solidFill>
                <a:srgbClr val="000000"/>
              </a:solidFill>
              <a:latin typeface="Arial"/>
              <a:ea typeface="Arial"/>
              <a:cs typeface="Arial"/>
              <a:sym typeface="Arial"/>
            </a:endParaRPr>
          </a:p>
        </p:txBody>
      </p:sp>
      <p:pic>
        <p:nvPicPr>
          <p:cNvPr id="165" name="Google Shape;165;p6"/>
          <p:cNvPicPr preferRelativeResize="0"/>
          <p:nvPr/>
        </p:nvPicPr>
        <p:blipFill rotWithShape="1">
          <a:blip r:embed="rId3">
            <a:alphaModFix/>
          </a:blip>
          <a:srcRect b="0" l="0" r="0" t="0"/>
          <a:stretch/>
        </p:blipFill>
        <p:spPr>
          <a:xfrm>
            <a:off x="1258313" y="4634950"/>
            <a:ext cx="2509100" cy="1405100"/>
          </a:xfrm>
          <a:prstGeom prst="rect">
            <a:avLst/>
          </a:prstGeom>
          <a:noFill/>
          <a:ln>
            <a:noFill/>
          </a:ln>
        </p:spPr>
      </p:pic>
      <p:pic>
        <p:nvPicPr>
          <p:cNvPr id="166" name="Google Shape;166;p6"/>
          <p:cNvPicPr preferRelativeResize="0"/>
          <p:nvPr/>
        </p:nvPicPr>
        <p:blipFill rotWithShape="1">
          <a:blip r:embed="rId4">
            <a:alphaModFix/>
          </a:blip>
          <a:srcRect b="0" l="0" r="0" t="0"/>
          <a:stretch/>
        </p:blipFill>
        <p:spPr>
          <a:xfrm>
            <a:off x="4946225" y="4589737"/>
            <a:ext cx="2740725" cy="1495525"/>
          </a:xfrm>
          <a:prstGeom prst="rect">
            <a:avLst/>
          </a:prstGeom>
          <a:noFill/>
          <a:ln>
            <a:noFill/>
          </a:ln>
        </p:spPr>
      </p:pic>
      <p:pic>
        <p:nvPicPr>
          <p:cNvPr id="167" name="Google Shape;167;p6"/>
          <p:cNvPicPr preferRelativeResize="0"/>
          <p:nvPr/>
        </p:nvPicPr>
        <p:blipFill rotWithShape="1">
          <a:blip r:embed="rId5">
            <a:alphaModFix/>
          </a:blip>
          <a:srcRect b="0" l="0" r="0" t="0"/>
          <a:stretch/>
        </p:blipFill>
        <p:spPr>
          <a:xfrm>
            <a:off x="1068450" y="2265623"/>
            <a:ext cx="3022887" cy="2159952"/>
          </a:xfrm>
          <a:prstGeom prst="rect">
            <a:avLst/>
          </a:prstGeom>
          <a:noFill/>
          <a:ln>
            <a:noFill/>
          </a:ln>
        </p:spPr>
      </p:pic>
      <p:pic>
        <p:nvPicPr>
          <p:cNvPr id="168" name="Google Shape;168;p6"/>
          <p:cNvPicPr preferRelativeResize="0"/>
          <p:nvPr/>
        </p:nvPicPr>
        <p:blipFill rotWithShape="1">
          <a:blip r:embed="rId6">
            <a:alphaModFix/>
          </a:blip>
          <a:srcRect b="0" l="0" r="0" t="0"/>
          <a:stretch/>
        </p:blipFill>
        <p:spPr>
          <a:xfrm>
            <a:off x="5030974" y="2265626"/>
            <a:ext cx="3022875" cy="20025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597fa1feb_0_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Visualization: Road Network Data</a:t>
            </a:r>
            <a:endParaRPr/>
          </a:p>
        </p:txBody>
      </p:sp>
      <p:pic>
        <p:nvPicPr>
          <p:cNvPr id="174" name="Google Shape;174;g7597fa1feb_0_5"/>
          <p:cNvPicPr preferRelativeResize="0"/>
          <p:nvPr/>
        </p:nvPicPr>
        <p:blipFill rotWithShape="1">
          <a:blip r:embed="rId3">
            <a:alphaModFix/>
          </a:blip>
          <a:srcRect b="0" l="0" r="0" t="0"/>
          <a:stretch/>
        </p:blipFill>
        <p:spPr>
          <a:xfrm>
            <a:off x="457200" y="2080912"/>
            <a:ext cx="4012550" cy="2696175"/>
          </a:xfrm>
          <a:prstGeom prst="rect">
            <a:avLst/>
          </a:prstGeom>
          <a:noFill/>
          <a:ln>
            <a:noFill/>
          </a:ln>
        </p:spPr>
      </p:pic>
      <p:sp>
        <p:nvSpPr>
          <p:cNvPr id="175" name="Google Shape;175;g7597fa1feb_0_5"/>
          <p:cNvSpPr txBox="1"/>
          <p:nvPr/>
        </p:nvSpPr>
        <p:spPr>
          <a:xfrm>
            <a:off x="648050" y="4928075"/>
            <a:ext cx="2172000" cy="3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Correlation Matrix</a:t>
            </a:r>
            <a:endParaRPr b="0" i="0" sz="1400" u="none" cap="none" strike="noStrike">
              <a:solidFill>
                <a:srgbClr val="000000"/>
              </a:solidFill>
              <a:latin typeface="Arial"/>
              <a:ea typeface="Arial"/>
              <a:cs typeface="Arial"/>
              <a:sym typeface="Arial"/>
            </a:endParaRPr>
          </a:p>
        </p:txBody>
      </p:sp>
      <p:pic>
        <p:nvPicPr>
          <p:cNvPr id="176" name="Google Shape;176;g7597fa1feb_0_5"/>
          <p:cNvPicPr preferRelativeResize="0"/>
          <p:nvPr/>
        </p:nvPicPr>
        <p:blipFill rotWithShape="1">
          <a:blip r:embed="rId4">
            <a:alphaModFix/>
          </a:blip>
          <a:srcRect b="0" l="0" r="0" t="0"/>
          <a:stretch/>
        </p:blipFill>
        <p:spPr>
          <a:xfrm>
            <a:off x="4894175" y="2018263"/>
            <a:ext cx="3428824" cy="2596500"/>
          </a:xfrm>
          <a:prstGeom prst="rect">
            <a:avLst/>
          </a:prstGeom>
          <a:noFill/>
          <a:ln>
            <a:noFill/>
          </a:ln>
        </p:spPr>
      </p:pic>
      <p:sp>
        <p:nvSpPr>
          <p:cNvPr id="177" name="Google Shape;177;g7597fa1feb_0_5"/>
          <p:cNvSpPr txBox="1"/>
          <p:nvPr/>
        </p:nvSpPr>
        <p:spPr>
          <a:xfrm>
            <a:off x="5073400" y="4885350"/>
            <a:ext cx="2172000" cy="3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Correlation Heatmap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597fa1feb_0_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Data Preprocessing</a:t>
            </a:r>
            <a:endParaRPr/>
          </a:p>
        </p:txBody>
      </p:sp>
      <p:sp>
        <p:nvSpPr>
          <p:cNvPr id="183" name="Google Shape;183;g7597fa1feb_0_23"/>
          <p:cNvSpPr txBox="1"/>
          <p:nvPr>
            <p:ph idx="1" type="body"/>
          </p:nvPr>
        </p:nvSpPr>
        <p:spPr>
          <a:xfrm>
            <a:off x="457200" y="1600200"/>
            <a:ext cx="8537100" cy="4876800"/>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2040"/>
              <a:buChar char="•"/>
            </a:pPr>
            <a:r>
              <a:rPr lang="en-US"/>
              <a:t>Data Reduction</a:t>
            </a:r>
            <a:endParaRPr/>
          </a:p>
          <a:p>
            <a:pPr indent="0" lvl="0" marL="0" rtl="0" algn="l">
              <a:lnSpc>
                <a:spcPct val="100000"/>
              </a:lnSpc>
              <a:spcBef>
                <a:spcPts val="360"/>
              </a:spcBef>
              <a:spcAft>
                <a:spcPts val="0"/>
              </a:spcAft>
              <a:buSzPts val="1530"/>
              <a:buNone/>
            </a:pPr>
            <a:r>
              <a:rPr lang="en-US"/>
              <a:t>    -remove irrelevant features, eg. edit person, global ID, etc</a:t>
            </a:r>
            <a:endParaRPr/>
          </a:p>
          <a:p>
            <a:pPr indent="0" lvl="0" marL="0" rtl="0" algn="l">
              <a:lnSpc>
                <a:spcPct val="100000"/>
              </a:lnSpc>
              <a:spcBef>
                <a:spcPts val="360"/>
              </a:spcBef>
              <a:spcAft>
                <a:spcPts val="0"/>
              </a:spcAft>
              <a:buSzPts val="1530"/>
              <a:buNone/>
            </a:pPr>
            <a:r>
              <a:rPr lang="en-US"/>
              <a:t>    -remove redundant features, eg. speed limit, average speed and 85 percent speed, </a:t>
            </a:r>
            <a:r>
              <a:rPr lang="en-US"/>
              <a:t>correlation</a:t>
            </a:r>
            <a:r>
              <a:rPr lang="en-US"/>
              <a:t> </a:t>
            </a:r>
            <a:r>
              <a:rPr lang="en-US"/>
              <a:t>coefficients</a:t>
            </a:r>
            <a:r>
              <a:rPr lang="en-US"/>
              <a:t> are 0.96</a:t>
            </a:r>
            <a:endParaRPr/>
          </a:p>
          <a:p>
            <a:pPr indent="0" lvl="0" marL="0" rtl="0" algn="l">
              <a:lnSpc>
                <a:spcPct val="100000"/>
              </a:lnSpc>
              <a:spcBef>
                <a:spcPts val="360"/>
              </a:spcBef>
              <a:spcAft>
                <a:spcPts val="0"/>
              </a:spcAft>
              <a:buSzPts val="1530"/>
              <a:buNone/>
            </a:pPr>
            <a:r>
              <a:t/>
            </a:r>
            <a:endParaRPr/>
          </a:p>
        </p:txBody>
      </p:sp>
      <p:pic>
        <p:nvPicPr>
          <p:cNvPr id="184" name="Google Shape;184;g7597fa1feb_0_23"/>
          <p:cNvPicPr preferRelativeResize="0"/>
          <p:nvPr/>
        </p:nvPicPr>
        <p:blipFill rotWithShape="1">
          <a:blip r:embed="rId3">
            <a:alphaModFix/>
          </a:blip>
          <a:srcRect b="0" l="0" r="0" t="0"/>
          <a:stretch/>
        </p:blipFill>
        <p:spPr>
          <a:xfrm>
            <a:off x="1018774" y="3458399"/>
            <a:ext cx="3262249" cy="2435076"/>
          </a:xfrm>
          <a:prstGeom prst="rect">
            <a:avLst/>
          </a:prstGeom>
          <a:noFill/>
          <a:ln>
            <a:noFill/>
          </a:ln>
        </p:spPr>
      </p:pic>
      <p:sp>
        <p:nvSpPr>
          <p:cNvPr id="185" name="Google Shape;185;g7597fa1feb_0_23"/>
          <p:cNvSpPr txBox="1"/>
          <p:nvPr/>
        </p:nvSpPr>
        <p:spPr>
          <a:xfrm>
            <a:off x="1076775" y="5893475"/>
            <a:ext cx="6238500" cy="4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Correlation heatmap of speed limit, average speed and 85 percent speed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Data Preprocessing: Data Integration</a:t>
            </a:r>
            <a:endParaRPr sz="3600"/>
          </a:p>
        </p:txBody>
      </p:sp>
      <p:sp>
        <p:nvSpPr>
          <p:cNvPr id="191" name="Google Shape;191;p10"/>
          <p:cNvSpPr txBox="1"/>
          <p:nvPr>
            <p:ph idx="1" type="body"/>
          </p:nvPr>
        </p:nvSpPr>
        <p:spPr>
          <a:xfrm>
            <a:off x="457200" y="1772125"/>
            <a:ext cx="8229600" cy="47049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lang="en-US">
                <a:extLst>
                  <a:ext uri="http://customooxmlschemas.google.com/">
                    <go:slidesCustomData xmlns:go="http://customooxmlschemas.google.com/" textRoundtripDataId="0"/>
                  </a:ext>
                </a:extLst>
              </a:rPr>
              <a:t>Motor Vehicle Crash Data</a:t>
            </a:r>
            <a:r>
              <a:rPr lang="en-US"/>
              <a:t> with traffic volume and road network based on </a:t>
            </a:r>
            <a:r>
              <a:rPr lang="en-US"/>
              <a:t>location</a:t>
            </a:r>
            <a:r>
              <a:rPr lang="en-US"/>
              <a:t>:</a:t>
            </a:r>
            <a:endParaRPr/>
          </a:p>
          <a:p>
            <a:pPr indent="0" lvl="0" marL="457200" rtl="0" algn="l">
              <a:lnSpc>
                <a:spcPct val="100000"/>
              </a:lnSpc>
              <a:spcBef>
                <a:spcPts val="0"/>
              </a:spcBef>
              <a:spcAft>
                <a:spcPts val="0"/>
              </a:spcAft>
              <a:buNone/>
            </a:pPr>
            <a:r>
              <a:rPr lang="en-US"/>
              <a:t>- Entity Identification: </a:t>
            </a:r>
            <a:endParaRPr/>
          </a:p>
          <a:p>
            <a:pPr indent="0" lvl="0" marL="457200" rtl="0" algn="l">
              <a:lnSpc>
                <a:spcPct val="100000"/>
              </a:lnSpc>
              <a:spcBef>
                <a:spcPts val="0"/>
              </a:spcBef>
              <a:spcAft>
                <a:spcPts val="0"/>
              </a:spcAft>
              <a:buNone/>
            </a:pPr>
            <a:r>
              <a:rPr lang="en-US"/>
              <a:t>eg. TULLY RD &amp; KING RD, Tully Rd &amp; King Rd,</a:t>
            </a:r>
            <a:endParaRPr/>
          </a:p>
          <a:p>
            <a:pPr indent="0" lvl="0" marL="457200" rtl="0" algn="l">
              <a:lnSpc>
                <a:spcPct val="100000"/>
              </a:lnSpc>
              <a:spcBef>
                <a:spcPts val="0"/>
              </a:spcBef>
              <a:spcAft>
                <a:spcPts val="0"/>
              </a:spcAft>
              <a:buNone/>
            </a:pPr>
            <a:r>
              <a:rPr lang="en-US"/>
              <a:t>      KING RD &amp; TULLY RD</a:t>
            </a:r>
            <a:endParaRPr/>
          </a:p>
          <a:p>
            <a:pPr indent="0" lvl="0" marL="0" rtl="0" algn="l">
              <a:lnSpc>
                <a:spcPct val="100000"/>
              </a:lnSpc>
              <a:spcBef>
                <a:spcPts val="0"/>
              </a:spcBef>
              <a:spcAft>
                <a:spcPts val="0"/>
              </a:spcAft>
              <a:buNone/>
            </a:pPr>
            <a:r>
              <a:rPr lang="en-US"/>
              <a:t>      - Missing value: use the nearest location instead</a:t>
            </a:r>
            <a:endParaRPr/>
          </a:p>
          <a:p>
            <a:pPr indent="-53338" lvl="0" marL="182880" rtl="0" algn="l">
              <a:lnSpc>
                <a:spcPct val="100000"/>
              </a:lnSpc>
              <a:spcBef>
                <a:spcPts val="480"/>
              </a:spcBef>
              <a:spcAft>
                <a:spcPts val="0"/>
              </a:spcAft>
              <a:buSzPts val="2040"/>
              <a:buNone/>
            </a:pPr>
            <a:r>
              <a:t/>
            </a:r>
            <a:endParaRPr sz="1000"/>
          </a:p>
          <a:p>
            <a:pPr indent="0" lvl="0" marL="0" rtl="0" algn="l">
              <a:lnSpc>
                <a:spcPct val="100000"/>
              </a:lnSpc>
              <a:spcBef>
                <a:spcPts val="480"/>
              </a:spcBef>
              <a:spcAft>
                <a:spcPts val="0"/>
              </a:spcAft>
              <a:buSzPts val="2040"/>
              <a:buNone/>
            </a:pPr>
            <a:r>
              <a:rPr lang="en-US" sz="1200">
                <a:solidFill>
                  <a:srgbClr val="000000"/>
                </a:solidFill>
              </a:rPr>
              <a:t>accident_speed.csv</a:t>
            </a:r>
            <a:endParaRPr sz="1200"/>
          </a:p>
        </p:txBody>
      </p:sp>
      <p:pic>
        <p:nvPicPr>
          <p:cNvPr id="192" name="Google Shape;192;p10"/>
          <p:cNvPicPr preferRelativeResize="0"/>
          <p:nvPr/>
        </p:nvPicPr>
        <p:blipFill>
          <a:blip r:embed="rId3">
            <a:alphaModFix/>
          </a:blip>
          <a:stretch>
            <a:fillRect/>
          </a:stretch>
        </p:blipFill>
        <p:spPr>
          <a:xfrm>
            <a:off x="225038" y="4471325"/>
            <a:ext cx="8693926" cy="182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6bee7c8650_0_2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sz="3600"/>
              <a:t>Data Preprocessing: Data Integration</a:t>
            </a:r>
            <a:endParaRPr sz="3600"/>
          </a:p>
        </p:txBody>
      </p:sp>
      <p:sp>
        <p:nvSpPr>
          <p:cNvPr id="198" name="Google Shape;198;g6bee7c8650_0_28"/>
          <p:cNvSpPr txBox="1"/>
          <p:nvPr>
            <p:ph idx="1" type="body"/>
          </p:nvPr>
        </p:nvSpPr>
        <p:spPr>
          <a:xfrm>
            <a:off x="457200" y="1772125"/>
            <a:ext cx="8229600" cy="4892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sz="1800">
                <a:solidFill>
                  <a:srgbClr val="000000"/>
                </a:solidFill>
              </a:rPr>
              <a:t>After the data of Traffic volume, Road network and traffic accident have been integrated, the last step is to </a:t>
            </a:r>
            <a:r>
              <a:rPr b="1" lang="en-US" sz="1800">
                <a:solidFill>
                  <a:srgbClr val="000000"/>
                </a:solidFill>
              </a:rPr>
              <a:t>combine all data with the weather condition</a:t>
            </a:r>
            <a:r>
              <a:rPr lang="en-US" sz="1800">
                <a:solidFill>
                  <a:srgbClr val="000000"/>
                </a:solidFill>
              </a:rPr>
              <a:t>. </a:t>
            </a:r>
            <a:endParaRPr sz="1800">
              <a:solidFill>
                <a:srgbClr val="000000"/>
              </a:solidFill>
            </a:endParaRPr>
          </a:p>
          <a:p>
            <a:pPr indent="0" lvl="0" marL="0" rtl="0" algn="just">
              <a:lnSpc>
                <a:spcPct val="100000"/>
              </a:lnSpc>
              <a:spcBef>
                <a:spcPts val="0"/>
              </a:spcBef>
              <a:spcAft>
                <a:spcPts val="0"/>
              </a:spcAft>
              <a:buSzPts val="1530"/>
              <a:buNone/>
            </a:pPr>
            <a:r>
              <a:t/>
            </a:r>
            <a:endParaRPr sz="1800">
              <a:solidFill>
                <a:srgbClr val="000000"/>
              </a:solidFill>
            </a:endParaRPr>
          </a:p>
          <a:p>
            <a:pPr indent="0" lvl="0" marL="0" rtl="0" algn="just">
              <a:spcBef>
                <a:spcPts val="0"/>
              </a:spcBef>
              <a:spcAft>
                <a:spcPts val="0"/>
              </a:spcAft>
              <a:buSzPts val="1530"/>
              <a:buNone/>
            </a:pPr>
            <a:r>
              <a:rPr lang="en-US" sz="1800">
                <a:solidFill>
                  <a:srgbClr val="000000"/>
                </a:solidFill>
              </a:rPr>
              <a:t>dataset.csv</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0" rtl="0" algn="just">
              <a:lnSpc>
                <a:spcPct val="100000"/>
              </a:lnSpc>
              <a:spcBef>
                <a:spcPts val="0"/>
              </a:spcBef>
              <a:spcAft>
                <a:spcPts val="0"/>
              </a:spcAft>
              <a:buSzPts val="1530"/>
              <a:buNone/>
            </a:pPr>
            <a:r>
              <a:t/>
            </a:r>
            <a:endParaRPr sz="1800">
              <a:solidFill>
                <a:srgbClr val="000000"/>
              </a:solidFill>
            </a:endParaRPr>
          </a:p>
          <a:p>
            <a:pPr indent="0" lvl="0" marL="182880" rtl="0" algn="just">
              <a:lnSpc>
                <a:spcPct val="100000"/>
              </a:lnSpc>
              <a:spcBef>
                <a:spcPts val="0"/>
              </a:spcBef>
              <a:spcAft>
                <a:spcPts val="0"/>
              </a:spcAft>
              <a:buSzPts val="1530"/>
              <a:buNone/>
            </a:pPr>
            <a:r>
              <a:t/>
            </a:r>
            <a:endParaRPr sz="1800">
              <a:solidFill>
                <a:srgbClr val="000000"/>
              </a:solidFill>
            </a:endParaRPr>
          </a:p>
          <a:p>
            <a:pPr indent="0" lvl="0" marL="0" rtl="0" algn="just">
              <a:lnSpc>
                <a:spcPct val="100000"/>
              </a:lnSpc>
              <a:spcBef>
                <a:spcPts val="0"/>
              </a:spcBef>
              <a:spcAft>
                <a:spcPts val="0"/>
              </a:spcAft>
              <a:buSzPts val="1530"/>
              <a:buNone/>
            </a:pPr>
            <a:r>
              <a:rPr lang="en-US" sz="1800">
                <a:solidFill>
                  <a:srgbClr val="000000"/>
                </a:solidFill>
              </a:rPr>
              <a:t>Data has been integrated based on the accident date. </a:t>
            </a:r>
            <a:endParaRPr sz="1800">
              <a:solidFill>
                <a:srgbClr val="000000"/>
              </a:solidFill>
            </a:endParaRPr>
          </a:p>
          <a:p>
            <a:pPr indent="0" lvl="0" marL="0" rtl="0" algn="just">
              <a:lnSpc>
                <a:spcPct val="100000"/>
              </a:lnSpc>
              <a:spcBef>
                <a:spcPts val="0"/>
              </a:spcBef>
              <a:spcAft>
                <a:spcPts val="0"/>
              </a:spcAft>
              <a:buSzPts val="1530"/>
              <a:buNone/>
            </a:pPr>
            <a:r>
              <a:rPr lang="en-US" sz="1800">
                <a:solidFill>
                  <a:srgbClr val="000000"/>
                </a:solidFill>
              </a:rPr>
              <a:t>The precipitation and the temperature are mainly used from this weather dataset to be considered as factors in this prediction model to find the correlation between the weather and the possibility of traffic accidents happened.</a:t>
            </a:r>
            <a:endParaRPr sz="1800"/>
          </a:p>
          <a:p>
            <a:pPr indent="-53338" lvl="0" marL="182880" rtl="0" algn="l">
              <a:lnSpc>
                <a:spcPct val="100000"/>
              </a:lnSpc>
              <a:spcBef>
                <a:spcPts val="480"/>
              </a:spcBef>
              <a:spcAft>
                <a:spcPts val="0"/>
              </a:spcAft>
              <a:buSzPts val="2040"/>
              <a:buNone/>
            </a:pPr>
            <a:r>
              <a:t/>
            </a:r>
            <a:endParaRPr/>
          </a:p>
        </p:txBody>
      </p:sp>
      <p:pic>
        <p:nvPicPr>
          <p:cNvPr id="199" name="Google Shape;199;g6bee7c8650_0_28"/>
          <p:cNvPicPr preferRelativeResize="0"/>
          <p:nvPr/>
        </p:nvPicPr>
        <p:blipFill>
          <a:blip r:embed="rId3">
            <a:alphaModFix/>
          </a:blip>
          <a:stretch>
            <a:fillRect/>
          </a:stretch>
        </p:blipFill>
        <p:spPr>
          <a:xfrm>
            <a:off x="457200" y="2981001"/>
            <a:ext cx="8087451" cy="1928150"/>
          </a:xfrm>
          <a:prstGeom prst="rect">
            <a:avLst/>
          </a:prstGeom>
          <a:noFill/>
          <a:ln>
            <a:noFill/>
          </a:ln>
        </p:spPr>
      </p:pic>
      <p:sp>
        <p:nvSpPr>
          <p:cNvPr id="200" name="Google Shape;200;g6bee7c8650_0_28"/>
          <p:cNvSpPr/>
          <p:nvPr/>
        </p:nvSpPr>
        <p:spPr>
          <a:xfrm>
            <a:off x="576300" y="2967950"/>
            <a:ext cx="461100" cy="206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6bee7c8650_0_28"/>
          <p:cNvSpPr/>
          <p:nvPr/>
        </p:nvSpPr>
        <p:spPr>
          <a:xfrm>
            <a:off x="7716350" y="2914875"/>
            <a:ext cx="828300" cy="206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6bee7c8650_0_3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sz="3600"/>
              <a:t>Data Preprocessing: Data Integration</a:t>
            </a:r>
            <a:endParaRPr sz="3600"/>
          </a:p>
        </p:txBody>
      </p:sp>
      <p:sp>
        <p:nvSpPr>
          <p:cNvPr id="207" name="Google Shape;207;g6bee7c8650_0_33"/>
          <p:cNvSpPr txBox="1"/>
          <p:nvPr>
            <p:ph idx="1" type="body"/>
          </p:nvPr>
        </p:nvSpPr>
        <p:spPr>
          <a:xfrm>
            <a:off x="457200" y="1440750"/>
            <a:ext cx="8229600" cy="4704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530"/>
              <a:buNone/>
            </a:pPr>
            <a:r>
              <a:rPr lang="en-US" sz="1800">
                <a:solidFill>
                  <a:srgbClr val="000000"/>
                </a:solidFill>
              </a:rPr>
              <a:t>Once all the dataset have been combined, we add the </a:t>
            </a:r>
            <a:r>
              <a:rPr b="1" lang="en-US" sz="1800">
                <a:solidFill>
                  <a:srgbClr val="000000"/>
                </a:solidFill>
              </a:rPr>
              <a:t>False Data</a:t>
            </a:r>
            <a:endParaRPr sz="1800">
              <a:solidFill>
                <a:srgbClr val="000000"/>
              </a:solidFill>
            </a:endParaRPr>
          </a:p>
          <a:p>
            <a:pPr indent="0" lvl="0" marL="0" rtl="0" algn="just">
              <a:lnSpc>
                <a:spcPct val="100000"/>
              </a:lnSpc>
              <a:spcBef>
                <a:spcPts val="0"/>
              </a:spcBef>
              <a:spcAft>
                <a:spcPts val="0"/>
              </a:spcAft>
              <a:buSzPts val="1530"/>
              <a:buNone/>
            </a:pPr>
            <a:r>
              <a:t/>
            </a:r>
            <a:endParaRPr sz="1800">
              <a:solidFill>
                <a:srgbClr val="000000"/>
              </a:solidFill>
            </a:endParaRPr>
          </a:p>
          <a:p>
            <a:pPr indent="0" lvl="0" marL="0" rtl="0" algn="just">
              <a:lnSpc>
                <a:spcPct val="100000"/>
              </a:lnSpc>
              <a:spcBef>
                <a:spcPts val="0"/>
              </a:spcBef>
              <a:spcAft>
                <a:spcPts val="0"/>
              </a:spcAft>
              <a:buSzPts val="1530"/>
              <a:buNone/>
            </a:pPr>
            <a:r>
              <a:rPr lang="en-US" sz="1800">
                <a:solidFill>
                  <a:srgbClr val="000000"/>
                </a:solidFill>
              </a:rPr>
              <a:t>X: originally 21 </a:t>
            </a:r>
            <a:r>
              <a:rPr lang="en-US" sz="1800">
                <a:solidFill>
                  <a:srgbClr val="000000"/>
                </a:solidFill>
              </a:rPr>
              <a:t>features</a:t>
            </a:r>
            <a:r>
              <a:rPr lang="en-US" sz="1800">
                <a:solidFill>
                  <a:srgbClr val="000000"/>
                </a:solidFill>
              </a:rPr>
              <a:t>, we have removed some </a:t>
            </a:r>
            <a:r>
              <a:rPr lang="en-US" sz="1800">
                <a:solidFill>
                  <a:srgbClr val="000000"/>
                </a:solidFill>
              </a:rPr>
              <a:t>redundant columns: </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We have longitude and latitude, we don’t need the street name.</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remove the columns showing the number of injuries/involving</a:t>
            </a:r>
            <a:endParaRPr sz="1800">
              <a:solidFill>
                <a:srgbClr val="000000"/>
              </a:solidFill>
            </a:endParaRPr>
          </a:p>
          <a:p>
            <a:pPr indent="0" lvl="0" marL="0" rtl="0" algn="just">
              <a:spcBef>
                <a:spcPts val="0"/>
              </a:spcBef>
              <a:spcAft>
                <a:spcPts val="0"/>
              </a:spcAft>
              <a:buSzPts val="1530"/>
              <a:buNone/>
            </a:pPr>
            <a:r>
              <a:rPr lang="en-US" sz="1800">
                <a:solidFill>
                  <a:srgbClr val="000000"/>
                </a:solidFill>
              </a:rPr>
              <a:t>Y: Accident {1: yes; 0: no}</a:t>
            </a:r>
            <a:endParaRPr sz="1800">
              <a:solidFill>
                <a:srgbClr val="000000"/>
              </a:solidFill>
            </a:endParaRPr>
          </a:p>
          <a:p>
            <a:pPr indent="0" lvl="0" marL="0" rtl="0" algn="just">
              <a:lnSpc>
                <a:spcPct val="100000"/>
              </a:lnSpc>
              <a:spcBef>
                <a:spcPts val="0"/>
              </a:spcBef>
              <a:spcAft>
                <a:spcPts val="0"/>
              </a:spcAft>
              <a:buSzPts val="1530"/>
              <a:buNone/>
            </a:pPr>
            <a:r>
              <a:t/>
            </a:r>
            <a:endParaRPr sz="1800">
              <a:solidFill>
                <a:srgbClr val="000000"/>
              </a:solidFill>
            </a:endParaRPr>
          </a:p>
          <a:p>
            <a:pPr indent="0" lvl="0" marL="0" rtl="0" algn="just">
              <a:lnSpc>
                <a:spcPct val="100000"/>
              </a:lnSpc>
              <a:spcBef>
                <a:spcPts val="0"/>
              </a:spcBef>
              <a:spcAft>
                <a:spcPts val="0"/>
              </a:spcAft>
              <a:buSzPts val="1530"/>
              <a:buNone/>
            </a:pPr>
            <a:r>
              <a:rPr lang="en-US" sz="1800">
                <a:solidFill>
                  <a:srgbClr val="000000"/>
                </a:solidFill>
              </a:rPr>
              <a:t>Finale dataset: 4352 data (852: 1, 3500: 0) with 12 features</a:t>
            </a:r>
            <a:endParaRPr sz="1800">
              <a:solidFill>
                <a:srgbClr val="000000"/>
              </a:solidFill>
            </a:endParaRPr>
          </a:p>
          <a:p>
            <a:pPr indent="0" lvl="0" marL="0" rtl="0" algn="just">
              <a:lnSpc>
                <a:spcPct val="100000"/>
              </a:lnSpc>
              <a:spcBef>
                <a:spcPts val="0"/>
              </a:spcBef>
              <a:spcAft>
                <a:spcPts val="0"/>
              </a:spcAft>
              <a:buSzPts val="1530"/>
              <a:buNone/>
            </a:pPr>
            <a:r>
              <a:t/>
            </a:r>
            <a:endParaRPr sz="1200">
              <a:solidFill>
                <a:srgbClr val="000000"/>
              </a:solidFill>
            </a:endParaRPr>
          </a:p>
          <a:p>
            <a:pPr indent="0" lvl="0" marL="0" rtl="0" algn="just">
              <a:lnSpc>
                <a:spcPct val="100000"/>
              </a:lnSpc>
              <a:spcBef>
                <a:spcPts val="0"/>
              </a:spcBef>
              <a:spcAft>
                <a:spcPts val="0"/>
              </a:spcAft>
              <a:buSzPts val="1530"/>
              <a:buNone/>
            </a:pPr>
            <a:r>
              <a:rPr lang="en-US" sz="1200">
                <a:solidFill>
                  <a:srgbClr val="000000"/>
                </a:solidFill>
              </a:rPr>
              <a:t>final_data.csv</a:t>
            </a:r>
            <a:endParaRPr sz="1200"/>
          </a:p>
          <a:p>
            <a:pPr indent="-53338" lvl="0" marL="182880" rtl="0" algn="l">
              <a:lnSpc>
                <a:spcPct val="100000"/>
              </a:lnSpc>
              <a:spcBef>
                <a:spcPts val="480"/>
              </a:spcBef>
              <a:spcAft>
                <a:spcPts val="0"/>
              </a:spcAft>
              <a:buSzPts val="2040"/>
              <a:buNone/>
            </a:pPr>
            <a:r>
              <a:t/>
            </a:r>
            <a:endParaRPr/>
          </a:p>
        </p:txBody>
      </p:sp>
      <p:pic>
        <p:nvPicPr>
          <p:cNvPr id="208" name="Google Shape;208;g6bee7c8650_0_33"/>
          <p:cNvPicPr preferRelativeResize="0"/>
          <p:nvPr/>
        </p:nvPicPr>
        <p:blipFill>
          <a:blip r:embed="rId3">
            <a:alphaModFix/>
          </a:blip>
          <a:stretch>
            <a:fillRect/>
          </a:stretch>
        </p:blipFill>
        <p:spPr>
          <a:xfrm>
            <a:off x="1081075" y="4395613"/>
            <a:ext cx="6981825" cy="2124075"/>
          </a:xfrm>
          <a:prstGeom prst="rect">
            <a:avLst/>
          </a:prstGeom>
          <a:noFill/>
          <a:ln>
            <a:noFill/>
          </a:ln>
        </p:spPr>
      </p:pic>
      <p:sp>
        <p:nvSpPr>
          <p:cNvPr id="209" name="Google Shape;209;g6bee7c8650_0_33"/>
          <p:cNvSpPr/>
          <p:nvPr/>
        </p:nvSpPr>
        <p:spPr>
          <a:xfrm>
            <a:off x="7373800" y="4427463"/>
            <a:ext cx="689100" cy="206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7597229d4e_0_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Visualization: </a:t>
            </a:r>
            <a:r>
              <a:rPr lang="en-US" sz="3000"/>
              <a:t>Weather &amp; Accident</a:t>
            </a:r>
            <a:endParaRPr/>
          </a:p>
        </p:txBody>
      </p:sp>
      <p:sp>
        <p:nvSpPr>
          <p:cNvPr id="215" name="Google Shape;215;g7597229d4e_0_0"/>
          <p:cNvSpPr txBox="1"/>
          <p:nvPr/>
        </p:nvSpPr>
        <p:spPr>
          <a:xfrm>
            <a:off x="216100" y="1379100"/>
            <a:ext cx="8470800" cy="4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600"/>
          </a:p>
          <a:p>
            <a:pPr indent="0" lvl="0" marL="0" marR="0" rtl="0" algn="l">
              <a:lnSpc>
                <a:spcPct val="100000"/>
              </a:lnSpc>
              <a:spcBef>
                <a:spcPts val="0"/>
              </a:spcBef>
              <a:spcAft>
                <a:spcPts val="0"/>
              </a:spcAft>
              <a:buClr>
                <a:srgbClr val="000000"/>
              </a:buClr>
              <a:buSzPts val="1400"/>
              <a:buFont typeface="Arial"/>
              <a:buNone/>
            </a:pPr>
            <a:r>
              <a:rPr lang="en-US" sz="1600"/>
              <a:t>Research on the definition of weather and rainfall:</a:t>
            </a:r>
            <a:endParaRPr b="0" i="0" sz="1600" u="none" cap="none" strike="noStrike">
              <a:solidFill>
                <a:srgbClr val="000000"/>
              </a:solidFill>
              <a:latin typeface="Arial"/>
              <a:ea typeface="Arial"/>
              <a:cs typeface="Arial"/>
              <a:sym typeface="Arial"/>
            </a:endParaRPr>
          </a:p>
        </p:txBody>
      </p:sp>
      <p:pic>
        <p:nvPicPr>
          <p:cNvPr id="216" name="Google Shape;216;g7597229d4e_0_0"/>
          <p:cNvPicPr preferRelativeResize="0"/>
          <p:nvPr/>
        </p:nvPicPr>
        <p:blipFill>
          <a:blip r:embed="rId3">
            <a:alphaModFix/>
          </a:blip>
          <a:stretch>
            <a:fillRect/>
          </a:stretch>
        </p:blipFill>
        <p:spPr>
          <a:xfrm>
            <a:off x="216100" y="2220800"/>
            <a:ext cx="5459921" cy="1861112"/>
          </a:xfrm>
          <a:prstGeom prst="rect">
            <a:avLst/>
          </a:prstGeom>
          <a:noFill/>
          <a:ln>
            <a:noFill/>
          </a:ln>
        </p:spPr>
      </p:pic>
      <p:pic>
        <p:nvPicPr>
          <p:cNvPr id="217" name="Google Shape;217;g7597229d4e_0_0"/>
          <p:cNvPicPr preferRelativeResize="0"/>
          <p:nvPr/>
        </p:nvPicPr>
        <p:blipFill>
          <a:blip r:embed="rId4">
            <a:alphaModFix/>
          </a:blip>
          <a:stretch>
            <a:fillRect/>
          </a:stretch>
        </p:blipFill>
        <p:spPr>
          <a:xfrm>
            <a:off x="4110925" y="4170398"/>
            <a:ext cx="4693225" cy="2484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Visualization: </a:t>
            </a:r>
            <a:r>
              <a:rPr lang="en-US" sz="3000"/>
              <a:t>Weather &amp; Accident</a:t>
            </a:r>
            <a:endParaRPr sz="3000"/>
          </a:p>
        </p:txBody>
      </p:sp>
      <p:pic>
        <p:nvPicPr>
          <p:cNvPr id="223" name="Google Shape;223;p7"/>
          <p:cNvPicPr preferRelativeResize="0"/>
          <p:nvPr/>
        </p:nvPicPr>
        <p:blipFill rotWithShape="1">
          <a:blip r:embed="rId3">
            <a:alphaModFix/>
          </a:blip>
          <a:srcRect b="0" l="0" r="0" t="0"/>
          <a:stretch/>
        </p:blipFill>
        <p:spPr>
          <a:xfrm>
            <a:off x="125800" y="2125425"/>
            <a:ext cx="4812300" cy="3439132"/>
          </a:xfrm>
          <a:prstGeom prst="rect">
            <a:avLst/>
          </a:prstGeom>
          <a:noFill/>
          <a:ln>
            <a:noFill/>
          </a:ln>
        </p:spPr>
      </p:pic>
      <p:pic>
        <p:nvPicPr>
          <p:cNvPr id="224" name="Google Shape;224;p7"/>
          <p:cNvPicPr preferRelativeResize="0"/>
          <p:nvPr/>
        </p:nvPicPr>
        <p:blipFill rotWithShape="1">
          <a:blip r:embed="rId4">
            <a:alphaModFix/>
          </a:blip>
          <a:srcRect b="0" l="0" r="0" t="0"/>
          <a:stretch/>
        </p:blipFill>
        <p:spPr>
          <a:xfrm>
            <a:off x="4938097" y="1307875"/>
            <a:ext cx="2679625" cy="1818550"/>
          </a:xfrm>
          <a:prstGeom prst="rect">
            <a:avLst/>
          </a:prstGeom>
          <a:noFill/>
          <a:ln>
            <a:noFill/>
          </a:ln>
        </p:spPr>
      </p:pic>
      <p:pic>
        <p:nvPicPr>
          <p:cNvPr id="225" name="Google Shape;225;p7"/>
          <p:cNvPicPr preferRelativeResize="0"/>
          <p:nvPr/>
        </p:nvPicPr>
        <p:blipFill rotWithShape="1">
          <a:blip r:embed="rId5">
            <a:alphaModFix/>
          </a:blip>
          <a:srcRect b="0" l="0" r="0" t="0"/>
          <a:stretch/>
        </p:blipFill>
        <p:spPr>
          <a:xfrm>
            <a:off x="4822727" y="4826524"/>
            <a:ext cx="2679625" cy="1818548"/>
          </a:xfrm>
          <a:prstGeom prst="rect">
            <a:avLst/>
          </a:prstGeom>
          <a:noFill/>
          <a:ln>
            <a:noFill/>
          </a:ln>
        </p:spPr>
      </p:pic>
      <p:pic>
        <p:nvPicPr>
          <p:cNvPr id="226" name="Google Shape;226;p7"/>
          <p:cNvPicPr preferRelativeResize="0"/>
          <p:nvPr/>
        </p:nvPicPr>
        <p:blipFill rotWithShape="1">
          <a:blip r:embed="rId6">
            <a:alphaModFix/>
          </a:blip>
          <a:srcRect b="0" l="0" r="0" t="0"/>
          <a:stretch/>
        </p:blipFill>
        <p:spPr>
          <a:xfrm>
            <a:off x="6436172" y="3126425"/>
            <a:ext cx="2524375" cy="1700100"/>
          </a:xfrm>
          <a:prstGeom prst="rect">
            <a:avLst/>
          </a:prstGeom>
          <a:noFill/>
          <a:ln>
            <a:noFill/>
          </a:ln>
        </p:spPr>
      </p:pic>
      <p:sp>
        <p:nvSpPr>
          <p:cNvPr id="227" name="Google Shape;227;p7"/>
          <p:cNvSpPr txBox="1"/>
          <p:nvPr/>
        </p:nvSpPr>
        <p:spPr>
          <a:xfrm>
            <a:off x="590700" y="1383125"/>
            <a:ext cx="4120500" cy="7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Arial"/>
                <a:ea typeface="Arial"/>
                <a:cs typeface="Arial"/>
                <a:sym typeface="Arial"/>
              </a:rPr>
              <a:t>Bar Plot showing the relationship between Rainfall and number of accidents: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g6bee7c8650_0_5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Visualization: </a:t>
            </a:r>
            <a:r>
              <a:rPr lang="en-US" sz="3000"/>
              <a:t>Weather &amp; Accident</a:t>
            </a:r>
            <a:endParaRPr/>
          </a:p>
        </p:txBody>
      </p:sp>
      <p:pic>
        <p:nvPicPr>
          <p:cNvPr id="233" name="Google Shape;233;g6bee7c8650_0_58"/>
          <p:cNvPicPr preferRelativeResize="0"/>
          <p:nvPr/>
        </p:nvPicPr>
        <p:blipFill rotWithShape="1">
          <a:blip r:embed="rId3">
            <a:alphaModFix/>
          </a:blip>
          <a:srcRect b="0" l="0" r="0" t="0"/>
          <a:stretch/>
        </p:blipFill>
        <p:spPr>
          <a:xfrm>
            <a:off x="4187750" y="1379100"/>
            <a:ext cx="4700225" cy="3359025"/>
          </a:xfrm>
          <a:prstGeom prst="rect">
            <a:avLst/>
          </a:prstGeom>
          <a:noFill/>
          <a:ln>
            <a:noFill/>
          </a:ln>
        </p:spPr>
      </p:pic>
      <p:pic>
        <p:nvPicPr>
          <p:cNvPr id="234" name="Google Shape;234;g6bee7c8650_0_58"/>
          <p:cNvPicPr preferRelativeResize="0"/>
          <p:nvPr/>
        </p:nvPicPr>
        <p:blipFill rotWithShape="1">
          <a:blip r:embed="rId4">
            <a:alphaModFix/>
          </a:blip>
          <a:srcRect b="0" l="0" r="0" t="0"/>
          <a:stretch/>
        </p:blipFill>
        <p:spPr>
          <a:xfrm>
            <a:off x="115250" y="2309301"/>
            <a:ext cx="2809475" cy="1906650"/>
          </a:xfrm>
          <a:prstGeom prst="rect">
            <a:avLst/>
          </a:prstGeom>
          <a:noFill/>
          <a:ln>
            <a:noFill/>
          </a:ln>
        </p:spPr>
      </p:pic>
      <p:pic>
        <p:nvPicPr>
          <p:cNvPr id="235" name="Google Shape;235;g6bee7c8650_0_58"/>
          <p:cNvPicPr preferRelativeResize="0"/>
          <p:nvPr/>
        </p:nvPicPr>
        <p:blipFill rotWithShape="1">
          <a:blip r:embed="rId5">
            <a:alphaModFix/>
          </a:blip>
          <a:srcRect b="0" l="0" r="0" t="0"/>
          <a:stretch/>
        </p:blipFill>
        <p:spPr>
          <a:xfrm>
            <a:off x="3221737" y="4642125"/>
            <a:ext cx="2943950" cy="2034575"/>
          </a:xfrm>
          <a:prstGeom prst="rect">
            <a:avLst/>
          </a:prstGeom>
          <a:noFill/>
          <a:ln>
            <a:noFill/>
          </a:ln>
        </p:spPr>
      </p:pic>
      <p:pic>
        <p:nvPicPr>
          <p:cNvPr id="236" name="Google Shape;236;g6bee7c8650_0_58"/>
          <p:cNvPicPr preferRelativeResize="0"/>
          <p:nvPr/>
        </p:nvPicPr>
        <p:blipFill rotWithShape="1">
          <a:blip r:embed="rId6">
            <a:alphaModFix/>
          </a:blip>
          <a:srcRect b="0" l="0" r="0" t="0"/>
          <a:stretch/>
        </p:blipFill>
        <p:spPr>
          <a:xfrm>
            <a:off x="216100" y="4476801"/>
            <a:ext cx="2809475" cy="1941603"/>
          </a:xfrm>
          <a:prstGeom prst="rect">
            <a:avLst/>
          </a:prstGeom>
          <a:noFill/>
          <a:ln>
            <a:noFill/>
          </a:ln>
        </p:spPr>
      </p:pic>
      <p:sp>
        <p:nvSpPr>
          <p:cNvPr id="237" name="Google Shape;237;g6bee7c8650_0_58"/>
          <p:cNvSpPr txBox="1"/>
          <p:nvPr/>
        </p:nvSpPr>
        <p:spPr>
          <a:xfrm>
            <a:off x="216100" y="1379100"/>
            <a:ext cx="4120500" cy="7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Arial"/>
                <a:ea typeface="Arial"/>
                <a:cs typeface="Arial"/>
                <a:sym typeface="Arial"/>
              </a:rPr>
              <a:t>Bar Plot showing the relationship between the weather and number of accidents:</a:t>
            </a:r>
            <a:endParaRPr b="0" i="0" sz="1600" u="none" cap="none" strike="noStrike">
              <a:solidFill>
                <a:srgbClr val="000000"/>
              </a:solidFill>
              <a:latin typeface="Arial"/>
              <a:ea typeface="Arial"/>
              <a:cs typeface="Arial"/>
              <a:sym typeface="Arial"/>
            </a:endParaRPr>
          </a:p>
        </p:txBody>
      </p:sp>
      <p:pic>
        <p:nvPicPr>
          <p:cNvPr id="238" name="Google Shape;238;g6bee7c8650_0_58"/>
          <p:cNvPicPr preferRelativeResize="0"/>
          <p:nvPr/>
        </p:nvPicPr>
        <p:blipFill>
          <a:blip r:embed="rId7">
            <a:alphaModFix/>
          </a:blip>
          <a:stretch>
            <a:fillRect/>
          </a:stretch>
        </p:blipFill>
        <p:spPr>
          <a:xfrm>
            <a:off x="6361823" y="4797939"/>
            <a:ext cx="2630952" cy="172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Algorithm &amp; Results: KNN</a:t>
            </a:r>
            <a:endParaRPr/>
          </a:p>
        </p:txBody>
      </p:sp>
      <p:sp>
        <p:nvSpPr>
          <p:cNvPr id="244" name="Google Shape;244;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spcBef>
                <a:spcPts val="0"/>
              </a:spcBef>
              <a:spcAft>
                <a:spcPts val="0"/>
              </a:spcAft>
              <a:buSzPts val="1530"/>
              <a:buChar char="-"/>
            </a:pPr>
            <a:r>
              <a:rPr lang="en-US"/>
              <a:t>Use 5-folds cross validation </a:t>
            </a:r>
            <a:endParaRPr/>
          </a:p>
          <a:p>
            <a:pPr indent="-325755" lvl="0" marL="457200" rtl="0" algn="l">
              <a:spcBef>
                <a:spcPts val="0"/>
              </a:spcBef>
              <a:spcAft>
                <a:spcPts val="0"/>
              </a:spcAft>
              <a:buSzPts val="1530"/>
              <a:buChar char="-"/>
            </a:pPr>
            <a:r>
              <a:rPr lang="en-US"/>
              <a:t>plot the relationship between accuracy and k.</a:t>
            </a:r>
            <a:endParaRPr/>
          </a:p>
          <a:p>
            <a:pPr indent="-325755" lvl="0" marL="457200" rtl="0" algn="l">
              <a:spcBef>
                <a:spcPts val="0"/>
              </a:spcBef>
              <a:spcAft>
                <a:spcPts val="0"/>
              </a:spcAft>
              <a:buSzPts val="1530"/>
              <a:buChar char="-"/>
            </a:pPr>
            <a:r>
              <a:rPr lang="en-US"/>
              <a:t>maximum k is 25 and accuracy is 80.39</a:t>
            </a:r>
            <a:endParaRPr/>
          </a:p>
        </p:txBody>
      </p:sp>
      <p:pic>
        <p:nvPicPr>
          <p:cNvPr id="245" name="Google Shape;245;p11"/>
          <p:cNvPicPr preferRelativeResize="0"/>
          <p:nvPr/>
        </p:nvPicPr>
        <p:blipFill>
          <a:blip r:embed="rId3">
            <a:alphaModFix/>
          </a:blip>
          <a:stretch>
            <a:fillRect/>
          </a:stretch>
        </p:blipFill>
        <p:spPr>
          <a:xfrm>
            <a:off x="1060825" y="3024850"/>
            <a:ext cx="3829050" cy="251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Agenda</a:t>
            </a:r>
            <a:endParaRPr/>
          </a:p>
        </p:txBody>
      </p:sp>
      <p:sp>
        <p:nvSpPr>
          <p:cNvPr id="97" name="Google Shape;97;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380"/>
              <a:buChar char="•"/>
            </a:pPr>
            <a:r>
              <a:rPr lang="en-US" sz="2800"/>
              <a:t>Introduction &amp; Background</a:t>
            </a:r>
            <a:endParaRPr/>
          </a:p>
          <a:p>
            <a:pPr indent="-182880" lvl="0" marL="182880" rtl="0" algn="l">
              <a:lnSpc>
                <a:spcPct val="100000"/>
              </a:lnSpc>
              <a:spcBef>
                <a:spcPts val="560"/>
              </a:spcBef>
              <a:spcAft>
                <a:spcPts val="0"/>
              </a:spcAft>
              <a:buSzPts val="2380"/>
              <a:buChar char="•"/>
            </a:pPr>
            <a:r>
              <a:rPr lang="en-US" sz="2800"/>
              <a:t>Data Collection</a:t>
            </a:r>
            <a:endParaRPr/>
          </a:p>
          <a:p>
            <a:pPr indent="-182880" lvl="0" marL="182880" rtl="0" algn="l">
              <a:lnSpc>
                <a:spcPct val="100000"/>
              </a:lnSpc>
              <a:spcBef>
                <a:spcPts val="560"/>
              </a:spcBef>
              <a:spcAft>
                <a:spcPts val="0"/>
              </a:spcAft>
              <a:buSzPts val="2380"/>
              <a:buChar char="•"/>
            </a:pPr>
            <a:r>
              <a:rPr lang="en-US" sz="2800"/>
              <a:t>Data Visualization</a:t>
            </a:r>
            <a:endParaRPr/>
          </a:p>
          <a:p>
            <a:pPr indent="-182880" lvl="0" marL="182880" rtl="0" algn="l">
              <a:lnSpc>
                <a:spcPct val="100000"/>
              </a:lnSpc>
              <a:spcBef>
                <a:spcPts val="560"/>
              </a:spcBef>
              <a:spcAft>
                <a:spcPts val="0"/>
              </a:spcAft>
              <a:buSzPts val="2380"/>
              <a:buChar char="•"/>
            </a:pPr>
            <a:r>
              <a:rPr lang="en-US" sz="2800"/>
              <a:t>Data Preprocessing</a:t>
            </a:r>
            <a:endParaRPr/>
          </a:p>
          <a:p>
            <a:pPr indent="-182880" lvl="0" marL="182880" rtl="0" algn="l">
              <a:lnSpc>
                <a:spcPct val="100000"/>
              </a:lnSpc>
              <a:spcBef>
                <a:spcPts val="560"/>
              </a:spcBef>
              <a:spcAft>
                <a:spcPts val="0"/>
              </a:spcAft>
              <a:buSzPts val="2380"/>
              <a:buChar char="•"/>
            </a:pPr>
            <a:r>
              <a:rPr lang="en-US" sz="2800"/>
              <a:t>Algorithm &amp; Results</a:t>
            </a:r>
            <a:endParaRPr/>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a:p>
            <a:pPr indent="-53338" lvl="0" marL="182880" rtl="0" algn="l">
              <a:lnSpc>
                <a:spcPct val="100000"/>
              </a:lnSpc>
              <a:spcBef>
                <a:spcPts val="480"/>
              </a:spcBef>
              <a:spcAft>
                <a:spcPts val="0"/>
              </a:spcAft>
              <a:buSzPts val="20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6bee7c8650_0_4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Algorithm &amp; Results: SVM</a:t>
            </a:r>
            <a:endParaRPr/>
          </a:p>
        </p:txBody>
      </p:sp>
      <p:sp>
        <p:nvSpPr>
          <p:cNvPr id="251" name="Google Shape;251;g6bee7c8650_0_47"/>
          <p:cNvSpPr txBox="1"/>
          <p:nvPr>
            <p:ph idx="1" type="body"/>
          </p:nvPr>
        </p:nvSpPr>
        <p:spPr>
          <a:xfrm>
            <a:off x="632400" y="1420175"/>
            <a:ext cx="7366200" cy="46569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Split the final_data.csv into training set and testing set with the test size=0.3</a:t>
            </a:r>
            <a:endParaRPr sz="2000"/>
          </a:p>
          <a:p>
            <a:pPr indent="-355600" lvl="0" marL="457200" rtl="0" algn="l">
              <a:spcBef>
                <a:spcPts val="0"/>
              </a:spcBef>
              <a:spcAft>
                <a:spcPts val="0"/>
              </a:spcAft>
              <a:buClr>
                <a:schemeClr val="dk1"/>
              </a:buClr>
              <a:buSzPts val="2000"/>
              <a:buChar char="-"/>
            </a:pPr>
            <a:r>
              <a:rPr lang="en-US" sz="2000"/>
              <a:t>Build the Support Vector Machine with linear kernel, </a:t>
            </a:r>
            <a:br>
              <a:rPr lang="en-US" sz="2000"/>
            </a:br>
            <a:r>
              <a:rPr lang="en-US" sz="2000"/>
              <a:t>C= 2 and gamma = 0.01</a:t>
            </a:r>
            <a:endParaRPr sz="2000">
              <a:solidFill>
                <a:srgbClr val="000000"/>
              </a:solidFill>
            </a:endParaRPr>
          </a:p>
          <a:p>
            <a:pPr indent="-355600" lvl="0" marL="457200" rtl="0" algn="l">
              <a:lnSpc>
                <a:spcPct val="100000"/>
              </a:lnSpc>
              <a:spcBef>
                <a:spcPts val="0"/>
              </a:spcBef>
              <a:spcAft>
                <a:spcPts val="0"/>
              </a:spcAft>
              <a:buSzPts val="2000"/>
              <a:buChar char="-"/>
            </a:pPr>
            <a:r>
              <a:rPr lang="en-US" sz="2000"/>
              <a:t>results:</a:t>
            </a:r>
            <a:endParaRPr sz="2000"/>
          </a:p>
          <a:p>
            <a:pPr indent="0" lvl="0" marL="457200" rtl="0" algn="l">
              <a:lnSpc>
                <a:spcPct val="100000"/>
              </a:lnSpc>
              <a:spcBef>
                <a:spcPts val="0"/>
              </a:spcBef>
              <a:spcAft>
                <a:spcPts val="0"/>
              </a:spcAft>
              <a:buNone/>
            </a:pPr>
            <a:r>
              <a:t/>
            </a:r>
            <a:endParaRPr sz="1800"/>
          </a:p>
        </p:txBody>
      </p:sp>
      <p:sp>
        <p:nvSpPr>
          <p:cNvPr id="252" name="Google Shape;252;g6bee7c8650_0_47"/>
          <p:cNvSpPr txBox="1"/>
          <p:nvPr/>
        </p:nvSpPr>
        <p:spPr>
          <a:xfrm>
            <a:off x="255600" y="4647000"/>
            <a:ext cx="4700700" cy="8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graphicFrame>
        <p:nvGraphicFramePr>
          <p:cNvPr id="253" name="Google Shape;253;g6bee7c8650_0_47"/>
          <p:cNvGraphicFramePr/>
          <p:nvPr/>
        </p:nvGraphicFramePr>
        <p:xfrm>
          <a:off x="3086350" y="2893525"/>
          <a:ext cx="3000000" cy="3000000"/>
        </p:xfrm>
        <a:graphic>
          <a:graphicData uri="http://schemas.openxmlformats.org/drawingml/2006/table">
            <a:tbl>
              <a:tblPr>
                <a:noFill/>
                <a:tableStyleId>{D4246231-ADD4-4DE9-8504-DBDDF73D8194}</a:tableStyleId>
              </a:tblPr>
              <a:tblGrid>
                <a:gridCol w="1566475"/>
                <a:gridCol w="1566475"/>
              </a:tblGrid>
              <a:tr h="577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 of run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Accuracy</a:t>
                      </a:r>
                      <a:endParaRPr sz="1400" u="none" cap="none" strike="noStrike"/>
                    </a:p>
                  </a:txBody>
                  <a:tcPr marT="91425" marB="91425" marR="91425" marL="91425"/>
                </a:tc>
              </a:tr>
              <a:tr h="6514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81.09%</a:t>
                      </a:r>
                      <a:endParaRPr sz="1400" u="none" cap="none" strike="noStrike"/>
                    </a:p>
                  </a:txBody>
                  <a:tcPr marT="91425" marB="91425" marR="91425" marL="91425"/>
                </a:tc>
              </a:tr>
              <a:tr h="6514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78.79%</a:t>
                      </a:r>
                      <a:endParaRPr sz="1400" u="none" cap="none" strike="noStrike"/>
                    </a:p>
                  </a:txBody>
                  <a:tcPr marT="91425" marB="91425" marR="91425" marL="91425"/>
                </a:tc>
              </a:tr>
              <a:tr h="6514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79.25%</a:t>
                      </a:r>
                      <a:endParaRPr sz="1400" u="none" cap="none" strike="noStrike"/>
                    </a:p>
                  </a:txBody>
                  <a:tcPr marT="91425" marB="91425" marR="91425" marL="91425"/>
                </a:tc>
              </a:tr>
              <a:tr h="6514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80.02%</a:t>
                      </a:r>
                      <a:endParaRPr sz="1400" u="none" cap="none" strike="noStrike"/>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Algorithm &amp; Results: Random Forest</a:t>
            </a:r>
            <a:endParaRPr sz="3600"/>
          </a:p>
        </p:txBody>
      </p:sp>
      <p:sp>
        <p:nvSpPr>
          <p:cNvPr id="259" name="Google Shape;259;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53338" lvl="0" marL="182880" rtl="0" algn="l">
              <a:lnSpc>
                <a:spcPct val="100000"/>
              </a:lnSpc>
              <a:spcBef>
                <a:spcPts val="0"/>
              </a:spcBef>
              <a:spcAft>
                <a:spcPts val="0"/>
              </a:spcAft>
              <a:buSzPts val="2040"/>
              <a:buNone/>
            </a:pPr>
            <a:r>
              <a:rPr lang="en-US">
                <a:solidFill>
                  <a:srgbClr val="999999"/>
                </a:solidFill>
              </a:rPr>
              <a:t>-</a:t>
            </a:r>
            <a:r>
              <a:rPr lang="en-US"/>
              <a:t>Split the training and test data into a 70-30 ratio.</a:t>
            </a:r>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Built the model using predefined Python libraries for the implementation of Random Forests Classifier.</a:t>
            </a:r>
            <a:endParaRPr>
              <a:solidFill>
                <a:srgbClr val="000000"/>
              </a:solidFill>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Results:</a:t>
            </a:r>
            <a:endParaRPr>
              <a:solidFill>
                <a:srgbClr val="000000"/>
              </a:solidFill>
            </a:endParaRPr>
          </a:p>
          <a:p>
            <a:pPr indent="-53338" lvl="0" marL="182880" rtl="0" algn="l">
              <a:lnSpc>
                <a:spcPct val="100000"/>
              </a:lnSpc>
              <a:spcBef>
                <a:spcPts val="0"/>
              </a:spcBef>
              <a:spcAft>
                <a:spcPts val="0"/>
              </a:spcAft>
              <a:buSzPts val="2040"/>
              <a:buNone/>
            </a:pPr>
            <a:r>
              <a:rPr lang="en-US"/>
              <a:t>				</a:t>
            </a:r>
            <a:endParaRPr/>
          </a:p>
        </p:txBody>
      </p:sp>
      <p:graphicFrame>
        <p:nvGraphicFramePr>
          <p:cNvPr id="260" name="Google Shape;260;p14"/>
          <p:cNvGraphicFramePr/>
          <p:nvPr/>
        </p:nvGraphicFramePr>
        <p:xfrm>
          <a:off x="2314625" y="3276975"/>
          <a:ext cx="3000000" cy="3000000"/>
        </p:xfrm>
        <a:graphic>
          <a:graphicData uri="http://schemas.openxmlformats.org/drawingml/2006/table">
            <a:tbl>
              <a:tblPr>
                <a:noFill/>
                <a:tableStyleId>{D4246231-ADD4-4DE9-8504-DBDDF73D8194}</a:tableStyleId>
              </a:tblPr>
              <a:tblGrid>
                <a:gridCol w="2287000"/>
                <a:gridCol w="2287000"/>
              </a:tblGrid>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Iteration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Accuracy</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81.24%</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81.54%</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80.32%</a:t>
                      </a:r>
                      <a:endParaRPr sz="1400" u="none" cap="none" strike="noStrike"/>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US" sz="3240"/>
              <a:t>Algorithm &amp; Results: Logistic Regression</a:t>
            </a:r>
            <a:endParaRPr sz="3240"/>
          </a:p>
        </p:txBody>
      </p:sp>
      <p:sp>
        <p:nvSpPr>
          <p:cNvPr id="266" name="Google Shape;266;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53338" lvl="0" marL="182880" rtl="0" algn="l">
              <a:lnSpc>
                <a:spcPct val="100000"/>
              </a:lnSpc>
              <a:spcBef>
                <a:spcPts val="0"/>
              </a:spcBef>
              <a:spcAft>
                <a:spcPts val="0"/>
              </a:spcAft>
              <a:buSzPts val="2040"/>
              <a:buNone/>
            </a:pPr>
            <a:r>
              <a:rPr lang="en-US">
                <a:solidFill>
                  <a:srgbClr val="999999"/>
                </a:solidFill>
              </a:rPr>
              <a:t>-</a:t>
            </a:r>
            <a:r>
              <a:rPr lang="en-US"/>
              <a:t>Split the training and test data into a 70-30 ratio.</a:t>
            </a:r>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Built the model using predefined Python libraries for the implementation of Logistic Regression</a:t>
            </a:r>
            <a:endParaRPr>
              <a:solidFill>
                <a:srgbClr val="000000"/>
              </a:solidFill>
            </a:endParaRPr>
          </a:p>
          <a:p>
            <a:pPr indent="-53338" lvl="0" marL="182880" rtl="0" algn="l">
              <a:lnSpc>
                <a:spcPct val="100000"/>
              </a:lnSpc>
              <a:spcBef>
                <a:spcPts val="0"/>
              </a:spcBef>
              <a:spcAft>
                <a:spcPts val="0"/>
              </a:spcAft>
              <a:buSzPts val="2040"/>
              <a:buNone/>
            </a:pPr>
            <a:r>
              <a:rPr lang="en-US">
                <a:solidFill>
                  <a:srgbClr val="999999"/>
                </a:solidFill>
              </a:rPr>
              <a:t>-</a:t>
            </a:r>
            <a:r>
              <a:rPr lang="en-US">
                <a:solidFill>
                  <a:srgbClr val="000000"/>
                </a:solidFill>
              </a:rPr>
              <a:t>Results:</a:t>
            </a:r>
            <a:endParaRPr>
              <a:solidFill>
                <a:srgbClr val="000000"/>
              </a:solidFill>
            </a:endParaRPr>
          </a:p>
          <a:p>
            <a:pPr indent="-53338" lvl="0" marL="182880" rtl="0" algn="l">
              <a:lnSpc>
                <a:spcPct val="100000"/>
              </a:lnSpc>
              <a:spcBef>
                <a:spcPts val="0"/>
              </a:spcBef>
              <a:spcAft>
                <a:spcPts val="0"/>
              </a:spcAft>
              <a:buSzPts val="2040"/>
              <a:buNone/>
            </a:pPr>
            <a:r>
              <a:rPr lang="en-US"/>
              <a:t>				</a:t>
            </a:r>
            <a:endParaRPr/>
          </a:p>
        </p:txBody>
      </p:sp>
      <p:graphicFrame>
        <p:nvGraphicFramePr>
          <p:cNvPr id="267" name="Google Shape;267;p13"/>
          <p:cNvGraphicFramePr/>
          <p:nvPr/>
        </p:nvGraphicFramePr>
        <p:xfrm>
          <a:off x="2314625" y="3276975"/>
          <a:ext cx="3000000" cy="3000000"/>
        </p:xfrm>
        <a:graphic>
          <a:graphicData uri="http://schemas.openxmlformats.org/drawingml/2006/table">
            <a:tbl>
              <a:tblPr>
                <a:noFill/>
                <a:tableStyleId>{D4246231-ADD4-4DE9-8504-DBDDF73D8194}</a:tableStyleId>
              </a:tblPr>
              <a:tblGrid>
                <a:gridCol w="2287000"/>
                <a:gridCol w="2287000"/>
              </a:tblGrid>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Iteration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Accuracy</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80.32%</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81.06%</a:t>
                      </a:r>
                      <a:endParaRPr sz="1400" u="none" cap="none" strike="noStrike"/>
                    </a:p>
                  </a:txBody>
                  <a:tcPr marT="91425" marB="91425" marR="91425" marL="91425"/>
                </a:tc>
              </a:tr>
              <a:tr h="603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80.19%</a:t>
                      </a:r>
                      <a:endParaRPr sz="1400" u="none" cap="none" strike="noStrike"/>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g6bf5dfde7a_0_44"/>
          <p:cNvSpPr txBox="1"/>
          <p:nvPr>
            <p:ph type="title"/>
          </p:nvPr>
        </p:nvSpPr>
        <p:spPr>
          <a:xfrm>
            <a:off x="457200" y="5334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73" name="Google Shape;273;g6bf5dfde7a_0_44"/>
          <p:cNvSpPr txBox="1"/>
          <p:nvPr>
            <p:ph idx="1" type="body"/>
          </p:nvPr>
        </p:nvSpPr>
        <p:spPr>
          <a:xfrm>
            <a:off x="457200" y="1600200"/>
            <a:ext cx="8229600" cy="50292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Clr>
                <a:srgbClr val="000000"/>
              </a:buClr>
              <a:buSzPts val="1800"/>
              <a:buChar char="-"/>
            </a:pPr>
            <a:r>
              <a:rPr lang="en-US" sz="1800">
                <a:solidFill>
                  <a:srgbClr val="000000"/>
                </a:solidFill>
              </a:rPr>
              <a:t>T</a:t>
            </a:r>
            <a:r>
              <a:rPr lang="en-US" sz="1800">
                <a:solidFill>
                  <a:srgbClr val="000000"/>
                </a:solidFill>
              </a:rPr>
              <a:t>raffic accidents are more likely to happen when the weather is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cold and/or</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US" sz="1800">
                <a:solidFill>
                  <a:srgbClr val="000000"/>
                </a:solidFill>
              </a:rPr>
              <a:t>light rain. </a:t>
            </a:r>
            <a:endParaRPr sz="1800">
              <a:solidFill>
                <a:srgbClr val="000000"/>
              </a:solidFill>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000000"/>
                </a:solidFill>
              </a:rPr>
              <a:t>Based on the weather pattern, fall and winter will possibly be cool or cold weather with moderate or light rain.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Traffic volume, the road</a:t>
            </a:r>
            <a:endParaRPr sz="1800">
              <a:solidFill>
                <a:srgbClr val="000000"/>
              </a:solidFill>
            </a:endParaRPr>
          </a:p>
          <a:p>
            <a:pPr indent="0" lvl="0" marL="457200" rtl="0" algn="l">
              <a:spcBef>
                <a:spcPts val="0"/>
              </a:spcBef>
              <a:spcAft>
                <a:spcPts val="0"/>
              </a:spcAft>
              <a:buNone/>
            </a:pPr>
            <a:r>
              <a:rPr lang="en-US" sz="1800">
                <a:solidFill>
                  <a:srgbClr val="000000"/>
                </a:solidFill>
              </a:rPr>
              <a:t>length and the speed has a </a:t>
            </a:r>
            <a:br>
              <a:rPr lang="en-US" sz="1800">
                <a:solidFill>
                  <a:srgbClr val="000000"/>
                </a:solidFill>
              </a:rPr>
            </a:br>
            <a:r>
              <a:rPr lang="en-US" sz="1800">
                <a:solidFill>
                  <a:srgbClr val="000000"/>
                </a:solidFill>
              </a:rPr>
              <a:t>strongest correlation with the</a:t>
            </a:r>
            <a:endParaRPr sz="1800">
              <a:solidFill>
                <a:srgbClr val="000000"/>
              </a:solidFill>
            </a:endParaRPr>
          </a:p>
          <a:p>
            <a:pPr indent="0" lvl="0" marL="457200" rtl="0" algn="l">
              <a:spcBef>
                <a:spcPts val="0"/>
              </a:spcBef>
              <a:spcAft>
                <a:spcPts val="0"/>
              </a:spcAft>
              <a:buNone/>
            </a:pPr>
            <a:r>
              <a:rPr lang="en-US" sz="1800">
                <a:solidFill>
                  <a:srgbClr val="000000"/>
                </a:solidFill>
              </a:rPr>
              <a:t>historical  accident data</a:t>
            </a:r>
            <a:endParaRPr sz="1800">
              <a:solidFill>
                <a:srgbClr val="000000"/>
              </a:solidFill>
            </a:endParaRPr>
          </a:p>
          <a:p>
            <a:pPr indent="0" lvl="0" marL="457200" rtl="0" algn="l">
              <a:spcBef>
                <a:spcPts val="0"/>
              </a:spcBef>
              <a:spcAft>
                <a:spcPts val="0"/>
              </a:spcAft>
              <a:buNone/>
            </a:pPr>
            <a:r>
              <a:rPr lang="en-US" sz="1800">
                <a:solidFill>
                  <a:srgbClr val="000000"/>
                </a:solidFill>
              </a:rPr>
              <a:t>correlation coefficients:</a:t>
            </a:r>
            <a:endParaRPr sz="1800">
              <a:solidFill>
                <a:srgbClr val="000000"/>
              </a:solidFill>
            </a:endParaRPr>
          </a:p>
          <a:p>
            <a:pPr indent="0" lvl="0" marL="457200" rtl="0" algn="l">
              <a:spcBef>
                <a:spcPts val="0"/>
              </a:spcBef>
              <a:spcAft>
                <a:spcPts val="0"/>
              </a:spcAft>
              <a:buNone/>
            </a:pPr>
            <a:r>
              <a:rPr lang="en-US" sz="1800">
                <a:solidFill>
                  <a:srgbClr val="000000"/>
                </a:solidFill>
              </a:rPr>
              <a:t>(0.65, 0.67, 0.47)</a:t>
            </a:r>
            <a:endParaRPr sz="1800">
              <a:solidFill>
                <a:srgbClr val="000000"/>
              </a:solidFill>
            </a:endParaRPr>
          </a:p>
        </p:txBody>
      </p:sp>
      <p:pic>
        <p:nvPicPr>
          <p:cNvPr id="274" name="Google Shape;274;g6bf5dfde7a_0_44"/>
          <p:cNvPicPr preferRelativeResize="0"/>
          <p:nvPr/>
        </p:nvPicPr>
        <p:blipFill>
          <a:blip r:embed="rId3">
            <a:alphaModFix/>
          </a:blip>
          <a:stretch>
            <a:fillRect/>
          </a:stretch>
        </p:blipFill>
        <p:spPr>
          <a:xfrm>
            <a:off x="4453550" y="3040425"/>
            <a:ext cx="4506275" cy="3745526"/>
          </a:xfrm>
          <a:prstGeom prst="rect">
            <a:avLst/>
          </a:prstGeom>
          <a:noFill/>
          <a:ln>
            <a:noFill/>
          </a:ln>
        </p:spPr>
      </p:pic>
      <p:sp>
        <p:nvSpPr>
          <p:cNvPr id="275" name="Google Shape;275;g6bf5dfde7a_0_44"/>
          <p:cNvSpPr/>
          <p:nvPr/>
        </p:nvSpPr>
        <p:spPr>
          <a:xfrm>
            <a:off x="8097050" y="3083225"/>
            <a:ext cx="273600" cy="363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6bf5dfde7a_0_44"/>
          <p:cNvSpPr/>
          <p:nvPr/>
        </p:nvSpPr>
        <p:spPr>
          <a:xfrm flipH="1">
            <a:off x="5929875" y="3083225"/>
            <a:ext cx="273600" cy="363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6"/>
          <p:cNvSpPr txBox="1"/>
          <p:nvPr/>
        </p:nvSpPr>
        <p:spPr>
          <a:xfrm>
            <a:off x="2694225" y="4445625"/>
            <a:ext cx="7342200" cy="8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txBox="1"/>
          <p:nvPr/>
        </p:nvSpPr>
        <p:spPr>
          <a:xfrm>
            <a:off x="749200" y="1774250"/>
            <a:ext cx="7342200" cy="357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The most important thing we learnt during the course of the project is that human behavior is not a stable factor for prediction.</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US"/>
              <a:t>In the data, that we sourced from the San Jose PD, the physiological condition of a driver is not mentioned and that is a primary aspect when it comes to accident prediction.</a:t>
            </a:r>
            <a:endParaRPr/>
          </a:p>
          <a:p>
            <a:pPr indent="0" lvl="0" marL="0" rtl="0" algn="l">
              <a:lnSpc>
                <a:spcPct val="150000"/>
              </a:lnSpc>
              <a:spcBef>
                <a:spcPts val="0"/>
              </a:spcBef>
              <a:spcAft>
                <a:spcPts val="0"/>
              </a:spcAft>
              <a:buNone/>
            </a:pPr>
            <a:r>
              <a:rPr lang="en-US"/>
              <a:t>For eg, a drunk or intoxicated driver is more likely to get into an accident than a sober driver. Reckless behavior is also a variable which cannot be taken for granted.</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US"/>
              <a:t>Weather is a variable to be taken into account for depression as stated by the seasonality of suicide behaviors paper- </a:t>
            </a:r>
            <a:r>
              <a:rPr lang="en-US" sz="1100" u="sng">
                <a:solidFill>
                  <a:schemeClr val="hlink"/>
                </a:solidFill>
                <a:hlinkClick r:id="rId3"/>
              </a:rPr>
              <a:t>https://www.ncbi.nlm.nih.gov/pmc/articles/PMC3315262/</a:t>
            </a:r>
            <a:r>
              <a:rPr lang="en-US"/>
              <a:t> and that could be factor for reckless driving and suicidal behavior.</a:t>
            </a:r>
            <a:endParaRPr/>
          </a:p>
          <a:p>
            <a:pPr indent="0" lvl="0" marL="0" rtl="0" algn="l">
              <a:lnSpc>
                <a:spcPct val="150000"/>
              </a:lnSpc>
              <a:spcBef>
                <a:spcPts val="0"/>
              </a:spcBef>
              <a:spcAft>
                <a:spcPts val="0"/>
              </a:spcAft>
              <a:buNone/>
            </a:pPr>
            <a:r>
              <a:t/>
            </a:r>
            <a:endParaRPr/>
          </a:p>
        </p:txBody>
      </p:sp>
      <p:sp>
        <p:nvSpPr>
          <p:cNvPr id="283" name="Google Shape;283;p16"/>
          <p:cNvSpPr txBox="1"/>
          <p:nvPr>
            <p:ph type="title"/>
          </p:nvPr>
        </p:nvSpPr>
        <p:spPr>
          <a:xfrm>
            <a:off x="457200" y="533400"/>
            <a:ext cx="82296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Lessons Learnt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6bf5dfde7a_0_9"/>
          <p:cNvSpPr txBox="1"/>
          <p:nvPr>
            <p:ph type="title"/>
          </p:nvPr>
        </p:nvSpPr>
        <p:spPr>
          <a:xfrm>
            <a:off x="304800" y="432550"/>
            <a:ext cx="70287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sz="3600"/>
              <a:t>Project Rubric    </a:t>
            </a:r>
            <a:endParaRPr sz="3600"/>
          </a:p>
        </p:txBody>
      </p:sp>
      <p:graphicFrame>
        <p:nvGraphicFramePr>
          <p:cNvPr id="289" name="Google Shape;289;g6bf5dfde7a_0_9"/>
          <p:cNvGraphicFramePr/>
          <p:nvPr/>
        </p:nvGraphicFramePr>
        <p:xfrm>
          <a:off x="304800" y="1298775"/>
          <a:ext cx="3000000" cy="3000000"/>
        </p:xfrm>
        <a:graphic>
          <a:graphicData uri="http://schemas.openxmlformats.org/drawingml/2006/table">
            <a:tbl>
              <a:tblPr>
                <a:noFill/>
                <a:tableStyleId>{0CC49455-476E-44E5-8898-2420D72E59D4}</a:tableStyleId>
              </a:tblPr>
              <a:tblGrid>
                <a:gridCol w="3237275"/>
                <a:gridCol w="4981675"/>
                <a:gridCol w="382850"/>
              </a:tblGrid>
              <a:tr h="320500">
                <a:tc>
                  <a:txBody>
                    <a:bodyPr/>
                    <a:lstStyle/>
                    <a:p>
                      <a:pPr indent="0" lvl="0" marL="0" rtl="0" algn="ctr">
                        <a:lnSpc>
                          <a:spcPct val="115000"/>
                        </a:lnSpc>
                        <a:spcBef>
                          <a:spcPts val="0"/>
                        </a:spcBef>
                        <a:spcAft>
                          <a:spcPts val="0"/>
                        </a:spcAft>
                        <a:buNone/>
                      </a:pPr>
                      <a:r>
                        <a:rPr b="1" lang="en-US" sz="1200">
                          <a:solidFill>
                            <a:srgbClr val="2D3B45"/>
                          </a:solidFill>
                          <a:latin typeface="Times New Roman"/>
                          <a:ea typeface="Times New Roman"/>
                          <a:cs typeface="Times New Roman"/>
                          <a:sym typeface="Times New Roman"/>
                        </a:rPr>
                        <a:t>Criteria</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b="1" lang="en-US" sz="1200">
                          <a:solidFill>
                            <a:srgbClr val="2D3B45"/>
                          </a:solidFill>
                          <a:latin typeface="Times New Roman"/>
                          <a:ea typeface="Times New Roman"/>
                          <a:cs typeface="Times New Roman"/>
                          <a:sym typeface="Times New Roman"/>
                        </a:rPr>
                        <a:t>Ratings</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527625">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Data Collection</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Collect 4 dataset from san jose gis data and website of California </a:t>
                      </a:r>
                      <a:r>
                        <a:rPr lang="en-US" sz="1200">
                          <a:solidFill>
                            <a:srgbClr val="2D3B45"/>
                          </a:solidFill>
                          <a:latin typeface="Times New Roman"/>
                          <a:ea typeface="Times New Roman"/>
                          <a:cs typeface="Times New Roman"/>
                          <a:sym typeface="Times New Roman"/>
                        </a:rPr>
                        <a:t>agriculture</a:t>
                      </a:r>
                      <a:r>
                        <a:rPr lang="en-US" sz="1200">
                          <a:solidFill>
                            <a:srgbClr val="2D3B45"/>
                          </a:solidFill>
                          <a:latin typeface="Times New Roman"/>
                          <a:ea typeface="Times New Roman"/>
                          <a:cs typeface="Times New Roman"/>
                          <a:sym typeface="Times New Roman"/>
                        </a:rPr>
                        <a:t>.</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940325">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Variety</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We use transportation data  and weather data.</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527625">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Visualization</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527625">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Significance to the real world</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527625">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Data Reduction for quick demo</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Reduce features to 11 from 4 datasets.</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849275">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Veracity</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 </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We check the veracity of the data in data </a:t>
                      </a:r>
                      <a:r>
                        <a:rPr lang="en-US" sz="1200">
                          <a:solidFill>
                            <a:srgbClr val="2D3B45"/>
                          </a:solidFill>
                          <a:latin typeface="Times New Roman"/>
                          <a:ea typeface="Times New Roman"/>
                          <a:cs typeface="Times New Roman"/>
                          <a:sym typeface="Times New Roman"/>
                        </a:rPr>
                        <a:t>visualization</a:t>
                      </a:r>
                      <a:r>
                        <a:rPr lang="en-US" sz="1200">
                          <a:solidFill>
                            <a:srgbClr val="2D3B45"/>
                          </a:solidFill>
                          <a:latin typeface="Times New Roman"/>
                          <a:ea typeface="Times New Roman"/>
                          <a:cs typeface="Times New Roman"/>
                          <a:sym typeface="Times New Roman"/>
                        </a:rPr>
                        <a:t>.</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g6bf5dfde7a_0_24"/>
          <p:cNvSpPr txBox="1"/>
          <p:nvPr>
            <p:ph type="title"/>
          </p:nvPr>
        </p:nvSpPr>
        <p:spPr>
          <a:xfrm>
            <a:off x="304800" y="432550"/>
            <a:ext cx="67260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sz="3600"/>
              <a:t>Project Rubric   </a:t>
            </a:r>
            <a:endParaRPr sz="3600"/>
          </a:p>
        </p:txBody>
      </p:sp>
      <p:graphicFrame>
        <p:nvGraphicFramePr>
          <p:cNvPr id="295" name="Google Shape;295;g6bf5dfde7a_0_24"/>
          <p:cNvGraphicFramePr/>
          <p:nvPr/>
        </p:nvGraphicFramePr>
        <p:xfrm>
          <a:off x="304800" y="1291575"/>
          <a:ext cx="3000000" cy="3000000"/>
        </p:xfrm>
        <a:graphic>
          <a:graphicData uri="http://schemas.openxmlformats.org/drawingml/2006/table">
            <a:tbl>
              <a:tblPr>
                <a:noFill/>
                <a:tableStyleId>{0CC49455-476E-44E5-8898-2420D72E59D4}</a:tableStyleId>
              </a:tblPr>
              <a:tblGrid>
                <a:gridCol w="2891500"/>
                <a:gridCol w="5156225"/>
                <a:gridCol w="554075"/>
              </a:tblGrid>
              <a:tr h="361250">
                <a:tc>
                  <a:txBody>
                    <a:bodyPr/>
                    <a:lstStyle/>
                    <a:p>
                      <a:pPr indent="0" lvl="0" marL="0" rtl="0" algn="ctr">
                        <a:lnSpc>
                          <a:spcPct val="115000"/>
                        </a:lnSpc>
                        <a:spcBef>
                          <a:spcPts val="0"/>
                        </a:spcBef>
                        <a:spcAft>
                          <a:spcPts val="0"/>
                        </a:spcAft>
                        <a:buNone/>
                      </a:pPr>
                      <a:r>
                        <a:rPr b="1" lang="en-US" sz="1000">
                          <a:solidFill>
                            <a:srgbClr val="2D3B45"/>
                          </a:solidFill>
                          <a:latin typeface="Times New Roman"/>
                          <a:ea typeface="Times New Roman"/>
                          <a:cs typeface="Times New Roman"/>
                          <a:sym typeface="Times New Roman"/>
                        </a:rPr>
                        <a:t>Criteria</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b="1" lang="en-US" sz="1000">
                          <a:solidFill>
                            <a:srgbClr val="2D3B45"/>
                          </a:solidFill>
                          <a:latin typeface="Times New Roman"/>
                          <a:ea typeface="Times New Roman"/>
                          <a:cs typeface="Times New Roman"/>
                          <a:sym typeface="Times New Roman"/>
                        </a:rPr>
                        <a:t>Ratings</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450625">
                <a:tc>
                  <a:txBody>
                    <a:bodyPr/>
                    <a:lstStyle/>
                    <a:p>
                      <a:pPr indent="0" lvl="0" marL="0" rtl="0" algn="l">
                        <a:lnSpc>
                          <a:spcPct val="115000"/>
                        </a:lnSpc>
                        <a:spcBef>
                          <a:spcPts val="1500"/>
                        </a:spcBef>
                        <a:spcAft>
                          <a:spcPts val="800"/>
                        </a:spcAft>
                        <a:buNone/>
                      </a:pPr>
                      <a:r>
                        <a:rPr lang="en-US" sz="1000">
                          <a:solidFill>
                            <a:srgbClr val="2D3B45"/>
                          </a:solidFill>
                          <a:latin typeface="Times New Roman"/>
                          <a:ea typeface="Times New Roman"/>
                          <a:cs typeface="Times New Roman"/>
                          <a:sym typeface="Times New Roman"/>
                        </a:rPr>
                        <a:t>Code Walkthrough</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Yes.</a:t>
                      </a:r>
                      <a:endParaRPr sz="10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tcPr>
                </a:tc>
              </a:tr>
              <a:tr h="957225">
                <a:tc>
                  <a:txBody>
                    <a:bodyPr/>
                    <a:lstStyle/>
                    <a:p>
                      <a:pPr indent="0" lvl="0" marL="0" rtl="0" algn="l">
                        <a:lnSpc>
                          <a:spcPct val="115000"/>
                        </a:lnSpc>
                        <a:spcBef>
                          <a:spcPts val="1500"/>
                        </a:spcBef>
                        <a:spcAft>
                          <a:spcPts val="0"/>
                        </a:spcAft>
                        <a:buNone/>
                      </a:pPr>
                      <a:r>
                        <a:rPr lang="en-US" sz="1000">
                          <a:solidFill>
                            <a:srgbClr val="2D3B45"/>
                          </a:solidFill>
                          <a:latin typeface="Times New Roman"/>
                          <a:ea typeface="Times New Roman"/>
                          <a:cs typeface="Times New Roman"/>
                          <a:sym typeface="Times New Roman"/>
                        </a:rPr>
                        <a:t>Report</a:t>
                      </a:r>
                      <a:endParaRPr sz="1000">
                        <a:solidFill>
                          <a:srgbClr val="2D3B45"/>
                        </a:solidFill>
                        <a:latin typeface="Times New Roman"/>
                        <a:ea typeface="Times New Roman"/>
                        <a:cs typeface="Times New Roman"/>
                        <a:sym typeface="Times New Roman"/>
                      </a:endParaRPr>
                    </a:p>
                    <a:p>
                      <a:pPr indent="0" lvl="0" marL="0" rtl="0" algn="l">
                        <a:lnSpc>
                          <a:spcPct val="115000"/>
                        </a:lnSpc>
                        <a:spcBef>
                          <a:spcPts val="1500"/>
                        </a:spcBef>
                        <a:spcAft>
                          <a:spcPts val="800"/>
                        </a:spcAft>
                        <a:buNone/>
                      </a:pPr>
                      <a:r>
                        <a:rPr lang="en-US" sz="1000">
                          <a:solidFill>
                            <a:srgbClr val="2D3B45"/>
                          </a:solidFill>
                          <a:latin typeface="Times New Roman"/>
                          <a:ea typeface="Times New Roman"/>
                          <a:cs typeface="Times New Roman"/>
                          <a:sym typeface="Times New Roman"/>
                        </a:rPr>
                        <a:t>Format, completeness, language, plagiarism</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Yes.</a:t>
                      </a:r>
                      <a:br>
                        <a:rPr lang="en-US" sz="1000">
                          <a:solidFill>
                            <a:srgbClr val="2D3B45"/>
                          </a:solidFill>
                          <a:latin typeface="Times New Roman"/>
                          <a:ea typeface="Times New Roman"/>
                          <a:cs typeface="Times New Roman"/>
                          <a:sym typeface="Times New Roman"/>
                        </a:rPr>
                      </a:br>
                      <a:r>
                        <a:rPr lang="en-US" sz="1000">
                          <a:solidFill>
                            <a:srgbClr val="2D3B45"/>
                          </a:solidFill>
                          <a:latin typeface="Times New Roman"/>
                          <a:ea typeface="Times New Roman"/>
                          <a:cs typeface="Times New Roman"/>
                          <a:sym typeface="Times New Roman"/>
                        </a:rPr>
                        <a:t>the report wrote in IEEE format and it is completed.</a:t>
                      </a:r>
                      <a:endParaRPr sz="10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B cap="flat" cmpd="sng">
                      <a:solidFill>
                        <a:srgbClr val="808080"/>
                      </a:solidFill>
                      <a:prstDash val="solid"/>
                      <a:round/>
                      <a:headEnd len="sm" w="sm" type="none"/>
                      <a:tailEnd len="sm" w="sm" type="none"/>
                    </a:lnB>
                  </a:tcPr>
                </a:tc>
              </a:tr>
              <a:tr h="957225">
                <a:tc>
                  <a:txBody>
                    <a:bodyPr/>
                    <a:lstStyle/>
                    <a:p>
                      <a:pPr indent="0" lvl="0" marL="0" rtl="0" algn="l">
                        <a:lnSpc>
                          <a:spcPct val="115000"/>
                        </a:lnSpc>
                        <a:spcBef>
                          <a:spcPts val="1500"/>
                        </a:spcBef>
                        <a:spcAft>
                          <a:spcPts val="0"/>
                        </a:spcAft>
                        <a:buNone/>
                      </a:pPr>
                      <a:r>
                        <a:rPr lang="en-US" sz="1000">
                          <a:solidFill>
                            <a:srgbClr val="2D3B45"/>
                          </a:solidFill>
                          <a:latin typeface="Times New Roman"/>
                          <a:ea typeface="Times New Roman"/>
                          <a:cs typeface="Times New Roman"/>
                          <a:sym typeface="Times New Roman"/>
                        </a:rPr>
                        <a:t>Tools usage</a:t>
                      </a:r>
                      <a:endParaRPr sz="1000">
                        <a:solidFill>
                          <a:srgbClr val="2D3B45"/>
                        </a:solidFill>
                        <a:latin typeface="Times New Roman"/>
                        <a:ea typeface="Times New Roman"/>
                        <a:cs typeface="Times New Roman"/>
                        <a:sym typeface="Times New Roman"/>
                      </a:endParaRPr>
                    </a:p>
                    <a:p>
                      <a:pPr indent="0" lvl="0" marL="0" rtl="0" algn="l">
                        <a:lnSpc>
                          <a:spcPct val="115000"/>
                        </a:lnSpc>
                        <a:spcBef>
                          <a:spcPts val="1500"/>
                        </a:spcBef>
                        <a:spcAft>
                          <a:spcPts val="800"/>
                        </a:spcAft>
                        <a:buNone/>
                      </a:pPr>
                      <a:r>
                        <a:rPr lang="en-US" sz="1000">
                          <a:solidFill>
                            <a:srgbClr val="2D3B45"/>
                          </a:solidFill>
                          <a:latin typeface="Times New Roman"/>
                          <a:ea typeface="Times New Roman"/>
                          <a:cs typeface="Times New Roman"/>
                          <a:sym typeface="Times New Roman"/>
                        </a:rPr>
                        <a:t>Use of the Big Data tool ecosystem</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Yes. </a:t>
                      </a:r>
                      <a:endParaRPr sz="10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We use googlemap geocode API, github, jupyter.</a:t>
                      </a:r>
                      <a:endParaRPr sz="10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r h="796425">
                <a:tc>
                  <a:txBody>
                    <a:bodyPr/>
                    <a:lstStyle/>
                    <a:p>
                      <a:pPr indent="0" lvl="0" marL="0" rtl="0" algn="l">
                        <a:lnSpc>
                          <a:spcPct val="115000"/>
                        </a:lnSpc>
                        <a:spcBef>
                          <a:spcPts val="1500"/>
                        </a:spcBef>
                        <a:spcAft>
                          <a:spcPts val="800"/>
                        </a:spcAft>
                        <a:buNone/>
                      </a:pPr>
                      <a:r>
                        <a:rPr lang="en-US" sz="1000">
                          <a:solidFill>
                            <a:srgbClr val="2D3B45"/>
                          </a:solidFill>
                          <a:latin typeface="Times New Roman"/>
                          <a:ea typeface="Times New Roman"/>
                          <a:cs typeface="Times New Roman"/>
                          <a:sym typeface="Times New Roman"/>
                        </a:rPr>
                        <a:t>Volume</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Yes.</a:t>
                      </a:r>
                      <a:endParaRPr sz="10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We have 4352 data tuples including 12 features.</a:t>
                      </a:r>
                      <a:endParaRPr sz="10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r h="957225">
                <a:tc>
                  <a:txBody>
                    <a:bodyPr/>
                    <a:lstStyle/>
                    <a:p>
                      <a:pPr indent="0" lvl="0" marL="0" rtl="0" algn="l">
                        <a:lnSpc>
                          <a:spcPct val="115000"/>
                        </a:lnSpc>
                        <a:spcBef>
                          <a:spcPts val="1500"/>
                        </a:spcBef>
                        <a:spcAft>
                          <a:spcPts val="0"/>
                        </a:spcAft>
                        <a:buNone/>
                      </a:pPr>
                      <a:r>
                        <a:rPr lang="en-US" sz="1000">
                          <a:solidFill>
                            <a:srgbClr val="2D3B45"/>
                          </a:solidFill>
                          <a:latin typeface="Times New Roman"/>
                          <a:ea typeface="Times New Roman"/>
                          <a:cs typeface="Times New Roman"/>
                          <a:sym typeface="Times New Roman"/>
                        </a:rPr>
                        <a:t>Version Control</a:t>
                      </a:r>
                      <a:endParaRPr sz="1000">
                        <a:solidFill>
                          <a:srgbClr val="2D3B45"/>
                        </a:solidFill>
                        <a:latin typeface="Times New Roman"/>
                        <a:ea typeface="Times New Roman"/>
                        <a:cs typeface="Times New Roman"/>
                        <a:sym typeface="Times New Roman"/>
                      </a:endParaRPr>
                    </a:p>
                    <a:p>
                      <a:pPr indent="0" lvl="0" marL="0" rtl="0" algn="l">
                        <a:lnSpc>
                          <a:spcPct val="115000"/>
                        </a:lnSpc>
                        <a:spcBef>
                          <a:spcPts val="1500"/>
                        </a:spcBef>
                        <a:spcAft>
                          <a:spcPts val="800"/>
                        </a:spcAft>
                        <a:buNone/>
                      </a:pPr>
                      <a:r>
                        <a:rPr lang="en-US" sz="1000">
                          <a:solidFill>
                            <a:srgbClr val="2D3B45"/>
                          </a:solidFill>
                          <a:latin typeface="Times New Roman"/>
                          <a:ea typeface="Times New Roman"/>
                          <a:cs typeface="Times New Roman"/>
                          <a:sym typeface="Times New Roman"/>
                        </a:rPr>
                        <a:t>Use of Git / GitHub or equivalent</a:t>
                      </a:r>
                      <a:endParaRPr sz="10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solidFill>
                            <a:srgbClr val="2D3B45"/>
                          </a:solidFill>
                          <a:latin typeface="Times New Roman"/>
                          <a:ea typeface="Times New Roman"/>
                          <a:cs typeface="Times New Roman"/>
                          <a:sym typeface="Times New Roman"/>
                        </a:rPr>
                        <a:t>Yes. we use github. </a:t>
                      </a:r>
                      <a:br>
                        <a:rPr lang="en-US" sz="1000">
                          <a:solidFill>
                            <a:srgbClr val="2D3B45"/>
                          </a:solidFill>
                          <a:latin typeface="Times New Roman"/>
                          <a:ea typeface="Times New Roman"/>
                          <a:cs typeface="Times New Roman"/>
                          <a:sym typeface="Times New Roman"/>
                        </a:rPr>
                      </a:br>
                      <a:r>
                        <a:rPr lang="en-US" sz="1100" u="sng">
                          <a:solidFill>
                            <a:schemeClr val="hlink"/>
                          </a:solidFill>
                          <a:hlinkClick r:id="rId3"/>
                        </a:rPr>
                        <a:t>https://github.com/wmymandy/CMPE255_TrafficAccidentPrediction</a:t>
                      </a:r>
                      <a:endParaRPr sz="10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6bf5dfde7a_0_32"/>
          <p:cNvSpPr txBox="1"/>
          <p:nvPr>
            <p:ph type="title"/>
          </p:nvPr>
        </p:nvSpPr>
        <p:spPr>
          <a:xfrm>
            <a:off x="304800" y="403750"/>
            <a:ext cx="60633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sz="3600"/>
              <a:t>Project Rubric  </a:t>
            </a:r>
            <a:endParaRPr sz="3600"/>
          </a:p>
        </p:txBody>
      </p:sp>
      <p:graphicFrame>
        <p:nvGraphicFramePr>
          <p:cNvPr id="301" name="Google Shape;301;g6bf5dfde7a_0_32"/>
          <p:cNvGraphicFramePr/>
          <p:nvPr/>
        </p:nvGraphicFramePr>
        <p:xfrm>
          <a:off x="304800" y="1394350"/>
          <a:ext cx="3000000" cy="3000000"/>
        </p:xfrm>
        <a:graphic>
          <a:graphicData uri="http://schemas.openxmlformats.org/drawingml/2006/table">
            <a:tbl>
              <a:tblPr>
                <a:noFill/>
                <a:tableStyleId>{0CC49455-476E-44E5-8898-2420D72E59D4}</a:tableStyleId>
              </a:tblPr>
              <a:tblGrid>
                <a:gridCol w="2891500"/>
                <a:gridCol w="5156225"/>
                <a:gridCol w="554075"/>
              </a:tblGrid>
              <a:tr h="352075">
                <a:tc>
                  <a:txBody>
                    <a:bodyPr/>
                    <a:lstStyle/>
                    <a:p>
                      <a:pPr indent="0" lvl="0" marL="0" rtl="0" algn="ctr">
                        <a:lnSpc>
                          <a:spcPct val="115000"/>
                        </a:lnSpc>
                        <a:spcBef>
                          <a:spcPts val="0"/>
                        </a:spcBef>
                        <a:spcAft>
                          <a:spcPts val="0"/>
                        </a:spcAft>
                        <a:buNone/>
                      </a:pPr>
                      <a:r>
                        <a:rPr b="1" lang="en-US" sz="1200">
                          <a:solidFill>
                            <a:srgbClr val="2D3B45"/>
                          </a:solidFill>
                          <a:latin typeface="Times New Roman"/>
                          <a:ea typeface="Times New Roman"/>
                          <a:cs typeface="Times New Roman"/>
                          <a:sym typeface="Times New Roman"/>
                        </a:rPr>
                        <a:t>Criteria</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b="1" lang="en-US" sz="1200">
                          <a:solidFill>
                            <a:srgbClr val="2D3B45"/>
                          </a:solidFill>
                          <a:latin typeface="Times New Roman"/>
                          <a:ea typeface="Times New Roman"/>
                          <a:cs typeface="Times New Roman"/>
                          <a:sym typeface="Times New Roman"/>
                        </a:rPr>
                        <a:t>Ratings</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B cap="flat" cmpd="sng">
                      <a:solidFill>
                        <a:srgbClr val="808080"/>
                      </a:solidFill>
                      <a:prstDash val="solid"/>
                      <a:round/>
                      <a:headEnd len="sm" w="sm" type="none"/>
                      <a:tailEnd len="sm" w="sm" type="none"/>
                    </a:lnB>
                  </a:tcPr>
                </a:tc>
              </a:tr>
              <a:tr h="1007325">
                <a:tc>
                  <a:txBody>
                    <a:bodyPr/>
                    <a:lstStyle/>
                    <a:p>
                      <a:pPr indent="0" lvl="0" marL="0" rtl="0" algn="l">
                        <a:lnSpc>
                          <a:spcPct val="115000"/>
                        </a:lnSpc>
                        <a:spcBef>
                          <a:spcPts val="1500"/>
                        </a:spcBef>
                        <a:spcAft>
                          <a:spcPts val="0"/>
                        </a:spcAft>
                        <a:buNone/>
                      </a:pPr>
                      <a:r>
                        <a:rPr lang="en-US" sz="1200">
                          <a:solidFill>
                            <a:srgbClr val="2D3B45"/>
                          </a:solidFill>
                          <a:latin typeface="Times New Roman"/>
                          <a:ea typeface="Times New Roman"/>
                          <a:cs typeface="Times New Roman"/>
                          <a:sym typeface="Times New Roman"/>
                        </a:rPr>
                        <a:t>Lessons learnt</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Included in the report and presentation?</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used what we have learnt in class for the data preprocessing and Machine Learning Algorithms to build and train the model. </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r h="1007325">
                <a:tc>
                  <a:txBody>
                    <a:bodyPr/>
                    <a:lstStyle/>
                    <a:p>
                      <a:pPr indent="0" lvl="0" marL="0" rtl="0" algn="l">
                        <a:lnSpc>
                          <a:spcPct val="115000"/>
                        </a:lnSpc>
                        <a:spcBef>
                          <a:spcPts val="1500"/>
                        </a:spcBef>
                        <a:spcAft>
                          <a:spcPts val="0"/>
                        </a:spcAft>
                        <a:buNone/>
                      </a:pPr>
                      <a:r>
                        <a:rPr lang="en-US" sz="1200">
                          <a:solidFill>
                            <a:srgbClr val="2D3B45"/>
                          </a:solidFill>
                          <a:latin typeface="Times New Roman"/>
                          <a:ea typeface="Times New Roman"/>
                          <a:cs typeface="Times New Roman"/>
                          <a:sym typeface="Times New Roman"/>
                        </a:rPr>
                        <a:t>Velocity</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Using streamed data in real time?</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No, </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As we collected the data from 2013 to 2017, we were working with historical data.</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The model can be scaled for using real time data, with the help of tools like Kinesis or Apache Storm.</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r h="616800">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Innovation</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r h="616800">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Evaluation of performance</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Yes.</a:t>
                      </a:r>
                      <a:endParaRPr sz="1200">
                        <a:solidFill>
                          <a:srgbClr val="2D3B4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rgbClr val="2D3B45"/>
                          </a:solidFill>
                          <a:latin typeface="Times New Roman"/>
                          <a:ea typeface="Times New Roman"/>
                          <a:cs typeface="Times New Roman"/>
                          <a:sym typeface="Times New Roman"/>
                        </a:rPr>
                        <a:t>The accuracy of four models archives around 80%.</a:t>
                      </a:r>
                      <a:endParaRPr sz="1200">
                        <a:solidFill>
                          <a:srgbClr val="2D3B45"/>
                        </a:solidFill>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r h="616800">
                <a:tc>
                  <a:txBody>
                    <a:bodyPr/>
                    <a:lstStyle/>
                    <a:p>
                      <a:pPr indent="0" lvl="0" marL="0" rtl="0" algn="l">
                        <a:lnSpc>
                          <a:spcPct val="115000"/>
                        </a:lnSpc>
                        <a:spcBef>
                          <a:spcPts val="1500"/>
                        </a:spcBef>
                        <a:spcAft>
                          <a:spcPts val="800"/>
                        </a:spcAft>
                        <a:buNone/>
                      </a:pPr>
                      <a:r>
                        <a:rPr lang="en-US" sz="1200">
                          <a:solidFill>
                            <a:srgbClr val="2D3B45"/>
                          </a:solidFill>
                          <a:latin typeface="Times New Roman"/>
                          <a:ea typeface="Times New Roman"/>
                          <a:cs typeface="Times New Roman"/>
                          <a:sym typeface="Times New Roman"/>
                        </a:rPr>
                        <a:t>Teamwork</a:t>
                      </a:r>
                      <a:endParaRPr sz="1200">
                        <a:solidFill>
                          <a:srgbClr val="2D3B45"/>
                        </a:solidFill>
                        <a:latin typeface="Times New Roman"/>
                        <a:ea typeface="Times New Roman"/>
                        <a:cs typeface="Times New Roman"/>
                        <a:sym typeface="Times New Roman"/>
                      </a:endParaRPr>
                    </a:p>
                  </a:txBody>
                  <a:tcPr marT="63500" marB="63500" marR="101600" marL="10160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2D3B45"/>
                          </a:solidFill>
                          <a:highlight>
                            <a:srgbClr val="FFFFFF"/>
                          </a:highlight>
                          <a:latin typeface="Times New Roman"/>
                          <a:ea typeface="Times New Roman"/>
                          <a:cs typeface="Times New Roman"/>
                          <a:sym typeface="Times New Roman"/>
                        </a:rPr>
                        <a:t>Ping Chen: Road Network Dataset, Data Integration, KNN;</a:t>
                      </a:r>
                      <a:endParaRPr sz="1000">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000">
                          <a:solidFill>
                            <a:srgbClr val="2D3B45"/>
                          </a:solidFill>
                          <a:highlight>
                            <a:srgbClr val="FFFFFF"/>
                          </a:highlight>
                          <a:latin typeface="Times New Roman"/>
                          <a:ea typeface="Times New Roman"/>
                          <a:cs typeface="Times New Roman"/>
                          <a:sym typeface="Times New Roman"/>
                        </a:rPr>
                        <a:t>Mandy Wong: climate Data,Data Integration,SVM</a:t>
                      </a:r>
                      <a:endParaRPr sz="10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US" sz="1000">
                          <a:solidFill>
                            <a:srgbClr val="2D3B45"/>
                          </a:solidFill>
                          <a:highlight>
                            <a:srgbClr val="FFFFFF"/>
                          </a:highlight>
                          <a:latin typeface="Times New Roman"/>
                          <a:ea typeface="Times New Roman"/>
                          <a:cs typeface="Times New Roman"/>
                          <a:sym typeface="Times New Roman"/>
                        </a:rPr>
                        <a:t>Nihanjali Mallavarapu: Motor Vehicle Crash Data, Logistic Regression</a:t>
                      </a:r>
                      <a:endParaRPr sz="10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900"/>
                        </a:spcAft>
                        <a:buNone/>
                      </a:pPr>
                      <a:r>
                        <a:rPr lang="en-US" sz="1000">
                          <a:solidFill>
                            <a:srgbClr val="2D3B45"/>
                          </a:solidFill>
                          <a:highlight>
                            <a:schemeClr val="lt1"/>
                          </a:highlight>
                          <a:latin typeface="Times New Roman"/>
                          <a:ea typeface="Times New Roman"/>
                          <a:cs typeface="Times New Roman"/>
                          <a:sym typeface="Times New Roman"/>
                        </a:rPr>
                        <a:t>Dhruwaksh Dave: </a:t>
                      </a:r>
                      <a:r>
                        <a:rPr lang="en-US" sz="1000">
                          <a:solidFill>
                            <a:srgbClr val="2D3B45"/>
                          </a:solidFill>
                          <a:latin typeface="Times New Roman"/>
                          <a:ea typeface="Times New Roman"/>
                          <a:cs typeface="Times New Roman"/>
                          <a:sym typeface="Times New Roman"/>
                        </a:rPr>
                        <a:t>Motor Vehicle Crash Data</a:t>
                      </a:r>
                      <a:r>
                        <a:rPr lang="en-US" sz="1000">
                          <a:solidFill>
                            <a:srgbClr val="2D3B45"/>
                          </a:solidFill>
                          <a:highlight>
                            <a:schemeClr val="lt1"/>
                          </a:highlight>
                          <a:latin typeface="Times New Roman"/>
                          <a:ea typeface="Times New Roman"/>
                          <a:cs typeface="Times New Roman"/>
                          <a:sym typeface="Times New Roman"/>
                        </a:rPr>
                        <a:t>, </a:t>
                      </a:r>
                      <a:r>
                        <a:rPr lang="en-US" sz="1000">
                          <a:solidFill>
                            <a:srgbClr val="2D3B45"/>
                          </a:solidFill>
                          <a:latin typeface="Times New Roman"/>
                          <a:ea typeface="Times New Roman"/>
                          <a:cs typeface="Times New Roman"/>
                          <a:sym typeface="Times New Roman"/>
                        </a:rPr>
                        <a:t>Random forests</a:t>
                      </a:r>
                      <a:endParaRPr sz="1000">
                        <a:solidFill>
                          <a:srgbClr val="2D3B45"/>
                        </a:solidFill>
                        <a:highlight>
                          <a:srgbClr val="FFFFFF"/>
                        </a:highlight>
                        <a:latin typeface="Times New Roman"/>
                        <a:ea typeface="Times New Roman"/>
                        <a:cs typeface="Times New Roman"/>
                        <a:sym typeface="Times New Roman"/>
                      </a:endParaRPr>
                    </a:p>
                  </a:txBody>
                  <a:tcPr marT="0" marB="0" marR="0" marL="0">
                    <a:lnL cap="flat" cmpd="sng" w="9525">
                      <a:solidFill>
                        <a:srgbClr val="C7CDD1"/>
                      </a:solidFill>
                      <a:prstDash val="solid"/>
                      <a:round/>
                      <a:headEnd len="sm" w="sm" type="none"/>
                      <a:tailEnd len="sm" w="sm" type="none"/>
                    </a:lnL>
                    <a:lnR cap="flat" cmpd="sng" w="9525">
                      <a:solidFill>
                        <a:srgbClr val="C7CDD1"/>
                      </a:solidFill>
                      <a:prstDash val="solid"/>
                      <a:round/>
                      <a:headEnd len="sm" w="sm" type="none"/>
                      <a:tailEnd len="sm" w="sm" type="none"/>
                    </a:lnR>
                    <a:lnT cap="flat" cmpd="sng" w="9525">
                      <a:solidFill>
                        <a:srgbClr val="C7CDD1"/>
                      </a:solidFill>
                      <a:prstDash val="solid"/>
                      <a:round/>
                      <a:headEnd len="sm" w="sm" type="none"/>
                      <a:tailEnd len="sm" w="sm" type="none"/>
                    </a:lnT>
                    <a:lnB cap="flat" cmpd="sng" w="9525">
                      <a:solidFill>
                        <a:srgbClr val="C7CDD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C7CDD1"/>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808080"/>
                      </a:solidFill>
                      <a:prstDash val="solid"/>
                      <a:round/>
                      <a:headEnd len="sm" w="sm" type="none"/>
                      <a:tailEnd len="sm" w="sm" type="none"/>
                    </a:lnT>
                    <a:lnB cap="flat" cmpd="sng">
                      <a:solidFill>
                        <a:srgbClr val="80808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g6bf5dfde7a_0_5"/>
          <p:cNvSpPr txBox="1"/>
          <p:nvPr>
            <p:ph type="title"/>
          </p:nvPr>
        </p:nvSpPr>
        <p:spPr>
          <a:xfrm>
            <a:off x="3139647" y="2595850"/>
            <a:ext cx="3803100" cy="1099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latin typeface="Arial"/>
                <a:ea typeface="Arial"/>
                <a:cs typeface="Arial"/>
                <a:sym typeface="Arial"/>
              </a:rPr>
              <a:t>Introduction &amp; Background</a:t>
            </a:r>
            <a:endParaRPr>
              <a:latin typeface="Arial"/>
              <a:ea typeface="Arial"/>
              <a:cs typeface="Arial"/>
              <a:sym typeface="Arial"/>
            </a:endParaRPr>
          </a:p>
        </p:txBody>
      </p:sp>
      <p:sp>
        <p:nvSpPr>
          <p:cNvPr id="103" name="Google Shape;103;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SzPts val="1530"/>
              <a:buNone/>
            </a:pPr>
            <a:r>
              <a:rPr lang="en-US" sz="1800">
                <a:solidFill>
                  <a:srgbClr val="2D3B45"/>
                </a:solidFill>
                <a:latin typeface="Times New Roman"/>
                <a:ea typeface="Times New Roman"/>
                <a:cs typeface="Times New Roman"/>
                <a:sym typeface="Times New Roman"/>
              </a:rPr>
              <a:t>Traffic Accidents are everywhere and happened every time all over the world. According to the statistics showing in the Association for Safe International Road Travel, nearly 1.25 million people die in road crashes each year and 20-50 million people are injured or disabled. There are so many factors to make this happen. The Bad weather conditions, for example, rain, snow, ice, and windy, etc, is one of the major factors and will be increasing the possibility of a road crash than sunny days. This project will be focusing on weather-related factors and the traffic volume to predict the possibility of traffic accidents will occur in San Jose, CA. In order to do that, we need to analyze the relationship between </a:t>
            </a:r>
            <a:endParaRPr sz="1800">
              <a:solidFill>
                <a:srgbClr val="2D3B45"/>
              </a:solidFill>
              <a:latin typeface="Times New Roman"/>
              <a:ea typeface="Times New Roman"/>
              <a:cs typeface="Times New Roman"/>
              <a:sym typeface="Times New Roman"/>
            </a:endParaRPr>
          </a:p>
          <a:p>
            <a:pPr indent="-342900" lvl="0" marL="457200" rtl="0" algn="l">
              <a:lnSpc>
                <a:spcPct val="115000"/>
              </a:lnSpc>
              <a:spcBef>
                <a:spcPts val="900"/>
              </a:spcBef>
              <a:spcAft>
                <a:spcPts val="0"/>
              </a:spcAft>
              <a:buClr>
                <a:srgbClr val="2D3B45"/>
              </a:buClr>
              <a:buSzPts val="1800"/>
              <a:buFont typeface="Times New Roman"/>
              <a:buAutoNum type="arabicPeriod"/>
            </a:pPr>
            <a:r>
              <a:rPr lang="en-US" sz="1800">
                <a:solidFill>
                  <a:srgbClr val="2D3B45"/>
                </a:solidFill>
                <a:latin typeface="Times New Roman"/>
                <a:ea typeface="Times New Roman"/>
                <a:cs typeface="Times New Roman"/>
                <a:sym typeface="Times New Roman"/>
              </a:rPr>
              <a:t>weather conditions and the number of car accidents. </a:t>
            </a:r>
            <a:endParaRPr sz="1800">
              <a:solidFill>
                <a:srgbClr val="2D3B45"/>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D3B45"/>
              </a:buClr>
              <a:buSzPts val="1800"/>
              <a:buFont typeface="Times New Roman"/>
              <a:buAutoNum type="arabicPeriod"/>
            </a:pPr>
            <a:r>
              <a:rPr lang="en-US" sz="1800">
                <a:solidFill>
                  <a:srgbClr val="2D3B45"/>
                </a:solidFill>
                <a:latin typeface="Times New Roman"/>
                <a:ea typeface="Times New Roman"/>
                <a:cs typeface="Times New Roman"/>
                <a:sym typeface="Times New Roman"/>
              </a:rPr>
              <a:t>traffic volume and the number of car accidents.</a:t>
            </a:r>
            <a:endParaRPr sz="1800">
              <a:solidFill>
                <a:srgbClr val="2D3B45"/>
              </a:solidFill>
              <a:latin typeface="Times New Roman"/>
              <a:ea typeface="Times New Roman"/>
              <a:cs typeface="Times New Roman"/>
              <a:sym typeface="Times New Roman"/>
            </a:endParaRPr>
          </a:p>
          <a:p>
            <a:pPr indent="0" lvl="0" marL="0" rtl="0" algn="l">
              <a:lnSpc>
                <a:spcPct val="115000"/>
              </a:lnSpc>
              <a:spcBef>
                <a:spcPts val="900"/>
              </a:spcBef>
              <a:spcAft>
                <a:spcPts val="900"/>
              </a:spcAft>
              <a:buSzPts val="1530"/>
              <a:buNone/>
            </a:pPr>
            <a:r>
              <a:rPr lang="en-US" sz="1800">
                <a:solidFill>
                  <a:srgbClr val="2D3B45"/>
                </a:solidFill>
                <a:latin typeface="Times New Roman"/>
                <a:ea typeface="Times New Roman"/>
                <a:cs typeface="Times New Roman"/>
                <a:sym typeface="Times New Roman"/>
              </a:rPr>
              <a:t>We need to find out the common causes and how the weather impact. Then, we can predict the possibility of traffic accidents occurred in different weather conditions.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Collection</a:t>
            </a:r>
            <a:endParaRPr/>
          </a:p>
        </p:txBody>
      </p:sp>
      <p:graphicFrame>
        <p:nvGraphicFramePr>
          <p:cNvPr id="109" name="Google Shape;109;p4"/>
          <p:cNvGraphicFramePr/>
          <p:nvPr/>
        </p:nvGraphicFramePr>
        <p:xfrm>
          <a:off x="457200" y="1583751"/>
          <a:ext cx="3000000" cy="3000000"/>
        </p:xfrm>
        <a:graphic>
          <a:graphicData uri="http://schemas.openxmlformats.org/drawingml/2006/table">
            <a:tbl>
              <a:tblPr bandRow="1" firstRow="1">
                <a:noFill/>
                <a:tableStyleId>{CCBA6BEC-DEA6-4AEA-A12F-737CDF7BF635}</a:tableStyleId>
              </a:tblPr>
              <a:tblGrid>
                <a:gridCol w="2677000"/>
                <a:gridCol w="2677000"/>
                <a:gridCol w="2677000"/>
              </a:tblGrid>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Data Type</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Data Source</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Description</a:t>
                      </a:r>
                      <a:endParaRPr sz="1400" u="none" cap="none" strike="noStrike">
                        <a:latin typeface="Arial"/>
                        <a:ea typeface="Arial"/>
                        <a:cs typeface="Arial"/>
                        <a:sym typeface="Arial"/>
                      </a:endParaRPr>
                    </a:p>
                  </a:txBody>
                  <a:tcPr marT="45725" marB="45725" marR="91450" marL="91450"/>
                </a:tc>
              </a:tr>
              <a:tr h="806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Motor Vehicle Crash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City of San Jose DOT open GIS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Crash record from 2013 to 2017 including crash location, date, number of injuries, etc</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t>13 features</a:t>
                      </a:r>
                      <a:endParaRPr/>
                    </a:p>
                  </a:txBody>
                  <a:tcPr marT="45725" marB="45725" marR="91450" marL="91450"/>
                </a:tc>
              </a:tr>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Road Network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City of San Jose DOT open GIS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Road info including road name, speed limit, historical accident counts, etc.</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t>17 features</a:t>
                      </a:r>
                      <a:endParaRPr/>
                    </a:p>
                  </a:txBody>
                  <a:tcPr marT="45725" marB="45725" marR="91450" marL="91450"/>
                </a:tc>
              </a:tr>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Traffic Volume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latin typeface="Arial"/>
                          <a:ea typeface="Arial"/>
                          <a:cs typeface="Arial"/>
                          <a:sym typeface="Arial"/>
                        </a:rPr>
                        <a:t>City of San Jose DOT open GIS Data</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Average traffic volume data in every intersection in San Jose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t>23 features</a:t>
                      </a:r>
                      <a:endParaRPr/>
                    </a:p>
                  </a:txBody>
                  <a:tcPr marT="45725" marB="45725" marR="91450" marL="91450"/>
                </a:tc>
              </a:tr>
              <a:tr h="828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Weather Data</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Arial"/>
                          <a:ea typeface="Arial"/>
                          <a:cs typeface="Arial"/>
                          <a:sym typeface="Arial"/>
                        </a:rPr>
                        <a:t>website of California Agriculture &amp; Natural Resources</a:t>
                      </a: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solidFill>
                            <a:schemeClr val="dk1"/>
                          </a:solidFill>
                          <a:latin typeface="Arial"/>
                          <a:ea typeface="Arial"/>
                          <a:cs typeface="Arial"/>
                          <a:sym typeface="Arial"/>
                        </a:rPr>
                        <a:t>Weather record from 2000 to 2019 including record time, highest &amp; lowest temperature, precipitation, 6 features</a:t>
                      </a:r>
                      <a:endParaRPr sz="14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Visualization: Crash Data</a:t>
            </a:r>
            <a:endParaRPr/>
          </a:p>
        </p:txBody>
      </p:sp>
      <p:sp>
        <p:nvSpPr>
          <p:cNvPr id="115" name="Google Shape;115;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129540" rtl="0" algn="l">
              <a:lnSpc>
                <a:spcPct val="100000"/>
              </a:lnSpc>
              <a:spcBef>
                <a:spcPts val="0"/>
              </a:spcBef>
              <a:spcAft>
                <a:spcPts val="0"/>
              </a:spcAft>
              <a:buSzPts val="2040"/>
              <a:buNone/>
            </a:pPr>
            <a:r>
              <a:rPr lang="en-US" sz="1400"/>
              <a:t>Bar plots showing the actors involved in the crashes and the geographic locations of the crashes which have been mapped as numbers for representative purpose.</a:t>
            </a:r>
            <a:endParaRPr sz="1400"/>
          </a:p>
        </p:txBody>
      </p:sp>
      <p:pic>
        <p:nvPicPr>
          <p:cNvPr id="116" name="Google Shape;116;p8"/>
          <p:cNvPicPr preferRelativeResize="0"/>
          <p:nvPr/>
        </p:nvPicPr>
        <p:blipFill rotWithShape="1">
          <a:blip r:embed="rId3">
            <a:alphaModFix/>
          </a:blip>
          <a:srcRect b="0" l="0" r="0" t="0"/>
          <a:stretch/>
        </p:blipFill>
        <p:spPr>
          <a:xfrm>
            <a:off x="457200" y="2890074"/>
            <a:ext cx="3429000" cy="3126950"/>
          </a:xfrm>
          <a:prstGeom prst="rect">
            <a:avLst/>
          </a:prstGeom>
          <a:noFill/>
          <a:ln>
            <a:noFill/>
          </a:ln>
        </p:spPr>
      </p:pic>
      <p:pic>
        <p:nvPicPr>
          <p:cNvPr id="117" name="Google Shape;117;p8"/>
          <p:cNvPicPr preferRelativeResize="0"/>
          <p:nvPr/>
        </p:nvPicPr>
        <p:blipFill rotWithShape="1">
          <a:blip r:embed="rId4">
            <a:alphaModFix/>
          </a:blip>
          <a:srcRect b="0" l="0" r="0" t="0"/>
          <a:stretch/>
        </p:blipFill>
        <p:spPr>
          <a:xfrm>
            <a:off x="3886200" y="2199950"/>
            <a:ext cx="472375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6bee7c8650_0_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Preprocessing:</a:t>
            </a:r>
            <a:endParaRPr/>
          </a:p>
        </p:txBody>
      </p:sp>
      <p:sp>
        <p:nvSpPr>
          <p:cNvPr id="123" name="Google Shape;123;g6bee7c8650_0_22"/>
          <p:cNvSpPr txBox="1"/>
          <p:nvPr>
            <p:ph idx="1" type="body"/>
          </p:nvPr>
        </p:nvSpPr>
        <p:spPr>
          <a:xfrm>
            <a:off x="228600" y="1600200"/>
            <a:ext cx="8686800" cy="4876800"/>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2040"/>
              <a:buChar char="•"/>
            </a:pPr>
            <a:r>
              <a:rPr lang="en-US"/>
              <a:t>Data Cleaning - Weather Data (from Jan 2000 to Oct 2019)</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325755" lvl="0" marL="457200" rtl="0" algn="l">
              <a:lnSpc>
                <a:spcPct val="100000"/>
              </a:lnSpc>
              <a:spcBef>
                <a:spcPts val="480"/>
              </a:spcBef>
              <a:spcAft>
                <a:spcPts val="0"/>
              </a:spcAft>
              <a:buClr>
                <a:srgbClr val="2D3B45"/>
              </a:buClr>
              <a:buSzPts val="1530"/>
              <a:buChar char="-"/>
            </a:pPr>
            <a:r>
              <a:rPr lang="en-US">
                <a:solidFill>
                  <a:srgbClr val="2D3B45"/>
                </a:solidFill>
              </a:rPr>
              <a:t>D</a:t>
            </a:r>
            <a:r>
              <a:rPr lang="en-US">
                <a:solidFill>
                  <a:srgbClr val="2D3B45"/>
                </a:solidFill>
              </a:rPr>
              <a:t>elete the columns that all cells are </a:t>
            </a:r>
            <a:r>
              <a:rPr b="1" lang="en-US">
                <a:solidFill>
                  <a:srgbClr val="2D3B45"/>
                </a:solidFill>
              </a:rPr>
              <a:t>null</a:t>
            </a:r>
            <a:endParaRPr>
              <a:solidFill>
                <a:srgbClr val="2D3B45"/>
              </a:solidFill>
            </a:endParaRPr>
          </a:p>
          <a:p>
            <a:pPr indent="-325755" lvl="0" marL="457200" rtl="0" algn="l">
              <a:lnSpc>
                <a:spcPct val="100000"/>
              </a:lnSpc>
              <a:spcBef>
                <a:spcPts val="0"/>
              </a:spcBef>
              <a:spcAft>
                <a:spcPts val="0"/>
              </a:spcAft>
              <a:buClr>
                <a:srgbClr val="2D3B45"/>
              </a:buClr>
              <a:buSzPts val="1530"/>
              <a:buChar char="-"/>
            </a:pPr>
            <a:r>
              <a:rPr lang="en-US">
                <a:solidFill>
                  <a:srgbClr val="2D3B45"/>
                </a:solidFill>
              </a:rPr>
              <a:t>Use the avg. of high temp and low temp to fill in </a:t>
            </a:r>
            <a:r>
              <a:rPr b="1" lang="en-US">
                <a:solidFill>
                  <a:srgbClr val="2D3B45"/>
                </a:solidFill>
              </a:rPr>
              <a:t>obs</a:t>
            </a:r>
            <a:r>
              <a:rPr lang="en-US">
                <a:solidFill>
                  <a:srgbClr val="2D3B45"/>
                </a:solidFill>
              </a:rPr>
              <a:t> temp.</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p:txBody>
      </p:sp>
      <p:pic>
        <p:nvPicPr>
          <p:cNvPr id="124" name="Google Shape;124;g6bee7c8650_0_22"/>
          <p:cNvPicPr preferRelativeResize="0"/>
          <p:nvPr/>
        </p:nvPicPr>
        <p:blipFill>
          <a:blip r:embed="rId3">
            <a:alphaModFix/>
          </a:blip>
          <a:stretch>
            <a:fillRect/>
          </a:stretch>
        </p:blipFill>
        <p:spPr>
          <a:xfrm>
            <a:off x="802025" y="2162073"/>
            <a:ext cx="7410299" cy="315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6bee7c8650_0_0"/>
          <p:cNvSpPr txBox="1"/>
          <p:nvPr>
            <p:ph type="title"/>
          </p:nvPr>
        </p:nvSpPr>
        <p:spPr>
          <a:xfrm>
            <a:off x="40725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lang="en-US"/>
              <a:t>Data Visualization: Weather Data</a:t>
            </a:r>
            <a:endParaRPr/>
          </a:p>
        </p:txBody>
      </p:sp>
      <p:sp>
        <p:nvSpPr>
          <p:cNvPr id="130" name="Google Shape;130;g6bee7c8650_0_0"/>
          <p:cNvSpPr txBox="1"/>
          <p:nvPr>
            <p:ph idx="1" type="body"/>
          </p:nvPr>
        </p:nvSpPr>
        <p:spPr>
          <a:xfrm>
            <a:off x="226675" y="1810363"/>
            <a:ext cx="8129700" cy="402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rPr lang="en-US" sz="1400"/>
              <a:t>Scatter</a:t>
            </a:r>
            <a:r>
              <a:rPr lang="en-US" sz="1400"/>
              <a:t> plots show the pattern of the </a:t>
            </a:r>
            <a:r>
              <a:rPr lang="en-US" sz="1400"/>
              <a:t>temperature</a:t>
            </a:r>
            <a:r>
              <a:rPr lang="en-US" sz="1400"/>
              <a:t> all over the year:</a:t>
            </a:r>
            <a:endParaRPr sz="1400"/>
          </a:p>
        </p:txBody>
      </p:sp>
      <p:pic>
        <p:nvPicPr>
          <p:cNvPr id="131" name="Google Shape;131;g6bee7c8650_0_0"/>
          <p:cNvPicPr preferRelativeResize="0"/>
          <p:nvPr/>
        </p:nvPicPr>
        <p:blipFill>
          <a:blip r:embed="rId3">
            <a:alphaModFix/>
          </a:blip>
          <a:stretch>
            <a:fillRect/>
          </a:stretch>
        </p:blipFill>
        <p:spPr>
          <a:xfrm>
            <a:off x="176175" y="2465950"/>
            <a:ext cx="2253650" cy="1475842"/>
          </a:xfrm>
          <a:prstGeom prst="rect">
            <a:avLst/>
          </a:prstGeom>
          <a:noFill/>
          <a:ln>
            <a:noFill/>
          </a:ln>
        </p:spPr>
      </p:pic>
      <p:pic>
        <p:nvPicPr>
          <p:cNvPr id="132" name="Google Shape;132;g6bee7c8650_0_0"/>
          <p:cNvPicPr preferRelativeResize="0"/>
          <p:nvPr/>
        </p:nvPicPr>
        <p:blipFill>
          <a:blip r:embed="rId4">
            <a:alphaModFix/>
          </a:blip>
          <a:stretch>
            <a:fillRect/>
          </a:stretch>
        </p:blipFill>
        <p:spPr>
          <a:xfrm>
            <a:off x="2563200" y="2499013"/>
            <a:ext cx="2152650" cy="1409700"/>
          </a:xfrm>
          <a:prstGeom prst="rect">
            <a:avLst/>
          </a:prstGeom>
          <a:noFill/>
          <a:ln>
            <a:noFill/>
          </a:ln>
        </p:spPr>
      </p:pic>
      <p:pic>
        <p:nvPicPr>
          <p:cNvPr id="133" name="Google Shape;133;g6bee7c8650_0_0"/>
          <p:cNvPicPr preferRelativeResize="0"/>
          <p:nvPr/>
        </p:nvPicPr>
        <p:blipFill>
          <a:blip r:embed="rId5">
            <a:alphaModFix/>
          </a:blip>
          <a:stretch>
            <a:fillRect/>
          </a:stretch>
        </p:blipFill>
        <p:spPr>
          <a:xfrm>
            <a:off x="4840175" y="2499025"/>
            <a:ext cx="2152650" cy="1409700"/>
          </a:xfrm>
          <a:prstGeom prst="rect">
            <a:avLst/>
          </a:prstGeom>
          <a:noFill/>
          <a:ln>
            <a:noFill/>
          </a:ln>
        </p:spPr>
      </p:pic>
      <p:pic>
        <p:nvPicPr>
          <p:cNvPr id="134" name="Google Shape;134;g6bee7c8650_0_0"/>
          <p:cNvPicPr preferRelativeResize="0"/>
          <p:nvPr/>
        </p:nvPicPr>
        <p:blipFill>
          <a:blip r:embed="rId6">
            <a:alphaModFix/>
          </a:blip>
          <a:stretch>
            <a:fillRect/>
          </a:stretch>
        </p:blipFill>
        <p:spPr>
          <a:xfrm>
            <a:off x="226675" y="4067375"/>
            <a:ext cx="2152650" cy="1409700"/>
          </a:xfrm>
          <a:prstGeom prst="rect">
            <a:avLst/>
          </a:prstGeom>
          <a:noFill/>
          <a:ln>
            <a:noFill/>
          </a:ln>
        </p:spPr>
      </p:pic>
      <p:pic>
        <p:nvPicPr>
          <p:cNvPr id="135" name="Google Shape;135;g6bee7c8650_0_0"/>
          <p:cNvPicPr preferRelativeResize="0"/>
          <p:nvPr/>
        </p:nvPicPr>
        <p:blipFill>
          <a:blip r:embed="rId7">
            <a:alphaModFix/>
          </a:blip>
          <a:stretch>
            <a:fillRect/>
          </a:stretch>
        </p:blipFill>
        <p:spPr>
          <a:xfrm>
            <a:off x="2491175" y="4067375"/>
            <a:ext cx="2152650" cy="1409700"/>
          </a:xfrm>
          <a:prstGeom prst="rect">
            <a:avLst/>
          </a:prstGeom>
          <a:noFill/>
          <a:ln>
            <a:noFill/>
          </a:ln>
        </p:spPr>
      </p:pic>
      <p:pic>
        <p:nvPicPr>
          <p:cNvPr id="136" name="Google Shape;136;g6bee7c8650_0_0"/>
          <p:cNvPicPr preferRelativeResize="0"/>
          <p:nvPr/>
        </p:nvPicPr>
        <p:blipFill>
          <a:blip r:embed="rId8">
            <a:alphaModFix/>
          </a:blip>
          <a:stretch>
            <a:fillRect/>
          </a:stretch>
        </p:blipFill>
        <p:spPr>
          <a:xfrm>
            <a:off x="4804163" y="4067375"/>
            <a:ext cx="2152650" cy="1409700"/>
          </a:xfrm>
          <a:prstGeom prst="rect">
            <a:avLst/>
          </a:prstGeom>
          <a:noFill/>
          <a:ln>
            <a:noFill/>
          </a:ln>
        </p:spPr>
      </p:pic>
      <p:pic>
        <p:nvPicPr>
          <p:cNvPr id="137" name="Google Shape;137;g6bee7c8650_0_0"/>
          <p:cNvPicPr preferRelativeResize="0"/>
          <p:nvPr/>
        </p:nvPicPr>
        <p:blipFill>
          <a:blip r:embed="rId9">
            <a:alphaModFix/>
          </a:blip>
          <a:stretch>
            <a:fillRect/>
          </a:stretch>
        </p:blipFill>
        <p:spPr>
          <a:xfrm>
            <a:off x="6956825" y="3273825"/>
            <a:ext cx="2057400" cy="135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a:t>Data Preprocessing:</a:t>
            </a:r>
            <a:endParaRPr/>
          </a:p>
        </p:txBody>
      </p:sp>
      <p:sp>
        <p:nvSpPr>
          <p:cNvPr id="143" name="Google Shape;143;p9"/>
          <p:cNvSpPr txBox="1"/>
          <p:nvPr>
            <p:ph idx="1" type="body"/>
          </p:nvPr>
        </p:nvSpPr>
        <p:spPr>
          <a:xfrm>
            <a:off x="457200" y="1600200"/>
            <a:ext cx="86868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040"/>
              <a:buChar char="•"/>
            </a:pPr>
            <a:r>
              <a:rPr lang="en-US"/>
              <a:t>Handle Missing Data: </a:t>
            </a:r>
            <a:endParaRPr/>
          </a:p>
          <a:p>
            <a:pPr indent="0" lvl="0" marL="0" rtl="0" algn="l">
              <a:lnSpc>
                <a:spcPct val="100000"/>
              </a:lnSpc>
              <a:spcBef>
                <a:spcPts val="0"/>
              </a:spcBef>
              <a:spcAft>
                <a:spcPts val="0"/>
              </a:spcAft>
              <a:buNone/>
            </a:pPr>
            <a:r>
              <a:rPr lang="en-US"/>
              <a:t>     - Latitude and Longitude: google map geocode API to find the latitude and longitude for each location</a:t>
            </a:r>
            <a:endParaRPr/>
          </a:p>
          <a:p>
            <a:pPr indent="0" lvl="0" marL="0" rtl="0" algn="l">
              <a:lnSpc>
                <a:spcPct val="100000"/>
              </a:lnSpc>
              <a:spcBef>
                <a:spcPts val="480"/>
              </a:spcBef>
              <a:spcAft>
                <a:spcPts val="0"/>
              </a:spcAft>
              <a:buSzPts val="2040"/>
              <a:buNone/>
            </a:pPr>
            <a:r>
              <a:rPr lang="en-US"/>
              <a:t>     - traffic volume: fill in with the value of nearest intersection</a:t>
            </a:r>
            <a:endParaRPr/>
          </a:p>
          <a:p>
            <a:pPr indent="0" lvl="0" marL="0" rtl="0" algn="l">
              <a:lnSpc>
                <a:spcPct val="100000"/>
              </a:lnSpc>
              <a:spcBef>
                <a:spcPts val="480"/>
              </a:spcBef>
              <a:spcAft>
                <a:spcPts val="0"/>
              </a:spcAft>
              <a:buSzPts val="2040"/>
              <a:buNone/>
            </a:pPr>
            <a:r>
              <a:rPr lang="en-US"/>
              <a:t>     - F85th speed value: fill in with 1.1 times of corresponding speed limit.</a:t>
            </a:r>
            <a:endParaRPr/>
          </a:p>
          <a:p>
            <a:pPr indent="0" lvl="0" marL="0" rtl="0" algn="l">
              <a:lnSpc>
                <a:spcPct val="100000"/>
              </a:lnSpc>
              <a:spcBef>
                <a:spcPts val="480"/>
              </a:spcBef>
              <a:spcAft>
                <a:spcPts val="0"/>
              </a:spcAft>
              <a:buSzPts val="2040"/>
              <a:buNone/>
            </a:pPr>
            <a:r>
              <a:rPr lang="en-US"/>
              <a:t>     - Others fill in with mean values</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a:p>
            <a:pPr indent="0" lvl="0" marL="0" rtl="0" algn="l">
              <a:lnSpc>
                <a:spcPct val="100000"/>
              </a:lnSpc>
              <a:spcBef>
                <a:spcPts val="480"/>
              </a:spcBef>
              <a:spcAft>
                <a:spcPts val="0"/>
              </a:spcAft>
              <a:buSzPts val="20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US" sz="3600"/>
              <a:t>Data Visualization: Traffic Volume Data</a:t>
            </a:r>
            <a:endParaRPr sz="3600"/>
          </a:p>
        </p:txBody>
      </p:sp>
      <p:pic>
        <p:nvPicPr>
          <p:cNvPr id="149" name="Google Shape;149;p5"/>
          <p:cNvPicPr preferRelativeResize="0"/>
          <p:nvPr/>
        </p:nvPicPr>
        <p:blipFill rotWithShape="1">
          <a:blip r:embed="rId3">
            <a:alphaModFix/>
          </a:blip>
          <a:srcRect b="0" l="0" r="0" t="0"/>
          <a:stretch/>
        </p:blipFill>
        <p:spPr>
          <a:xfrm>
            <a:off x="826255" y="2061134"/>
            <a:ext cx="3529819" cy="2663341"/>
          </a:xfrm>
          <a:prstGeom prst="rect">
            <a:avLst/>
          </a:prstGeom>
          <a:noFill/>
          <a:ln>
            <a:noFill/>
          </a:ln>
        </p:spPr>
      </p:pic>
      <p:pic>
        <p:nvPicPr>
          <p:cNvPr id="150" name="Google Shape;150;p5"/>
          <p:cNvPicPr preferRelativeResize="0"/>
          <p:nvPr/>
        </p:nvPicPr>
        <p:blipFill rotWithShape="1">
          <a:blip r:embed="rId4">
            <a:alphaModFix/>
          </a:blip>
          <a:srcRect b="0" l="0" r="0" t="0"/>
          <a:stretch/>
        </p:blipFill>
        <p:spPr>
          <a:xfrm>
            <a:off x="5008304" y="2047479"/>
            <a:ext cx="2911830" cy="1991095"/>
          </a:xfrm>
          <a:prstGeom prst="rect">
            <a:avLst/>
          </a:prstGeom>
          <a:noFill/>
          <a:ln>
            <a:noFill/>
          </a:ln>
        </p:spPr>
      </p:pic>
      <p:pic>
        <p:nvPicPr>
          <p:cNvPr id="151" name="Google Shape;151;p5"/>
          <p:cNvPicPr preferRelativeResize="0"/>
          <p:nvPr/>
        </p:nvPicPr>
        <p:blipFill rotWithShape="1">
          <a:blip r:embed="rId5">
            <a:alphaModFix/>
          </a:blip>
          <a:srcRect b="0" l="0" r="0" t="0"/>
          <a:stretch/>
        </p:blipFill>
        <p:spPr>
          <a:xfrm>
            <a:off x="1051467" y="5291581"/>
            <a:ext cx="5190156" cy="1153368"/>
          </a:xfrm>
          <a:prstGeom prst="rect">
            <a:avLst/>
          </a:prstGeom>
          <a:noFill/>
          <a:ln>
            <a:noFill/>
          </a:ln>
        </p:spPr>
      </p:pic>
      <p:sp>
        <p:nvSpPr>
          <p:cNvPr id="152" name="Google Shape;152;p5"/>
          <p:cNvSpPr/>
          <p:nvPr/>
        </p:nvSpPr>
        <p:spPr>
          <a:xfrm>
            <a:off x="1051468" y="1401148"/>
            <a:ext cx="33046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 geographical scatter plot of  average traffic volume: </a:t>
            </a:r>
            <a:endParaRPr b="0" i="0" sz="1800" u="none" cap="none" strike="noStrike">
              <a:solidFill>
                <a:schemeClr val="dk1"/>
              </a:solidFill>
              <a:latin typeface="Arial"/>
              <a:ea typeface="Arial"/>
              <a:cs typeface="Arial"/>
              <a:sym typeface="Arial"/>
            </a:endParaRPr>
          </a:p>
        </p:txBody>
      </p:sp>
      <p:sp>
        <p:nvSpPr>
          <p:cNvPr id="153" name="Google Shape;153;p5"/>
          <p:cNvSpPr/>
          <p:nvPr/>
        </p:nvSpPr>
        <p:spPr>
          <a:xfrm>
            <a:off x="5374169" y="1513380"/>
            <a:ext cx="13006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Histogram: </a:t>
            </a:r>
            <a:endParaRPr b="0" i="0" sz="1800" u="none" cap="none" strike="noStrike">
              <a:solidFill>
                <a:schemeClr val="dk1"/>
              </a:solidFill>
              <a:latin typeface="Arial"/>
              <a:ea typeface="Arial"/>
              <a:cs typeface="Arial"/>
              <a:sym typeface="Arial"/>
            </a:endParaRPr>
          </a:p>
        </p:txBody>
      </p:sp>
      <p:sp>
        <p:nvSpPr>
          <p:cNvPr id="154" name="Google Shape;154;p5"/>
          <p:cNvSpPr txBox="1"/>
          <p:nvPr/>
        </p:nvSpPr>
        <p:spPr>
          <a:xfrm>
            <a:off x="1051467" y="4751784"/>
            <a:ext cx="2485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Check the veracity:</a:t>
            </a:r>
            <a:endParaRPr b="0" i="0" sz="1800" u="none" cap="none" strike="noStrike">
              <a:solidFill>
                <a:schemeClr val="dk1"/>
              </a:solidFill>
              <a:latin typeface="Arial"/>
              <a:ea typeface="Arial"/>
              <a:cs typeface="Arial"/>
              <a:sym typeface="Arial"/>
            </a:endParaRPr>
          </a:p>
        </p:txBody>
      </p:sp>
      <p:sp>
        <p:nvSpPr>
          <p:cNvPr id="155" name="Google Shape;155;p5"/>
          <p:cNvSpPr txBox="1"/>
          <p:nvPr/>
        </p:nvSpPr>
        <p:spPr>
          <a:xfrm>
            <a:off x="5651450" y="4111475"/>
            <a:ext cx="24537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max: 58274</a:t>
            </a:r>
            <a:endParaRPr/>
          </a:p>
          <a:p>
            <a:pPr indent="0" lvl="0" marL="0" rtl="0" algn="l">
              <a:spcBef>
                <a:spcPts val="0"/>
              </a:spcBef>
              <a:spcAft>
                <a:spcPts val="0"/>
              </a:spcAft>
              <a:buNone/>
            </a:pPr>
            <a:r>
              <a:rPr lang="en-US"/>
              <a:t>min: 100</a:t>
            </a:r>
            <a:endParaRPr/>
          </a:p>
          <a:p>
            <a:pPr indent="0" lvl="0" marL="0" rtl="0" algn="l">
              <a:spcBef>
                <a:spcPts val="0"/>
              </a:spcBef>
              <a:spcAft>
                <a:spcPts val="0"/>
              </a:spcAft>
              <a:buNone/>
            </a:pPr>
            <a:r>
              <a:rPr lang="en-US"/>
              <a:t>average: 12365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2019-11-25T08:20:05Z</dcterms:created>
  <dc:creator>Ping Chen</dc:creator>
</cp:coreProperties>
</file>