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CETfZZU3l6+uR/p59m64dt9bK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15"/>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15"/>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15"/>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24"/>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 name="Shape 15"/>
        <p:cNvGrpSpPr/>
        <p:nvPr/>
      </p:nvGrpSpPr>
      <p:grpSpPr>
        <a:xfrm>
          <a:off x="0" y="0"/>
          <a:ext cx="0" cy="0"/>
          <a:chOff x="0" y="0"/>
          <a:chExt cx="0" cy="0"/>
        </a:xfrm>
      </p:grpSpPr>
      <p:sp>
        <p:nvSpPr>
          <p:cNvPr id="16" name="Google Shape;1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2" name="Google Shape;22;p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18"/>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6" name="Google Shape;26;p18"/>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7" name="Google Shape;27;p18"/>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1" name="Google Shape;31;p1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6" name="Google Shape;3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2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2"/>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2"/>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23"/>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
          <p:cNvSpPr txBox="1"/>
          <p:nvPr>
            <p:ph type="ctrTitle"/>
          </p:nvPr>
        </p:nvSpPr>
        <p:spPr>
          <a:xfrm>
            <a:off x="2999875" y="1034555"/>
            <a:ext cx="3054600" cy="153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Augmented Random Search</a:t>
            </a:r>
            <a:endParaRPr sz="3600"/>
          </a:p>
          <a:p>
            <a:pPr indent="0" lvl="0" marL="0" rtl="0" algn="ctr">
              <a:lnSpc>
                <a:spcPct val="100000"/>
              </a:lnSpc>
              <a:spcBef>
                <a:spcPts val="0"/>
              </a:spcBef>
              <a:spcAft>
                <a:spcPts val="0"/>
              </a:spcAft>
              <a:buSzPts val="4200"/>
              <a:buNone/>
            </a:pPr>
            <a:r>
              <a:rPr lang="en" sz="2400"/>
              <a:t>A Summary</a:t>
            </a:r>
            <a:endParaRPr sz="2400"/>
          </a:p>
        </p:txBody>
      </p:sp>
      <p:sp>
        <p:nvSpPr>
          <p:cNvPr id="63" name="Google Shape;63;p1"/>
          <p:cNvSpPr txBox="1"/>
          <p:nvPr>
            <p:ph idx="1" type="subTitle"/>
          </p:nvPr>
        </p:nvSpPr>
        <p:spPr>
          <a:xfrm>
            <a:off x="3044700" y="2713155"/>
            <a:ext cx="3054600" cy="70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By</a:t>
            </a:r>
            <a:endParaRPr/>
          </a:p>
          <a:p>
            <a:pPr indent="0" lvl="0" marL="0" rtl="0" algn="ctr">
              <a:lnSpc>
                <a:spcPct val="100000"/>
              </a:lnSpc>
              <a:spcBef>
                <a:spcPts val="0"/>
              </a:spcBef>
              <a:spcAft>
                <a:spcPts val="0"/>
              </a:spcAft>
              <a:buSzPts val="2100"/>
              <a:buNone/>
            </a:pPr>
            <a:r>
              <a:rPr lang="en"/>
              <a:t>Ping Chen</a:t>
            </a:r>
            <a:endParaRPr/>
          </a:p>
          <a:p>
            <a:pPr indent="0" lvl="0" marL="0" rtl="0" algn="ctr">
              <a:lnSpc>
                <a:spcPct val="100000"/>
              </a:lnSpc>
              <a:spcBef>
                <a:spcPts val="0"/>
              </a:spcBef>
              <a:spcAft>
                <a:spcPts val="0"/>
              </a:spcAft>
              <a:buSzPts val="2100"/>
              <a:buNone/>
            </a:pPr>
            <a:r>
              <a:rPr lang="en"/>
              <a:t>Dhruwaksh Dave</a:t>
            </a:r>
            <a:endParaRPr/>
          </a:p>
          <a:p>
            <a:pPr indent="0" lvl="0" marL="0" rtl="0" algn="ctr">
              <a:lnSpc>
                <a:spcPct val="100000"/>
              </a:lnSpc>
              <a:spcBef>
                <a:spcPts val="0"/>
              </a:spcBef>
              <a:spcAft>
                <a:spcPts val="0"/>
              </a:spcAft>
              <a:buSzPts val="2100"/>
              <a:buNone/>
            </a:pPr>
            <a:r>
              <a:rPr lang="en"/>
              <a:t>Nihanjali Mallavarapu</a:t>
            </a:r>
            <a:endParaRPr/>
          </a:p>
          <a:p>
            <a:pPr indent="0" lvl="0" marL="0" rtl="0" algn="ctr">
              <a:lnSpc>
                <a:spcPct val="100000"/>
              </a:lnSpc>
              <a:spcBef>
                <a:spcPts val="0"/>
              </a:spcBef>
              <a:spcAft>
                <a:spcPts val="0"/>
              </a:spcAft>
              <a:buSzPts val="2100"/>
              <a:buNone/>
            </a:pPr>
            <a:r>
              <a:rPr lang="en"/>
              <a:t>Mandy Wong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800"/>
              <a:buNone/>
            </a:pPr>
            <a:r>
              <a:rPr lang="en">
                <a:latin typeface="Economica"/>
                <a:ea typeface="Economica"/>
                <a:cs typeface="Economica"/>
                <a:sym typeface="Economica"/>
              </a:rPr>
              <a:t>Two sets of 16 matrices are calculated by adding and subtracting very small random numbers from the original matrix.</a:t>
            </a:r>
            <a:endParaRPr>
              <a:latin typeface="Economica"/>
              <a:ea typeface="Economica"/>
              <a:cs typeface="Economica"/>
              <a:sym typeface="Economica"/>
            </a:endParaRPr>
          </a:p>
          <a:p>
            <a:pPr indent="-457200" lvl="0" marL="457200" rtl="0" algn="l">
              <a:lnSpc>
                <a:spcPct val="100000"/>
              </a:lnSpc>
              <a:spcBef>
                <a:spcPts val="0"/>
              </a:spcBef>
              <a:spcAft>
                <a:spcPts val="0"/>
              </a:spcAft>
              <a:buSzPts val="1800"/>
              <a:buNone/>
            </a:pPr>
            <a:r>
              <a:rPr lang="en">
                <a:latin typeface="Economica"/>
                <a:ea typeface="Economica"/>
                <a:cs typeface="Economica"/>
                <a:sym typeface="Economica"/>
              </a:rPr>
              <a:t> </a:t>
            </a:r>
            <a:endParaRPr>
              <a:latin typeface="Economica"/>
              <a:ea typeface="Economica"/>
              <a:cs typeface="Economica"/>
              <a:sym typeface="Economica"/>
            </a:endParaRPr>
          </a:p>
          <a:p>
            <a:pPr indent="-457200" lvl="0" marL="457200" rtl="0" algn="l">
              <a:lnSpc>
                <a:spcPct val="100000"/>
              </a:lnSpc>
              <a:spcBef>
                <a:spcPts val="0"/>
              </a:spcBef>
              <a:spcAft>
                <a:spcPts val="0"/>
              </a:spcAft>
              <a:buClr>
                <a:schemeClr val="dk1"/>
              </a:buClr>
              <a:buSzPts val="1100"/>
              <a:buFont typeface="Arial"/>
              <a:buNone/>
            </a:pPr>
            <a:r>
              <a:t/>
            </a:r>
            <a:endParaRPr>
              <a:latin typeface="Economica"/>
              <a:ea typeface="Economica"/>
              <a:cs typeface="Economica"/>
              <a:sym typeface="Economica"/>
            </a:endParaRPr>
          </a:p>
        </p:txBody>
      </p:sp>
      <p:sp>
        <p:nvSpPr>
          <p:cNvPr id="117" name="Google Shape;117;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Key Points Learnt</a:t>
            </a:r>
            <a:endParaRPr/>
          </a:p>
        </p:txBody>
      </p:sp>
      <p:pic>
        <p:nvPicPr>
          <p:cNvPr descr="A screenshot of a cellphone&#10;&#10;Description automatically generated" id="118" name="Google Shape;118;p10"/>
          <p:cNvPicPr preferRelativeResize="0"/>
          <p:nvPr/>
        </p:nvPicPr>
        <p:blipFill rotWithShape="1">
          <a:blip r:embed="rId3">
            <a:alphaModFix/>
          </a:blip>
          <a:srcRect b="0" l="0" r="0" t="0"/>
          <a:stretch/>
        </p:blipFill>
        <p:spPr>
          <a:xfrm>
            <a:off x="1391750" y="1871375"/>
            <a:ext cx="5943600" cy="23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800"/>
              <a:buNone/>
            </a:pPr>
            <a:r>
              <a:rPr lang="en">
                <a:latin typeface="Economica"/>
                <a:ea typeface="Economica"/>
                <a:cs typeface="Economica"/>
                <a:sym typeface="Economica"/>
              </a:rPr>
              <a:t>T</a:t>
            </a:r>
            <a:endParaRPr>
              <a:latin typeface="Economica"/>
              <a:ea typeface="Economica"/>
              <a:cs typeface="Economica"/>
              <a:sym typeface="Economica"/>
            </a:endParaRPr>
          </a:p>
        </p:txBody>
      </p:sp>
      <p:sp>
        <p:nvSpPr>
          <p:cNvPr id="124" name="Google Shape;124;p11"/>
          <p:cNvSpPr txBox="1"/>
          <p:nvPr>
            <p:ph type="title"/>
          </p:nvPr>
        </p:nvSpPr>
        <p:spPr>
          <a:xfrm>
            <a:off x="311700" y="20387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Key Points Learnt</a:t>
            </a:r>
            <a:endParaRPr/>
          </a:p>
        </p:txBody>
      </p:sp>
      <p:sp>
        <p:nvSpPr>
          <p:cNvPr id="125" name="Google Shape;125;p11"/>
          <p:cNvSpPr txBox="1"/>
          <p:nvPr/>
        </p:nvSpPr>
        <p:spPr>
          <a:xfrm>
            <a:off x="257725" y="918875"/>
            <a:ext cx="8853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Economica"/>
                <a:ea typeface="Economica"/>
                <a:cs typeface="Economica"/>
                <a:sym typeface="Economica"/>
              </a:rPr>
              <a:t>The matrices are represented as Rd-pos, Rd-neg etc…Here R represents rewards. Some perturbations help to improve the current results which some make it worse. We try to randomly search for new weights by this methods. Now, we need to calculate the reward. This is done by calculating the finite differences as follows.</a:t>
            </a:r>
            <a:endParaRPr b="0" i="0" sz="1800" u="none" cap="none" strike="noStrike">
              <a:solidFill>
                <a:srgbClr val="000000"/>
              </a:solidFill>
              <a:latin typeface="Economica"/>
              <a:ea typeface="Economica"/>
              <a:cs typeface="Economica"/>
              <a:sym typeface="Economic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conomica"/>
              <a:ea typeface="Economica"/>
              <a:cs typeface="Economica"/>
              <a:sym typeface="Economic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conomica"/>
              <a:ea typeface="Economica"/>
              <a:cs typeface="Economica"/>
              <a:sym typeface="Economic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conomica"/>
              <a:ea typeface="Economica"/>
              <a:cs typeface="Economica"/>
              <a:sym typeface="Economica"/>
            </a:endParaRPr>
          </a:p>
        </p:txBody>
      </p:sp>
      <p:pic>
        <p:nvPicPr>
          <p:cNvPr descr="A screenshot of a cell phone&#10;&#10;Description automatically generated" id="126" name="Google Shape;126;p11"/>
          <p:cNvPicPr preferRelativeResize="0"/>
          <p:nvPr/>
        </p:nvPicPr>
        <p:blipFill rotWithShape="1">
          <a:blip r:embed="rId3">
            <a:alphaModFix/>
          </a:blip>
          <a:srcRect b="0" l="0" r="0" t="0"/>
          <a:stretch/>
        </p:blipFill>
        <p:spPr>
          <a:xfrm>
            <a:off x="1712275" y="2250150"/>
            <a:ext cx="5248275" cy="22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2"/>
          <p:cNvSpPr txBox="1"/>
          <p:nvPr>
            <p:ph idx="1" type="body"/>
          </p:nvPr>
        </p:nvSpPr>
        <p:spPr>
          <a:xfrm>
            <a:off x="311700" y="1225225"/>
            <a:ext cx="8520600" cy="3354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highlight>
                  <a:srgbClr val="FFFFFF"/>
                </a:highlight>
                <a:latin typeface="Economica"/>
                <a:ea typeface="Economica"/>
                <a:cs typeface="Economica"/>
                <a:sym typeface="Economica"/>
              </a:rPr>
              <a:t>The authors assert that they have built an algorithm that is at least 15 times more efficient than the fastest competing model-free methods on MuJoCo* locomotion benchmarks.</a:t>
            </a:r>
            <a:endParaRPr>
              <a:highlight>
                <a:srgbClr val="FFFFFF"/>
              </a:highlight>
              <a:latin typeface="Economica"/>
              <a:ea typeface="Economica"/>
              <a:cs typeface="Economica"/>
              <a:sym typeface="Economica"/>
            </a:endParaRPr>
          </a:p>
          <a:p>
            <a:pPr indent="0" lvl="0" marL="0" rtl="0" algn="l">
              <a:lnSpc>
                <a:spcPct val="100000"/>
              </a:lnSpc>
              <a:spcBef>
                <a:spcPts val="1600"/>
              </a:spcBef>
              <a:spcAft>
                <a:spcPts val="0"/>
              </a:spcAft>
              <a:buSzPts val="1800"/>
              <a:buNone/>
            </a:pPr>
            <a:r>
              <a:rPr lang="en">
                <a:latin typeface="Economica"/>
                <a:ea typeface="Economica"/>
                <a:cs typeface="Economica"/>
                <a:sym typeface="Economica"/>
              </a:rPr>
              <a:t>Mathematically, it is represented as-</a:t>
            </a:r>
            <a:endParaRPr>
              <a:latin typeface="Economica"/>
              <a:ea typeface="Economica"/>
              <a:cs typeface="Economica"/>
              <a:sym typeface="Economica"/>
            </a:endParaRPr>
          </a:p>
          <a:p>
            <a:pPr indent="0" lvl="0" marL="0" rtl="0" algn="l">
              <a:lnSpc>
                <a:spcPct val="100000"/>
              </a:lnSpc>
              <a:spcBef>
                <a:spcPts val="0"/>
              </a:spcBef>
              <a:spcAft>
                <a:spcPts val="0"/>
              </a:spcAft>
              <a:buClr>
                <a:schemeClr val="dk1"/>
              </a:buClr>
              <a:buSzPts val="1100"/>
              <a:buFont typeface="Arial"/>
              <a:buNone/>
            </a:pPr>
            <a:r>
              <a:t/>
            </a:r>
            <a:endParaRPr>
              <a:latin typeface="Economica"/>
              <a:ea typeface="Economica"/>
              <a:cs typeface="Economica"/>
              <a:sym typeface="Economica"/>
            </a:endParaRPr>
          </a:p>
          <a:p>
            <a:pPr indent="0" lvl="0" marL="0" rtl="0" algn="l">
              <a:lnSpc>
                <a:spcPct val="115000"/>
              </a:lnSpc>
              <a:spcBef>
                <a:spcPts val="0"/>
              </a:spcBef>
              <a:spcAft>
                <a:spcPts val="1600"/>
              </a:spcAft>
              <a:buSzPts val="1800"/>
              <a:buNone/>
            </a:pPr>
            <a:r>
              <a:t/>
            </a:r>
            <a:endParaRPr>
              <a:highlight>
                <a:srgbClr val="FFFFFF"/>
              </a:highlight>
              <a:latin typeface="Economica"/>
              <a:ea typeface="Economica"/>
              <a:cs typeface="Economica"/>
              <a:sym typeface="Economica"/>
            </a:endParaRPr>
          </a:p>
        </p:txBody>
      </p:sp>
      <p:sp>
        <p:nvSpPr>
          <p:cNvPr id="132" name="Google Shape;132;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Conclusion</a:t>
            </a:r>
            <a:endParaRPr/>
          </a:p>
        </p:txBody>
      </p:sp>
      <p:pic>
        <p:nvPicPr>
          <p:cNvPr descr="A picture containing object&#10;&#10;Description automatically generated" id="133" name="Google Shape;133;p12"/>
          <p:cNvPicPr preferRelativeResize="0"/>
          <p:nvPr/>
        </p:nvPicPr>
        <p:blipFill rotWithShape="1">
          <a:blip r:embed="rId3">
            <a:alphaModFix/>
          </a:blip>
          <a:srcRect b="0" l="0" r="0" t="0"/>
          <a:stretch/>
        </p:blipFill>
        <p:spPr>
          <a:xfrm>
            <a:off x="1620375" y="2628900"/>
            <a:ext cx="4800600" cy="74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About MuJoCo</a:t>
            </a:r>
            <a:endParaRPr/>
          </a:p>
        </p:txBody>
      </p:sp>
      <p:sp>
        <p:nvSpPr>
          <p:cNvPr id="139" name="Google Shape;139;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highlight>
                  <a:srgbClr val="FFFFFF"/>
                </a:highlight>
                <a:latin typeface="Economica"/>
                <a:ea typeface="Economica"/>
                <a:cs typeface="Economica"/>
                <a:sym typeface="Economica"/>
              </a:rPr>
              <a:t>MuJoCo is a physics engine aiming to facilitate research and development in robotics, biomechanics, graphics and animation, and other areas where fast and accurate simulation is needed. It offers a unique combination of speed, accuracy and modeling power. </a:t>
            </a:r>
            <a:endParaRPr>
              <a:highlight>
                <a:srgbClr val="FFFFFF"/>
              </a:highlight>
              <a:latin typeface="Economica"/>
              <a:ea typeface="Economica"/>
              <a:cs typeface="Economica"/>
              <a:sym typeface="Economica"/>
            </a:endParaRPr>
          </a:p>
          <a:p>
            <a:pPr indent="0" lvl="0" marL="0" rtl="0" algn="l">
              <a:lnSpc>
                <a:spcPct val="115000"/>
              </a:lnSpc>
              <a:spcBef>
                <a:spcPts val="1600"/>
              </a:spcBef>
              <a:spcAft>
                <a:spcPts val="1600"/>
              </a:spcAft>
              <a:buSzPts val="1800"/>
              <a:buNone/>
            </a:pPr>
            <a:r>
              <a:rPr lang="en">
                <a:highlight>
                  <a:srgbClr val="FFFFFF"/>
                </a:highlight>
                <a:latin typeface="Economica"/>
                <a:ea typeface="Economica"/>
                <a:cs typeface="Economica"/>
                <a:sym typeface="Economica"/>
              </a:rPr>
              <a:t>It also has more traditional applications such as testing and validation of control schemes before deployment on physical robots, interactive scientific visualization, virtual environments, animation and gaming.</a:t>
            </a:r>
            <a:endParaRPr>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2"/>
          <p:cNvSpPr txBox="1"/>
          <p:nvPr>
            <p:ph type="title"/>
          </p:nvPr>
        </p:nvSpPr>
        <p:spPr>
          <a:xfrm>
            <a:off x="463600" y="423500"/>
            <a:ext cx="8474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400">
                <a:latin typeface="Open Sans"/>
                <a:ea typeface="Open Sans"/>
                <a:cs typeface="Open Sans"/>
                <a:sym typeface="Open Sans"/>
              </a:rPr>
              <a:t>What is Augmented Random Search?</a:t>
            </a:r>
            <a:endParaRPr sz="2400">
              <a:latin typeface="Open Sans"/>
              <a:ea typeface="Open Sans"/>
              <a:cs typeface="Open Sans"/>
              <a:sym typeface="Open Sans"/>
            </a:endParaRPr>
          </a:p>
          <a:p>
            <a:pPr indent="0" lvl="0" marL="0" rtl="0" algn="l">
              <a:lnSpc>
                <a:spcPct val="100000"/>
              </a:lnSpc>
              <a:spcBef>
                <a:spcPts val="0"/>
              </a:spcBef>
              <a:spcAft>
                <a:spcPts val="0"/>
              </a:spcAft>
              <a:buSzPts val="4800"/>
              <a:buNone/>
            </a:pPr>
            <a:r>
              <a:rPr lang="en" sz="2400">
                <a:latin typeface="Open Sans"/>
                <a:ea typeface="Open Sans"/>
                <a:cs typeface="Open Sans"/>
                <a:sym typeface="Open Sans"/>
              </a:rPr>
              <a:t>ARS is a shallow reinforcement learning algorithm. It is shallow, because, unlike many other reinforcement learning algorithms, it only has a single perceptron instead of an entire neural network as its framework.</a:t>
            </a:r>
            <a:endParaRPr sz="2400">
              <a:latin typeface="Open Sans"/>
              <a:ea typeface="Open Sans"/>
              <a:cs typeface="Open Sans"/>
              <a:sym typeface="Open Sans"/>
            </a:endParaRPr>
          </a:p>
          <a:p>
            <a:pPr indent="0" lvl="0" marL="0" rtl="0" algn="l">
              <a:lnSpc>
                <a:spcPct val="100000"/>
              </a:lnSpc>
              <a:spcBef>
                <a:spcPts val="0"/>
              </a:spcBef>
              <a:spcAft>
                <a:spcPts val="0"/>
              </a:spcAft>
              <a:buSzPts val="48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latin typeface="Open Sans"/>
                <a:ea typeface="Open Sans"/>
                <a:cs typeface="Open Sans"/>
                <a:sym typeface="Open Sans"/>
              </a:rPr>
              <a:t>The Problem Statement</a:t>
            </a:r>
            <a:endParaRPr sz="3000">
              <a:latin typeface="Open Sans"/>
              <a:ea typeface="Open Sans"/>
              <a:cs typeface="Open Sans"/>
              <a:sym typeface="Open Sans"/>
            </a:endParaRPr>
          </a:p>
        </p:txBody>
      </p:sp>
      <p:sp>
        <p:nvSpPr>
          <p:cNvPr id="74" name="Google Shape;74;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000">
                <a:highlight>
                  <a:srgbClr val="FFFFFF"/>
                </a:highlight>
                <a:latin typeface="Economica"/>
                <a:ea typeface="Economica"/>
                <a:cs typeface="Economica"/>
                <a:sym typeface="Economica"/>
              </a:rPr>
              <a:t>The target is to find a policy to maximize the expected reward that the agent might get when following this policy in the given environment, which is typical of every Reinforcement Learning problem.</a:t>
            </a:r>
            <a:endParaRPr sz="30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1926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Approach to Solving the Problem</a:t>
            </a:r>
            <a:endParaRPr/>
          </a:p>
        </p:txBody>
      </p:sp>
      <p:sp>
        <p:nvSpPr>
          <p:cNvPr id="80" name="Google Shape;80;p4"/>
          <p:cNvSpPr txBox="1"/>
          <p:nvPr>
            <p:ph idx="1" type="body"/>
          </p:nvPr>
        </p:nvSpPr>
        <p:spPr>
          <a:xfrm>
            <a:off x="311700" y="956300"/>
            <a:ext cx="8520600" cy="3354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sz="2400">
                <a:highlight>
                  <a:srgbClr val="FFFFFF"/>
                </a:highlight>
                <a:latin typeface="Economica"/>
                <a:ea typeface="Economica"/>
                <a:cs typeface="Economica"/>
                <a:sym typeface="Economica"/>
              </a:rPr>
              <a:t>The solution proposed by the paper is to enhance an existing algorithm called Basic Random Search.</a:t>
            </a:r>
            <a:endParaRPr sz="2400">
              <a:highlight>
                <a:srgbClr val="FFFFFF"/>
              </a:highlight>
              <a:latin typeface="Economica"/>
              <a:ea typeface="Economica"/>
              <a:cs typeface="Economica"/>
              <a:sym typeface="Economica"/>
            </a:endParaRPr>
          </a:p>
          <a:p>
            <a:pPr indent="0" lvl="0" marL="457200" rtl="0" algn="l">
              <a:lnSpc>
                <a:spcPct val="115000"/>
              </a:lnSpc>
              <a:spcBef>
                <a:spcPts val="1600"/>
              </a:spcBef>
              <a:spcAft>
                <a:spcPts val="0"/>
              </a:spcAft>
              <a:buSzPts val="1800"/>
              <a:buNone/>
            </a:pPr>
            <a:r>
              <a:rPr lang="en" sz="2400">
                <a:highlight>
                  <a:srgbClr val="FFFFFF"/>
                </a:highlight>
                <a:latin typeface="Economica"/>
                <a:ea typeface="Economica"/>
                <a:cs typeface="Economica"/>
                <a:sym typeface="Economica"/>
              </a:rPr>
              <a:t>A Guide to Basic Random Search-</a:t>
            </a:r>
            <a:endParaRPr sz="2400">
              <a:highlight>
                <a:srgbClr val="FFFFFF"/>
              </a:highlight>
              <a:latin typeface="Economica"/>
              <a:ea typeface="Economica"/>
              <a:cs typeface="Economica"/>
              <a:sym typeface="Economica"/>
            </a:endParaRPr>
          </a:p>
          <a:p>
            <a:pPr indent="0" lvl="0" marL="457200" rtl="0" algn="l">
              <a:lnSpc>
                <a:spcPct val="115000"/>
              </a:lnSpc>
              <a:spcBef>
                <a:spcPts val="1600"/>
              </a:spcBef>
              <a:spcAft>
                <a:spcPts val="0"/>
              </a:spcAft>
              <a:buSzPts val="1800"/>
              <a:buNone/>
            </a:pPr>
            <a:r>
              <a:rPr lang="en">
                <a:highlight>
                  <a:srgbClr val="FFFFFF"/>
                </a:highlight>
                <a:latin typeface="Economica"/>
                <a:ea typeface="Economica"/>
                <a:cs typeface="Economica"/>
                <a:sym typeface="Economica"/>
              </a:rPr>
              <a:t>The idea of Basic Random Search is to pick a parameterized policy *𝜋𝜃, shock the parameters 𝜃 by applying +𝛎𝜹 and -𝛎𝜹 (where 𝛎 &lt; 1 is a constant noise and 𝜹 is a random number generated from a normal distribution).</a:t>
            </a:r>
            <a:endParaRPr>
              <a:highlight>
                <a:srgbClr val="FFFFFF"/>
              </a:highlight>
              <a:latin typeface="Economica"/>
              <a:ea typeface="Economica"/>
              <a:cs typeface="Economica"/>
              <a:sym typeface="Economica"/>
            </a:endParaRPr>
          </a:p>
          <a:p>
            <a:pPr indent="0" lvl="0" marL="457200" rtl="0" algn="l">
              <a:lnSpc>
                <a:spcPct val="115000"/>
              </a:lnSpc>
              <a:spcBef>
                <a:spcPts val="1600"/>
              </a:spcBef>
              <a:spcAft>
                <a:spcPts val="0"/>
              </a:spcAft>
              <a:buSzPts val="1800"/>
              <a:buNone/>
            </a:pPr>
            <a:r>
              <a:rPr lang="en" sz="1400">
                <a:highlight>
                  <a:srgbClr val="FFFFFF"/>
                </a:highlight>
                <a:latin typeface="Economica"/>
                <a:ea typeface="Economica"/>
                <a:cs typeface="Economica"/>
                <a:sym typeface="Economica"/>
              </a:rPr>
              <a:t>*Parameterized Policy:</a:t>
            </a:r>
            <a:r>
              <a:rPr lang="en" sz="1400">
                <a:solidFill>
                  <a:srgbClr val="242729"/>
                </a:solidFill>
                <a:latin typeface="Economica"/>
                <a:ea typeface="Economica"/>
                <a:cs typeface="Economica"/>
                <a:sym typeface="Economica"/>
              </a:rPr>
              <a:t>A parameterized policy defines the learning agent's way of behaving at a given time for certain constraints. Roughly speaking, a policy is a mapping from perceived states of the environment to actions to be taken when in those states.</a:t>
            </a:r>
            <a:endParaRPr sz="1400">
              <a:latin typeface="Economica"/>
              <a:ea typeface="Economica"/>
              <a:cs typeface="Economica"/>
              <a:sym typeface="Economica"/>
            </a:endParaRPr>
          </a:p>
          <a:p>
            <a:pPr indent="0" lvl="0" marL="457200" rtl="0" algn="l">
              <a:lnSpc>
                <a:spcPct val="115000"/>
              </a:lnSpc>
              <a:spcBef>
                <a:spcPts val="1600"/>
              </a:spcBef>
              <a:spcAft>
                <a:spcPts val="0"/>
              </a:spcAft>
              <a:buSzPts val="1800"/>
              <a:buNone/>
            </a:pPr>
            <a:r>
              <a:t/>
            </a:r>
            <a:endParaRPr sz="2400">
              <a:highlight>
                <a:srgbClr val="FFFFFF"/>
              </a:highlight>
              <a:latin typeface="Economica"/>
              <a:ea typeface="Economica"/>
              <a:cs typeface="Economica"/>
              <a:sym typeface="Economica"/>
            </a:endParaRPr>
          </a:p>
          <a:p>
            <a:pPr indent="0" lvl="0" marL="457200" rtl="0" algn="l">
              <a:lnSpc>
                <a:spcPct val="115000"/>
              </a:lnSpc>
              <a:spcBef>
                <a:spcPts val="1600"/>
              </a:spcBef>
              <a:spcAft>
                <a:spcPts val="0"/>
              </a:spcAft>
              <a:buSzPts val="1800"/>
              <a:buNone/>
            </a:pPr>
            <a:r>
              <a:t/>
            </a:r>
            <a:endParaRPr sz="1600">
              <a:highlight>
                <a:srgbClr val="FFFFFF"/>
              </a:highlight>
              <a:latin typeface="Georgia"/>
              <a:ea typeface="Georgia"/>
              <a:cs typeface="Georgia"/>
              <a:sym typeface="Georgia"/>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Steps to Perform Basic Random Search</a:t>
            </a:r>
            <a:endParaRPr/>
          </a:p>
        </p:txBody>
      </p:sp>
      <p:sp>
        <p:nvSpPr>
          <p:cNvPr id="86" name="Google Shape;86;p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342900" lvl="0" marL="457200" rtl="0" algn="l">
              <a:lnSpc>
                <a:spcPct val="158000"/>
              </a:lnSpc>
              <a:spcBef>
                <a:spcPts val="3200"/>
              </a:spcBef>
              <a:spcAft>
                <a:spcPts val="0"/>
              </a:spcAft>
              <a:buSzPts val="1800"/>
              <a:buFont typeface="Economica"/>
              <a:buAutoNum type="arabicPeriod"/>
            </a:pPr>
            <a:r>
              <a:rPr lang="en">
                <a:highlight>
                  <a:srgbClr val="FFFFFF"/>
                </a:highlight>
                <a:latin typeface="Economica"/>
                <a:ea typeface="Economica"/>
                <a:cs typeface="Economica"/>
                <a:sym typeface="Economica"/>
              </a:rPr>
              <a:t>Apply the actions based on 𝜋(𝜃+𝛎𝜹) and 𝜋(𝜃-𝛎𝜹) then collect the rewards r(𝜃+𝛎𝜹) and r(𝜃-𝛎𝜹) resulting from those actions.</a:t>
            </a:r>
            <a:endParaRPr>
              <a:highlight>
                <a:srgbClr val="FFFFFF"/>
              </a:highlight>
              <a:latin typeface="Economica"/>
              <a:ea typeface="Economica"/>
              <a:cs typeface="Economica"/>
              <a:sym typeface="Economica"/>
            </a:endParaRPr>
          </a:p>
          <a:p>
            <a:pPr indent="-342900" lvl="0" marL="457200" rtl="0" algn="l">
              <a:lnSpc>
                <a:spcPct val="158000"/>
              </a:lnSpc>
              <a:spcBef>
                <a:spcPts val="0"/>
              </a:spcBef>
              <a:spcAft>
                <a:spcPts val="0"/>
              </a:spcAft>
              <a:buSzPts val="1800"/>
              <a:buFont typeface="Economica"/>
              <a:buAutoNum type="arabicPeriod"/>
            </a:pPr>
            <a:r>
              <a:rPr lang="en">
                <a:highlight>
                  <a:srgbClr val="FFFFFF"/>
                </a:highlight>
                <a:latin typeface="Economica"/>
                <a:ea typeface="Economica"/>
                <a:cs typeface="Economica"/>
                <a:sym typeface="Economica"/>
              </a:rPr>
              <a:t>Now that we have the rewards of the perturbed 𝜃, compute the average = 1/N * Σ[r(𝜃+𝛎𝜹) - r(𝜃-𝛎𝜹)]𝜹 for all the 𝜹 and we update the parameters 𝜃 using Δ and a learning rate 𝝰.</a:t>
            </a:r>
            <a:endParaRPr>
              <a:highlight>
                <a:srgbClr val="FFFFFF"/>
              </a:highlight>
              <a:latin typeface="Economica"/>
              <a:ea typeface="Economica"/>
              <a:cs typeface="Economica"/>
              <a:sym typeface="Economica"/>
            </a:endParaRPr>
          </a:p>
          <a:p>
            <a:pPr indent="-342900" lvl="0" marL="457200" rtl="0" algn="l">
              <a:lnSpc>
                <a:spcPct val="158000"/>
              </a:lnSpc>
              <a:spcBef>
                <a:spcPts val="0"/>
              </a:spcBef>
              <a:spcAft>
                <a:spcPts val="0"/>
              </a:spcAft>
              <a:buSzPts val="1800"/>
              <a:buFont typeface="Economica"/>
              <a:buAutoNum type="arabicPeriod"/>
            </a:pPr>
            <a:r>
              <a:rPr lang="en">
                <a:highlight>
                  <a:srgbClr val="FFFFFF"/>
                </a:highlight>
                <a:latin typeface="Economica"/>
                <a:ea typeface="Economica"/>
                <a:cs typeface="Economica"/>
                <a:sym typeface="Economica"/>
              </a:rPr>
              <a:t>𝜃ʲ⁺¹ = 𝜃ʲ + 𝝰.</a:t>
            </a:r>
            <a:r>
              <a:rPr lang="en" sz="1600">
                <a:highlight>
                  <a:srgbClr val="FFFFFF"/>
                </a:highlight>
                <a:latin typeface="Georgia"/>
                <a:ea typeface="Georgia"/>
                <a:cs typeface="Georgia"/>
                <a:sym typeface="Georgia"/>
              </a:rPr>
              <a:t>Δ</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6"/>
          <p:cNvSpPr txBox="1"/>
          <p:nvPr>
            <p:ph type="title"/>
          </p:nvPr>
        </p:nvSpPr>
        <p:spPr>
          <a:xfrm>
            <a:off x="311700" y="23747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Enhancements to the Basic Random Search</a:t>
            </a:r>
            <a:endParaRPr/>
          </a:p>
        </p:txBody>
      </p:sp>
      <p:sp>
        <p:nvSpPr>
          <p:cNvPr id="92" name="Google Shape;92;p6"/>
          <p:cNvSpPr txBox="1"/>
          <p:nvPr>
            <p:ph idx="1" type="body"/>
          </p:nvPr>
        </p:nvSpPr>
        <p:spPr>
          <a:xfrm>
            <a:off x="311700" y="485650"/>
            <a:ext cx="8520600" cy="44400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SzPts val="1800"/>
              <a:buNone/>
            </a:pPr>
            <a:r>
              <a:rPr lang="en">
                <a:highlight>
                  <a:srgbClr val="FFFFFF"/>
                </a:highlight>
                <a:latin typeface="Economica"/>
                <a:ea typeface="Economica"/>
                <a:cs typeface="Economica"/>
                <a:sym typeface="Economica"/>
              </a:rPr>
              <a:t>Dividing by the Standard Deviation 𝞼ᵣ- As iterations go on, the difference between r(𝜃+𝛎𝜹) and r(𝜃-𝛎𝜹) can vary significantly,the update 𝜃ʲ⁺¹ = 𝜃ʲ + 𝝰.Δ might oscillate considerably. Our goal is to make 𝜃 converge towards values that maximize rewards. To avert this type of variations we divide 𝝰.Δ by 𝞼ᵣ (Standard Deviation of the collected rewards).</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SzPts val="1800"/>
              <a:buNone/>
            </a:pPr>
            <a:r>
              <a:rPr lang="en">
                <a:highlight>
                  <a:srgbClr val="FFFFFF"/>
                </a:highlight>
                <a:latin typeface="Economica"/>
                <a:ea typeface="Economica"/>
                <a:cs typeface="Economica"/>
                <a:sym typeface="Economica"/>
              </a:rPr>
              <a:t>Normalizing the States-The normalization of states ensures that policies put equal weight on the different components of the states. The normalization technique used in ARS consists of subtracting the current observed average of the state, from the state input and divide it by the standard deviation of the state: (state_input-state_observed_average)/state_std</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SzPts val="1800"/>
              <a:buNone/>
            </a:pPr>
            <a:r>
              <a:rPr lang="en">
                <a:highlight>
                  <a:srgbClr val="FFFFFF"/>
                </a:highlight>
                <a:latin typeface="Economica"/>
                <a:ea typeface="Economica"/>
                <a:cs typeface="Economica"/>
                <a:sym typeface="Economica"/>
              </a:rPr>
              <a:t>Using top performing directions-sort the rewards in the decreasing order based on the key max(r(𝜃+𝛎𝜹), r(𝜃-𝛎𝜹)). Then use only the top </a:t>
            </a:r>
            <a:r>
              <a:rPr b="1" i="1" lang="en">
                <a:highlight>
                  <a:srgbClr val="FFFFFF"/>
                </a:highlight>
                <a:latin typeface="Economica"/>
                <a:ea typeface="Economica"/>
                <a:cs typeface="Economica"/>
                <a:sym typeface="Economica"/>
              </a:rPr>
              <a:t>b</a:t>
            </a:r>
            <a:r>
              <a:rPr lang="en">
                <a:highlight>
                  <a:srgbClr val="FFFFFF"/>
                </a:highlight>
                <a:latin typeface="Economica"/>
                <a:ea typeface="Economica"/>
                <a:cs typeface="Economica"/>
                <a:sym typeface="Economica"/>
              </a:rPr>
              <a:t> rewards (and their respective perturbation 𝜹) in the computation of the average reward.</a:t>
            </a:r>
            <a:endParaRPr>
              <a:highlight>
                <a:srgbClr val="FFFFFF"/>
              </a:highlight>
              <a:latin typeface="Economica"/>
              <a:ea typeface="Economica"/>
              <a:cs typeface="Economica"/>
              <a:sym typeface="Economica"/>
            </a:endParaRPr>
          </a:p>
          <a:p>
            <a:pPr indent="0" lvl="0" marL="0" rtl="0" algn="l">
              <a:lnSpc>
                <a:spcPct val="118000"/>
              </a:lnSpc>
              <a:spcBef>
                <a:spcPts val="29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0" rtl="0" algn="l">
              <a:lnSpc>
                <a:spcPct val="115000"/>
              </a:lnSpc>
              <a:spcBef>
                <a:spcPts val="0"/>
              </a:spcBef>
              <a:spcAft>
                <a:spcPts val="1600"/>
              </a:spcAft>
              <a:buSzPts val="1800"/>
              <a:buNone/>
            </a:pPr>
            <a:r>
              <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Key Points Learnt</a:t>
            </a:r>
            <a:endParaRPr/>
          </a:p>
        </p:txBody>
      </p:sp>
      <p:sp>
        <p:nvSpPr>
          <p:cNvPr id="98" name="Google Shape;98;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Economica"/>
                <a:ea typeface="Economica"/>
                <a:cs typeface="Economica"/>
                <a:sym typeface="Economica"/>
              </a:rPr>
              <a:t>1. Perceptron : The perceptron is a mathematical computing model which consists of 4</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parts- Input values, Weights, Sum and Activation function.</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All the inputs are multiplied with given weights and added. This gives us a weighted</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sum. This sum is then used to correct the activation function.</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In case of ARS, there might be multiple weights and hence we represent it in the form of</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a matrix. So the output sum is the result of scalar matrix multiplication.</a:t>
            </a:r>
            <a:endParaRPr>
              <a:latin typeface="Economica"/>
              <a:ea typeface="Economica"/>
              <a:cs typeface="Economica"/>
              <a:sym typeface="Economica"/>
            </a:endParaRPr>
          </a:p>
          <a:p>
            <a:pPr indent="0" lvl="0" marL="0" rtl="0" algn="l">
              <a:lnSpc>
                <a:spcPct val="115000"/>
              </a:lnSpc>
              <a:spcBef>
                <a:spcPts val="1600"/>
              </a:spcBef>
              <a:spcAft>
                <a:spcPts val="1600"/>
              </a:spcAft>
              <a:buSzPts val="1800"/>
              <a:buNone/>
            </a:pPr>
            <a:r>
              <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Economica"/>
                <a:ea typeface="Economica"/>
                <a:cs typeface="Economica"/>
                <a:sym typeface="Economica"/>
              </a:rPr>
              <a:t>2. Maximizing rewards : The environment provides a reward for each episode. An episode</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starts when the humanoid in our environment starts to walk and ends when it falls or it</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might be according to certain constraints like timeout or reaching a certain goal. In order</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for our AI to learn how to walk, certain feedback is provided to the model which is called</a:t>
            </a:r>
            <a:endParaRPr>
              <a:latin typeface="Economica"/>
              <a:ea typeface="Economica"/>
              <a:cs typeface="Economica"/>
              <a:sym typeface="Economica"/>
            </a:endParaRPr>
          </a:p>
          <a:p>
            <a:pPr indent="0" lvl="0" marL="0" rtl="0" algn="l">
              <a:lnSpc>
                <a:spcPct val="115000"/>
              </a:lnSpc>
              <a:spcBef>
                <a:spcPts val="1600"/>
              </a:spcBef>
              <a:spcAft>
                <a:spcPts val="0"/>
              </a:spcAft>
              <a:buClr>
                <a:schemeClr val="dk1"/>
              </a:buClr>
              <a:buSzPts val="1100"/>
              <a:buFont typeface="Arial"/>
              <a:buNone/>
            </a:pPr>
            <a:r>
              <a:rPr lang="en">
                <a:latin typeface="Economica"/>
                <a:ea typeface="Economica"/>
                <a:cs typeface="Economica"/>
                <a:sym typeface="Economica"/>
              </a:rPr>
              <a:t>reward. This reward is used by the AI to adjust the weight.</a:t>
            </a:r>
            <a:endParaRPr>
              <a:latin typeface="Economica"/>
              <a:ea typeface="Economica"/>
              <a:cs typeface="Economica"/>
              <a:sym typeface="Economica"/>
            </a:endParaRPr>
          </a:p>
          <a:p>
            <a:pPr indent="0" lvl="0" marL="0" rtl="0" algn="l">
              <a:lnSpc>
                <a:spcPct val="115000"/>
              </a:lnSpc>
              <a:spcBef>
                <a:spcPts val="1600"/>
              </a:spcBef>
              <a:spcAft>
                <a:spcPts val="1600"/>
              </a:spcAft>
              <a:buSzPts val="1800"/>
              <a:buNone/>
            </a:pPr>
            <a:r>
              <a:t/>
            </a:r>
            <a:endParaRPr sz="1600"/>
          </a:p>
        </p:txBody>
      </p:sp>
      <p:sp>
        <p:nvSpPr>
          <p:cNvPr id="104" name="Google Shape;104;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Key Points Learnt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latin typeface="Economica"/>
                <a:ea typeface="Economica"/>
                <a:cs typeface="Economica"/>
                <a:sym typeface="Economica"/>
              </a:rPr>
              <a:t>3.The algorithm starts by calculating perturbations from the original weight matrix. </a:t>
            </a:r>
            <a:endParaRPr>
              <a:latin typeface="Economica"/>
              <a:ea typeface="Economica"/>
              <a:cs typeface="Economica"/>
              <a:sym typeface="Economica"/>
            </a:endParaRPr>
          </a:p>
          <a:p>
            <a:pPr indent="0" lvl="0" marL="0" rtl="0" algn="l">
              <a:lnSpc>
                <a:spcPct val="100000"/>
              </a:lnSpc>
              <a:spcBef>
                <a:spcPts val="0"/>
              </a:spcBef>
              <a:spcAft>
                <a:spcPts val="0"/>
              </a:spcAft>
              <a:buSzPts val="1800"/>
              <a:buNone/>
            </a:pPr>
            <a:r>
              <a:t/>
            </a:r>
            <a:endParaRPr>
              <a:latin typeface="Economica"/>
              <a:ea typeface="Economica"/>
              <a:cs typeface="Economica"/>
              <a:sym typeface="Economica"/>
            </a:endParaRPr>
          </a:p>
        </p:txBody>
      </p:sp>
      <p:sp>
        <p:nvSpPr>
          <p:cNvPr id="110" name="Google Shape;110;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Key Points Learnt</a:t>
            </a:r>
            <a:endParaRPr/>
          </a:p>
        </p:txBody>
      </p:sp>
      <p:pic>
        <p:nvPicPr>
          <p:cNvPr id="111" name="Google Shape;111;p9"/>
          <p:cNvPicPr preferRelativeResize="0"/>
          <p:nvPr/>
        </p:nvPicPr>
        <p:blipFill rotWithShape="1">
          <a:blip r:embed="rId3">
            <a:alphaModFix/>
          </a:blip>
          <a:srcRect b="0" l="0" r="0" t="0"/>
          <a:stretch/>
        </p:blipFill>
        <p:spPr>
          <a:xfrm>
            <a:off x="472925" y="1750375"/>
            <a:ext cx="594360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