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hkt3Usg2GmJfr8Xsk8lkwMwAG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8E9405-5539-47A3-9CA7-6A95E6ED0901}">
  <a:tblStyle styleId="{318E9405-5539-47A3-9CA7-6A95E6ED090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0EF"/>
          </a:solidFill>
        </a:fill>
      </a:tcStyle>
    </a:wholeTbl>
    <a:band1H>
      <a:tcTxStyle b="off" i="off"/>
      <a:tcStyle>
        <a:fill>
          <a:solidFill>
            <a:srgbClr val="DBDFDD"/>
          </a:solidFill>
        </a:fill>
      </a:tcStyle>
    </a:band1H>
    <a:band2H>
      <a:tcTxStyle b="off" i="off"/>
    </a:band2H>
    <a:band1V>
      <a:tcTxStyle b="off" i="off"/>
      <a:tcStyle>
        <a:fill>
          <a:solidFill>
            <a:srgbClr val="DBDFD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670EC7F-4D90-4D88-A1A6-20EF4E4B00E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597fa1fe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7597fa1fe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597fa1f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7597fa1fe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97229d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7597229d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3" name="Shape 13"/>
        <p:cNvGrpSpPr/>
        <p:nvPr/>
      </p:nvGrpSpPr>
      <p:grpSpPr>
        <a:xfrm>
          <a:off x="0" y="0"/>
          <a:ext cx="0" cy="0"/>
          <a:chOff x="0" y="0"/>
          <a:chExt cx="0" cy="0"/>
        </a:xfrm>
      </p:grpSpPr>
      <p:sp>
        <p:nvSpPr>
          <p:cNvPr id="14" name="Google Shape;14;p18"/>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p:txBody>
      </p:sp>
      <p:sp>
        <p:nvSpPr>
          <p:cNvPr id="16" name="Google Shape;16;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18"/>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74" name="Shape 74"/>
        <p:cNvGrpSpPr/>
        <p:nvPr/>
      </p:nvGrpSpPr>
      <p:grpSpPr>
        <a:xfrm>
          <a:off x="0" y="0"/>
          <a:ext cx="0" cy="0"/>
          <a:chOff x="0" y="0"/>
          <a:chExt cx="0" cy="0"/>
        </a:xfrm>
      </p:grpSpPr>
      <p:sp>
        <p:nvSpPr>
          <p:cNvPr id="75" name="Google Shape;75;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80" name="Shape 80"/>
        <p:cNvGrpSpPr/>
        <p:nvPr/>
      </p:nvGrpSpPr>
      <p:grpSpPr>
        <a:xfrm>
          <a:off x="0" y="0"/>
          <a:ext cx="0" cy="0"/>
          <a:chOff x="0" y="0"/>
          <a:chExt cx="0" cy="0"/>
        </a:xfrm>
      </p:grpSpPr>
      <p:sp>
        <p:nvSpPr>
          <p:cNvPr id="81" name="Google Shape;81;p28"/>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20"/>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29" name="Google Shape;29;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20"/>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6" name="Google Shape;36;p21"/>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7" name="Google Shape;37;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22"/>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22"/>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5" name="Google Shape;45;p22"/>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6" name="Google Shape;46;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22"/>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Google Shape;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5" name="Shape 55"/>
        <p:cNvGrpSpPr/>
        <p:nvPr/>
      </p:nvGrpSpPr>
      <p:grpSpPr>
        <a:xfrm>
          <a:off x="0" y="0"/>
          <a:ext cx="0" cy="0"/>
          <a:chOff x="0" y="0"/>
          <a:chExt cx="0" cy="0"/>
        </a:xfrm>
      </p:grpSpPr>
      <p:sp>
        <p:nvSpPr>
          <p:cNvPr id="56" name="Google Shape;56;p2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9" name="Shape 59"/>
        <p:cNvGrpSpPr/>
        <p:nvPr/>
      </p:nvGrpSpPr>
      <p:grpSpPr>
        <a:xfrm>
          <a:off x="0" y="0"/>
          <a:ext cx="0" cy="0"/>
          <a:chOff x="0" y="0"/>
          <a:chExt cx="0" cy="0"/>
        </a:xfrm>
      </p:grpSpPr>
      <p:sp>
        <p:nvSpPr>
          <p:cNvPr id="60" name="Google Shape;60;p25"/>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2" name="Google Shape;62;p25"/>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 name="Google Shape;63;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66" name="Google Shape;66;p25"/>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431"/>
              </a:srgbClr>
            </a:outerShdw>
          </a:effectLst>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6"/>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1" name="Google Shape;71;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7"/>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1369656"/>
            <a:ext cx="10018106"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Arial"/>
              <a:buNone/>
            </a:pPr>
            <a:r>
              <a:rPr b="1" lang="en-US" sz="4800"/>
              <a:t>SAN JOSE TRAFFIC </a:t>
            </a:r>
            <a:br>
              <a:rPr b="1" lang="en-US" sz="4800"/>
            </a:br>
            <a:r>
              <a:rPr b="1" lang="en-US" sz="4800"/>
              <a:t>ACCIDENTS PREDICTION</a:t>
            </a:r>
            <a:r>
              <a:rPr lang="en-US" sz="4800"/>
              <a:t> </a:t>
            </a:r>
            <a:endParaRPr sz="4800"/>
          </a:p>
        </p:txBody>
      </p:sp>
      <p:sp>
        <p:nvSpPr>
          <p:cNvPr id="91" name="Google Shape;91;p1"/>
          <p:cNvSpPr txBox="1"/>
          <p:nvPr>
            <p:ph idx="1" type="subTitle"/>
          </p:nvPr>
        </p:nvSpPr>
        <p:spPr>
          <a:xfrm>
            <a:off x="685800" y="3505199"/>
            <a:ext cx="6400800" cy="202784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lang="en-US"/>
              <a:t>Ping Chen 013855049</a:t>
            </a:r>
            <a:endParaRPr/>
          </a:p>
          <a:p>
            <a:pPr indent="0" lvl="0" marL="0" rtl="0" algn="l">
              <a:lnSpc>
                <a:spcPct val="100000"/>
              </a:lnSpc>
              <a:spcBef>
                <a:spcPts val="480"/>
              </a:spcBef>
              <a:spcAft>
                <a:spcPts val="0"/>
              </a:spcAft>
              <a:buSzPts val="2040"/>
              <a:buNone/>
            </a:pPr>
            <a:r>
              <a:rPr lang="en-US"/>
              <a:t>Mandy Wong 014558570</a:t>
            </a:r>
            <a:endParaRPr/>
          </a:p>
          <a:p>
            <a:pPr indent="0" lvl="0" marL="0" rtl="0" algn="l">
              <a:lnSpc>
                <a:spcPct val="100000"/>
              </a:lnSpc>
              <a:spcBef>
                <a:spcPts val="480"/>
              </a:spcBef>
              <a:spcAft>
                <a:spcPts val="0"/>
              </a:spcAft>
              <a:buSzPts val="2040"/>
              <a:buNone/>
            </a:pPr>
            <a:r>
              <a:rPr lang="en-US"/>
              <a:t>Nihanjali Mallavarapu 014492933</a:t>
            </a:r>
            <a:endParaRPr/>
          </a:p>
          <a:p>
            <a:pPr indent="0" lvl="0" marL="0" rtl="0" algn="l">
              <a:lnSpc>
                <a:spcPct val="100000"/>
              </a:lnSpc>
              <a:spcBef>
                <a:spcPts val="480"/>
              </a:spcBef>
              <a:spcAft>
                <a:spcPts val="0"/>
              </a:spcAft>
              <a:buSzPts val="2040"/>
              <a:buNone/>
            </a:pPr>
            <a:r>
              <a:rPr lang="en-US"/>
              <a:t>Dhruwaksh Dave 014533545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Visualization: Crash Data</a:t>
            </a:r>
            <a:endParaRPr/>
          </a:p>
        </p:txBody>
      </p:sp>
      <p:sp>
        <p:nvSpPr>
          <p:cNvPr id="168" name="Google Shape;168;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129540" rtl="0" algn="l">
              <a:lnSpc>
                <a:spcPct val="100000"/>
              </a:lnSpc>
              <a:spcBef>
                <a:spcPts val="0"/>
              </a:spcBef>
              <a:spcAft>
                <a:spcPts val="0"/>
              </a:spcAft>
              <a:buSzPts val="2040"/>
              <a:buNone/>
            </a:pPr>
            <a:r>
              <a:rPr lang="en-US" sz="1400"/>
              <a:t>Bar plots showing the actors involved in the crashes and the geographic locations of the crashes which have been mapped as numbers for representative purpose.</a:t>
            </a:r>
            <a:endParaRPr sz="1400"/>
          </a:p>
        </p:txBody>
      </p:sp>
      <p:pic>
        <p:nvPicPr>
          <p:cNvPr id="169" name="Google Shape;169;p8"/>
          <p:cNvPicPr preferRelativeResize="0"/>
          <p:nvPr/>
        </p:nvPicPr>
        <p:blipFill rotWithShape="1">
          <a:blip r:embed="rId3">
            <a:alphaModFix/>
          </a:blip>
          <a:srcRect b="0" l="0" r="0" t="0"/>
          <a:stretch/>
        </p:blipFill>
        <p:spPr>
          <a:xfrm>
            <a:off x="457200" y="2890074"/>
            <a:ext cx="3429000" cy="3126950"/>
          </a:xfrm>
          <a:prstGeom prst="rect">
            <a:avLst/>
          </a:prstGeom>
          <a:noFill/>
          <a:ln>
            <a:noFill/>
          </a:ln>
        </p:spPr>
      </p:pic>
      <p:pic>
        <p:nvPicPr>
          <p:cNvPr id="170" name="Google Shape;170;p8"/>
          <p:cNvPicPr preferRelativeResize="0"/>
          <p:nvPr/>
        </p:nvPicPr>
        <p:blipFill rotWithShape="1">
          <a:blip r:embed="rId4">
            <a:alphaModFix/>
          </a:blip>
          <a:srcRect b="0" l="0" r="0" t="0"/>
          <a:stretch/>
        </p:blipFill>
        <p:spPr>
          <a:xfrm>
            <a:off x="3886200" y="2199950"/>
            <a:ext cx="4723750"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Preprocessing:</a:t>
            </a:r>
            <a:endParaRPr/>
          </a:p>
        </p:txBody>
      </p:sp>
      <p:sp>
        <p:nvSpPr>
          <p:cNvPr id="176" name="Google Shape;176;p9"/>
          <p:cNvSpPr txBox="1"/>
          <p:nvPr>
            <p:ph idx="1" type="body"/>
          </p:nvPr>
        </p:nvSpPr>
        <p:spPr>
          <a:xfrm>
            <a:off x="457200" y="1600200"/>
            <a:ext cx="86868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040"/>
              <a:buChar char="•"/>
            </a:pPr>
            <a:r>
              <a:rPr lang="en-US"/>
              <a:t>Handle Missing Data: </a:t>
            </a:r>
            <a:endParaRPr/>
          </a:p>
          <a:p>
            <a:pPr indent="0" lvl="0" marL="0" rtl="0" algn="l">
              <a:lnSpc>
                <a:spcPct val="100000"/>
              </a:lnSpc>
              <a:spcBef>
                <a:spcPts val="480"/>
              </a:spcBef>
              <a:spcAft>
                <a:spcPts val="0"/>
              </a:spcAft>
              <a:buSzPts val="2040"/>
              <a:buNone/>
            </a:pPr>
            <a:r>
              <a:rPr lang="en-US"/>
              <a:t>     - traffic volume: fill in with the value of the nearest intersection by computing the Euclidean distance.</a:t>
            </a:r>
            <a:endParaRPr/>
          </a:p>
          <a:p>
            <a:pPr indent="0" lvl="0" marL="0" rtl="0" algn="l">
              <a:lnSpc>
                <a:spcPct val="100000"/>
              </a:lnSpc>
              <a:spcBef>
                <a:spcPts val="480"/>
              </a:spcBef>
              <a:spcAft>
                <a:spcPts val="0"/>
              </a:spcAft>
              <a:buSzPts val="2040"/>
              <a:buNone/>
            </a:pPr>
            <a:r>
              <a:rPr lang="en-US"/>
              <a:t>     - Historical traffic accident record: fill in with the value of the nearest intersection.    </a:t>
            </a:r>
            <a:endParaRPr/>
          </a:p>
          <a:p>
            <a:pPr indent="0" lvl="0" marL="0" rtl="0" algn="l">
              <a:lnSpc>
                <a:spcPct val="100000"/>
              </a:lnSpc>
              <a:spcBef>
                <a:spcPts val="480"/>
              </a:spcBef>
              <a:spcAft>
                <a:spcPts val="0"/>
              </a:spcAft>
              <a:buSzPts val="2040"/>
              <a:buNone/>
            </a:pPr>
            <a:r>
              <a:rPr lang="en-US"/>
              <a:t>     - F85th speed value: fill in with 1.1 times of its corresponding average speed values. </a:t>
            </a:r>
            <a:endParaRPr/>
          </a:p>
          <a:p>
            <a:pPr indent="0" lvl="0" marL="0" rtl="0" algn="l">
              <a:lnSpc>
                <a:spcPct val="100000"/>
              </a:lnSpc>
              <a:spcBef>
                <a:spcPts val="480"/>
              </a:spcBef>
              <a:spcAft>
                <a:spcPts val="0"/>
              </a:spcAft>
              <a:buSzPts val="2040"/>
              <a:buNone/>
            </a:pPr>
            <a:r>
              <a:rPr lang="en-US"/>
              <a:t>	- weather data: </a:t>
            </a:r>
            <a:r>
              <a:rPr lang="en-US">
                <a:solidFill>
                  <a:srgbClr val="2D3B45"/>
                </a:solidFill>
              </a:rPr>
              <a:t>delete the columns that all cells are null, use the mean of high temp and low temp to fill in obs temp.</a:t>
            </a:r>
            <a:endParaRPr/>
          </a:p>
          <a:p>
            <a:pPr indent="0" lvl="0" marL="0" rtl="0" algn="l">
              <a:lnSpc>
                <a:spcPct val="100000"/>
              </a:lnSpc>
              <a:spcBef>
                <a:spcPts val="480"/>
              </a:spcBef>
              <a:spcAft>
                <a:spcPts val="0"/>
              </a:spcAft>
              <a:buSzPts val="2040"/>
              <a:buNone/>
            </a:pPr>
            <a:r>
              <a:rPr lang="en-US"/>
              <a:t>     - Others fill in with mean values</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7597fa1feb_0_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Data Preprocessing</a:t>
            </a:r>
            <a:endParaRPr/>
          </a:p>
        </p:txBody>
      </p:sp>
      <p:sp>
        <p:nvSpPr>
          <p:cNvPr id="182" name="Google Shape;182;g7597fa1feb_0_23"/>
          <p:cNvSpPr txBox="1"/>
          <p:nvPr>
            <p:ph idx="1" type="body"/>
          </p:nvPr>
        </p:nvSpPr>
        <p:spPr>
          <a:xfrm>
            <a:off x="457200" y="1600200"/>
            <a:ext cx="8537100" cy="4876800"/>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2040"/>
              <a:buChar char="•"/>
            </a:pPr>
            <a:r>
              <a:rPr lang="en-US"/>
              <a:t>Data Reduction</a:t>
            </a:r>
            <a:endParaRPr/>
          </a:p>
          <a:p>
            <a:pPr indent="0" lvl="0" marL="0" rtl="0" algn="l">
              <a:lnSpc>
                <a:spcPct val="100000"/>
              </a:lnSpc>
              <a:spcBef>
                <a:spcPts val="360"/>
              </a:spcBef>
              <a:spcAft>
                <a:spcPts val="0"/>
              </a:spcAft>
              <a:buSzPts val="1530"/>
              <a:buNone/>
            </a:pPr>
            <a:r>
              <a:rPr lang="en-US"/>
              <a:t>    -remove irrelevant features, eg. edit person, global ID, etc</a:t>
            </a:r>
            <a:endParaRPr/>
          </a:p>
          <a:p>
            <a:pPr indent="0" lvl="0" marL="0" rtl="0" algn="l">
              <a:lnSpc>
                <a:spcPct val="100000"/>
              </a:lnSpc>
              <a:spcBef>
                <a:spcPts val="360"/>
              </a:spcBef>
              <a:spcAft>
                <a:spcPts val="0"/>
              </a:spcAft>
              <a:buSzPts val="1530"/>
              <a:buNone/>
            </a:pPr>
            <a:r>
              <a:rPr lang="en-US"/>
              <a:t>    -remove redundant features, eg. speed limit, average speed and 85 percent speed, </a:t>
            </a:r>
            <a:r>
              <a:rPr lang="en-US"/>
              <a:t>correlation</a:t>
            </a:r>
            <a:r>
              <a:rPr lang="en-US"/>
              <a:t> </a:t>
            </a:r>
            <a:r>
              <a:rPr lang="en-US"/>
              <a:t>coefficients</a:t>
            </a:r>
            <a:r>
              <a:rPr lang="en-US"/>
              <a:t> are 0.96</a:t>
            </a:r>
            <a:endParaRPr/>
          </a:p>
          <a:p>
            <a:pPr indent="0" lvl="0" marL="0" rtl="0" algn="l">
              <a:lnSpc>
                <a:spcPct val="100000"/>
              </a:lnSpc>
              <a:spcBef>
                <a:spcPts val="360"/>
              </a:spcBef>
              <a:spcAft>
                <a:spcPts val="0"/>
              </a:spcAft>
              <a:buSzPts val="1530"/>
              <a:buNone/>
            </a:pPr>
            <a:r>
              <a:t/>
            </a:r>
            <a:endParaRPr/>
          </a:p>
        </p:txBody>
      </p:sp>
      <p:pic>
        <p:nvPicPr>
          <p:cNvPr id="183" name="Google Shape;183;g7597fa1feb_0_23"/>
          <p:cNvPicPr preferRelativeResize="0"/>
          <p:nvPr/>
        </p:nvPicPr>
        <p:blipFill rotWithShape="1">
          <a:blip r:embed="rId3">
            <a:alphaModFix/>
          </a:blip>
          <a:srcRect b="0" l="0" r="0" t="0"/>
          <a:stretch/>
        </p:blipFill>
        <p:spPr>
          <a:xfrm>
            <a:off x="1018774" y="3458399"/>
            <a:ext cx="3262249" cy="2435076"/>
          </a:xfrm>
          <a:prstGeom prst="rect">
            <a:avLst/>
          </a:prstGeom>
          <a:noFill/>
          <a:ln>
            <a:noFill/>
          </a:ln>
        </p:spPr>
      </p:pic>
      <p:sp>
        <p:nvSpPr>
          <p:cNvPr id="184" name="Google Shape;184;g7597fa1feb_0_23"/>
          <p:cNvSpPr txBox="1"/>
          <p:nvPr/>
        </p:nvSpPr>
        <p:spPr>
          <a:xfrm>
            <a:off x="1076775" y="5893475"/>
            <a:ext cx="6238500" cy="4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heatmap of speed limit, average speed and 85 percent speed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Preprocessing: Data Integration</a:t>
            </a:r>
            <a:endParaRPr sz="3600"/>
          </a:p>
        </p:txBody>
      </p:sp>
      <p:sp>
        <p:nvSpPr>
          <p:cNvPr id="190" name="Google Shape;190;p10"/>
          <p:cNvSpPr txBox="1"/>
          <p:nvPr>
            <p:ph idx="1" type="body"/>
          </p:nvPr>
        </p:nvSpPr>
        <p:spPr>
          <a:xfrm>
            <a:off x="457200" y="1772125"/>
            <a:ext cx="8229600" cy="47049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en-US">
                <a:extLst>
                  <a:ext uri="http://customooxmlschemas.google.com/">
                    <go:slidesCustomData xmlns:go="http://customooxmlschemas.google.com/" textRoundtripDataId="0"/>
                  </a:ext>
                </a:extLst>
              </a:rPr>
              <a:t>Motor Vehicle Crash Data</a:t>
            </a:r>
            <a:r>
              <a:rPr lang="en-US"/>
              <a:t> with traffic volume and road network based on </a:t>
            </a:r>
            <a:r>
              <a:rPr lang="en-US"/>
              <a:t>location</a:t>
            </a:r>
            <a:r>
              <a:rPr lang="en-US"/>
              <a:t>:</a:t>
            </a:r>
            <a:endParaRPr/>
          </a:p>
          <a:p>
            <a:pPr indent="0" lvl="0" marL="457200" rtl="0" algn="l">
              <a:lnSpc>
                <a:spcPct val="100000"/>
              </a:lnSpc>
              <a:spcBef>
                <a:spcPts val="0"/>
              </a:spcBef>
              <a:spcAft>
                <a:spcPts val="0"/>
              </a:spcAft>
              <a:buNone/>
            </a:pPr>
            <a:r>
              <a:rPr lang="en-US"/>
              <a:t>- Entity Identification: </a:t>
            </a:r>
            <a:endParaRPr/>
          </a:p>
          <a:p>
            <a:pPr indent="0" lvl="0" marL="457200" rtl="0" algn="l">
              <a:lnSpc>
                <a:spcPct val="100000"/>
              </a:lnSpc>
              <a:spcBef>
                <a:spcPts val="0"/>
              </a:spcBef>
              <a:spcAft>
                <a:spcPts val="0"/>
              </a:spcAft>
              <a:buNone/>
            </a:pPr>
            <a:r>
              <a:rPr lang="en-US"/>
              <a:t>eg. TULLY RD &amp; KING RD, Tully Rd &amp; King Rd,</a:t>
            </a:r>
            <a:endParaRPr/>
          </a:p>
          <a:p>
            <a:pPr indent="0" lvl="0" marL="457200" rtl="0" algn="l">
              <a:lnSpc>
                <a:spcPct val="100000"/>
              </a:lnSpc>
              <a:spcBef>
                <a:spcPts val="0"/>
              </a:spcBef>
              <a:spcAft>
                <a:spcPts val="0"/>
              </a:spcAft>
              <a:buNone/>
            </a:pPr>
            <a:r>
              <a:rPr lang="en-US"/>
              <a:t>      KING RD &amp; TULLY RD</a:t>
            </a:r>
            <a:endParaRPr/>
          </a:p>
          <a:p>
            <a:pPr indent="0" lvl="0" marL="0" rtl="0" algn="l">
              <a:lnSpc>
                <a:spcPct val="100000"/>
              </a:lnSpc>
              <a:spcBef>
                <a:spcPts val="0"/>
              </a:spcBef>
              <a:spcAft>
                <a:spcPts val="0"/>
              </a:spcAft>
              <a:buNone/>
            </a:pPr>
            <a:r>
              <a:rPr lang="en-US"/>
              <a:t>      - Missing value: use the nearest location instead</a:t>
            </a:r>
            <a:endParaRPr/>
          </a:p>
          <a:p>
            <a:pPr indent="-182880" lvl="0" marL="182880" rtl="0" algn="just">
              <a:lnSpc>
                <a:spcPct val="100000"/>
              </a:lnSpc>
              <a:spcBef>
                <a:spcPts val="0"/>
              </a:spcBef>
              <a:spcAft>
                <a:spcPts val="0"/>
              </a:spcAft>
              <a:buSzPts val="1800"/>
              <a:buChar char="•"/>
            </a:pPr>
            <a:r>
              <a:rPr lang="en-US" sz="1800">
                <a:solidFill>
                  <a:srgbClr val="000000"/>
                </a:solidFill>
              </a:rPr>
              <a:t>After the data of Traffic volume, Road network and traffic accident have been integrated, the last step is to combine all data with the weather condition. </a:t>
            </a:r>
            <a:endParaRPr sz="1800">
              <a:solidFill>
                <a:srgbClr val="000000"/>
              </a:solidFill>
            </a:endParaRPr>
          </a:p>
          <a:p>
            <a:pPr indent="0" lvl="0" marL="182880" rtl="0" algn="just">
              <a:lnSpc>
                <a:spcPct val="100000"/>
              </a:lnSpc>
              <a:spcBef>
                <a:spcPts val="0"/>
              </a:spcBef>
              <a:spcAft>
                <a:spcPts val="0"/>
              </a:spcAft>
              <a:buSzPts val="1530"/>
              <a:buNone/>
            </a:pPr>
            <a:r>
              <a:rPr lang="en-US" sz="1800">
                <a:solidFill>
                  <a:srgbClr val="000000"/>
                </a:solidFill>
              </a:rPr>
              <a:t>Data has been integrated based on the accident date. The precipitation and the temperature are mainly used from this weather dataset to be considered as factors in this prediction model to find the correlation between the weather and the possibility of traffic accidents happened.</a:t>
            </a:r>
            <a:endParaRPr sz="1800"/>
          </a:p>
          <a:p>
            <a:pPr indent="-53338" lvl="0" marL="182880" rtl="0" algn="l">
              <a:lnSpc>
                <a:spcPct val="100000"/>
              </a:lnSpc>
              <a:spcBef>
                <a:spcPts val="480"/>
              </a:spcBef>
              <a:spcAft>
                <a:spcPts val="0"/>
              </a:spcAft>
              <a:buSzPts val="20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Algorithm &amp; Results: KNN</a:t>
            </a:r>
            <a:endParaRPr/>
          </a:p>
        </p:txBody>
      </p:sp>
      <p:sp>
        <p:nvSpPr>
          <p:cNvPr id="196" name="Google Shape;196;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spcBef>
                <a:spcPts val="0"/>
              </a:spcBef>
              <a:spcAft>
                <a:spcPts val="0"/>
              </a:spcAft>
              <a:buSzPts val="1530"/>
              <a:buChar char="-"/>
            </a:pPr>
            <a:r>
              <a:rPr lang="en-US"/>
              <a:t>Use 5-folds cross validation </a:t>
            </a:r>
            <a:endParaRPr/>
          </a:p>
          <a:p>
            <a:pPr indent="-325755" lvl="0" marL="457200" rtl="0" algn="l">
              <a:spcBef>
                <a:spcPts val="0"/>
              </a:spcBef>
              <a:spcAft>
                <a:spcPts val="0"/>
              </a:spcAft>
              <a:buSzPts val="1530"/>
              <a:buChar char="-"/>
            </a:pPr>
            <a:r>
              <a:rPr lang="en-US"/>
              <a:t>plot the relationship between accuracy and k.</a:t>
            </a:r>
            <a:endParaRPr/>
          </a:p>
          <a:p>
            <a:pPr indent="-325755" lvl="0" marL="457200" rtl="0" algn="l">
              <a:spcBef>
                <a:spcPts val="0"/>
              </a:spcBef>
              <a:spcAft>
                <a:spcPts val="0"/>
              </a:spcAft>
              <a:buSzPts val="1530"/>
              <a:buChar char="-"/>
            </a:pPr>
            <a:r>
              <a:rPr lang="en-US"/>
              <a:t>maximum k is 25 and accuracy is 80.39</a:t>
            </a:r>
            <a:endParaRPr/>
          </a:p>
        </p:txBody>
      </p:sp>
      <p:pic>
        <p:nvPicPr>
          <p:cNvPr id="197" name="Google Shape;197;p11"/>
          <p:cNvPicPr preferRelativeResize="0"/>
          <p:nvPr/>
        </p:nvPicPr>
        <p:blipFill>
          <a:blip r:embed="rId3">
            <a:alphaModFix/>
          </a:blip>
          <a:stretch>
            <a:fillRect/>
          </a:stretch>
        </p:blipFill>
        <p:spPr>
          <a:xfrm>
            <a:off x="1060825" y="3024850"/>
            <a:ext cx="3829050"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Algorithm &amp; Results: SVM</a:t>
            </a:r>
            <a:endParaRPr/>
          </a:p>
        </p:txBody>
      </p:sp>
      <p:sp>
        <p:nvSpPr>
          <p:cNvPr id="203" name="Google Shape;203;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SzPts val="1530"/>
              <a:buChar char="-"/>
            </a:pPr>
            <a:r>
              <a:rPr lang="en-US"/>
              <a:t>Split the final_data.csv into training set and testing set with the test size=0.3</a:t>
            </a:r>
            <a:endParaRPr/>
          </a:p>
          <a:p>
            <a:pPr indent="-325755" lvl="0" marL="457200" rtl="0" algn="l">
              <a:lnSpc>
                <a:spcPct val="100000"/>
              </a:lnSpc>
              <a:spcBef>
                <a:spcPts val="0"/>
              </a:spcBef>
              <a:spcAft>
                <a:spcPts val="0"/>
              </a:spcAft>
              <a:buSzPts val="1530"/>
              <a:buChar char="-"/>
            </a:pPr>
            <a:r>
              <a:rPr lang="en-US"/>
              <a:t>Build the SVM model with linear kernel, C= 2 and gamma = 0.1</a:t>
            </a:r>
            <a:endParaRPr/>
          </a:p>
          <a:p>
            <a:pPr indent="-325755" lvl="0" marL="457200" rtl="0" algn="l">
              <a:lnSpc>
                <a:spcPct val="100000"/>
              </a:lnSpc>
              <a:spcBef>
                <a:spcPts val="0"/>
              </a:spcBef>
              <a:spcAft>
                <a:spcPts val="0"/>
              </a:spcAft>
              <a:buSzPts val="1530"/>
              <a:buChar char="-"/>
            </a:pPr>
            <a:r>
              <a:rPr lang="en-US"/>
              <a:t>results:</a:t>
            </a:r>
            <a:endParaRPr/>
          </a:p>
          <a:p>
            <a:pPr indent="0" lvl="0" marL="457200" rtl="0" algn="l">
              <a:lnSpc>
                <a:spcPct val="100000"/>
              </a:lnSpc>
              <a:spcBef>
                <a:spcPts val="0"/>
              </a:spcBef>
              <a:spcAft>
                <a:spcPts val="0"/>
              </a:spcAft>
              <a:buSzPts val="1530"/>
              <a:buNone/>
            </a:pPr>
            <a:r>
              <a:t/>
            </a:r>
            <a:endParaRPr/>
          </a:p>
        </p:txBody>
      </p:sp>
      <p:graphicFrame>
        <p:nvGraphicFramePr>
          <p:cNvPr id="204" name="Google Shape;204;p12"/>
          <p:cNvGraphicFramePr/>
          <p:nvPr/>
        </p:nvGraphicFramePr>
        <p:xfrm>
          <a:off x="2105100" y="3232900"/>
          <a:ext cx="3000000" cy="3000000"/>
        </p:xfrm>
        <a:graphic>
          <a:graphicData uri="http://schemas.openxmlformats.org/drawingml/2006/table">
            <a:tbl>
              <a:tblPr>
                <a:noFill/>
                <a:tableStyleId>{E670EC7F-4D90-4D88-A1A6-20EF4E4B00E3}</a:tableStyleId>
              </a:tblPr>
              <a:tblGrid>
                <a:gridCol w="1361150"/>
                <a:gridCol w="1361150"/>
              </a:tblGrid>
              <a:tr h="4747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 of run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535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81.09%</a:t>
                      </a:r>
                      <a:endParaRPr sz="1400" u="none" cap="none" strike="noStrike"/>
                    </a:p>
                  </a:txBody>
                  <a:tcPr marT="91425" marB="91425" marR="91425" marL="91425"/>
                </a:tc>
              </a:tr>
              <a:tr h="535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78.79%</a:t>
                      </a:r>
                      <a:endParaRPr sz="1400" u="none" cap="none" strike="noStrike"/>
                    </a:p>
                  </a:txBody>
                  <a:tcPr marT="91425" marB="91425" marR="91425" marL="91425"/>
                </a:tc>
              </a:tr>
              <a:tr h="535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79.25%</a:t>
                      </a:r>
                      <a:endParaRPr sz="1400" u="none" cap="none" strike="noStrike"/>
                    </a:p>
                  </a:txBody>
                  <a:tcPr marT="91425" marB="91425" marR="91425" marL="91425"/>
                </a:tc>
              </a:tr>
              <a:tr h="535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80.02%</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US" sz="3240"/>
              <a:t>Algorithm &amp; Results: Logistic Regression</a:t>
            </a:r>
            <a:endParaRPr sz="3240"/>
          </a:p>
        </p:txBody>
      </p:sp>
      <p:sp>
        <p:nvSpPr>
          <p:cNvPr id="210" name="Google Shape;210;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53338" lvl="0" marL="182880" rtl="0" algn="l">
              <a:lnSpc>
                <a:spcPct val="100000"/>
              </a:lnSpc>
              <a:spcBef>
                <a:spcPts val="0"/>
              </a:spcBef>
              <a:spcAft>
                <a:spcPts val="0"/>
              </a:spcAft>
              <a:buSzPts val="2040"/>
              <a:buNone/>
            </a:pPr>
            <a:r>
              <a:rPr lang="en-US">
                <a:solidFill>
                  <a:srgbClr val="999999"/>
                </a:solidFill>
              </a:rPr>
              <a:t>-</a:t>
            </a:r>
            <a:r>
              <a:rPr lang="en-US"/>
              <a:t>Split the training and test data into a 70-30 ratio.</a:t>
            </a:r>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Built the model using predefined Python libraries for the implementation of Logistic Regression</a:t>
            </a:r>
            <a:endParaRPr>
              <a:solidFill>
                <a:srgbClr val="000000"/>
              </a:solidFill>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Results:</a:t>
            </a:r>
            <a:endParaRPr>
              <a:solidFill>
                <a:srgbClr val="000000"/>
              </a:solidFill>
            </a:endParaRPr>
          </a:p>
          <a:p>
            <a:pPr indent="-53338" lvl="0" marL="182880" rtl="0" algn="l">
              <a:lnSpc>
                <a:spcPct val="100000"/>
              </a:lnSpc>
              <a:spcBef>
                <a:spcPts val="0"/>
              </a:spcBef>
              <a:spcAft>
                <a:spcPts val="0"/>
              </a:spcAft>
              <a:buSzPts val="2040"/>
              <a:buNone/>
            </a:pPr>
            <a:r>
              <a:rPr lang="en-US"/>
              <a:t>				</a:t>
            </a:r>
            <a:endParaRPr/>
          </a:p>
        </p:txBody>
      </p:sp>
      <p:graphicFrame>
        <p:nvGraphicFramePr>
          <p:cNvPr id="211" name="Google Shape;211;p13"/>
          <p:cNvGraphicFramePr/>
          <p:nvPr/>
        </p:nvGraphicFramePr>
        <p:xfrm>
          <a:off x="2314625" y="3276975"/>
          <a:ext cx="3000000" cy="3000000"/>
        </p:xfrm>
        <a:graphic>
          <a:graphicData uri="http://schemas.openxmlformats.org/drawingml/2006/table">
            <a:tbl>
              <a:tblPr>
                <a:noFill/>
                <a:tableStyleId>{E670EC7F-4D90-4D88-A1A6-20EF4E4B00E3}</a:tableStyleId>
              </a:tblPr>
              <a:tblGrid>
                <a:gridCol w="2287000"/>
                <a:gridCol w="2287000"/>
              </a:tblGrid>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Iteration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80.32%</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81.06%</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80.19%</a:t>
                      </a:r>
                      <a:endParaRPr sz="1400" u="none" cap="none" strike="noStrike"/>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Algorithm &amp; Results: Random Forest</a:t>
            </a:r>
            <a:endParaRPr sz="3600"/>
          </a:p>
        </p:txBody>
      </p:sp>
      <p:sp>
        <p:nvSpPr>
          <p:cNvPr id="217" name="Google Shape;217;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53338" lvl="0" marL="182880" rtl="0" algn="l">
              <a:lnSpc>
                <a:spcPct val="100000"/>
              </a:lnSpc>
              <a:spcBef>
                <a:spcPts val="0"/>
              </a:spcBef>
              <a:spcAft>
                <a:spcPts val="0"/>
              </a:spcAft>
              <a:buSzPts val="2040"/>
              <a:buNone/>
            </a:pPr>
            <a:r>
              <a:rPr lang="en-US">
                <a:solidFill>
                  <a:srgbClr val="999999"/>
                </a:solidFill>
              </a:rPr>
              <a:t>-</a:t>
            </a:r>
            <a:r>
              <a:rPr lang="en-US"/>
              <a:t>Split the training and test data into a 70-30 ratio.</a:t>
            </a:r>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Built the model using predefined Python libraries for the implementation of Random Forests Classifier.</a:t>
            </a:r>
            <a:endParaRPr>
              <a:solidFill>
                <a:srgbClr val="000000"/>
              </a:solidFill>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Results:</a:t>
            </a:r>
            <a:endParaRPr>
              <a:solidFill>
                <a:srgbClr val="000000"/>
              </a:solidFill>
            </a:endParaRPr>
          </a:p>
          <a:p>
            <a:pPr indent="-53338" lvl="0" marL="182880" rtl="0" algn="l">
              <a:lnSpc>
                <a:spcPct val="100000"/>
              </a:lnSpc>
              <a:spcBef>
                <a:spcPts val="0"/>
              </a:spcBef>
              <a:spcAft>
                <a:spcPts val="0"/>
              </a:spcAft>
              <a:buSzPts val="2040"/>
              <a:buNone/>
            </a:pPr>
            <a:r>
              <a:rPr lang="en-US"/>
              <a:t>				</a:t>
            </a:r>
            <a:endParaRPr/>
          </a:p>
        </p:txBody>
      </p:sp>
      <p:graphicFrame>
        <p:nvGraphicFramePr>
          <p:cNvPr id="218" name="Google Shape;218;p14"/>
          <p:cNvGraphicFramePr/>
          <p:nvPr/>
        </p:nvGraphicFramePr>
        <p:xfrm>
          <a:off x="2314625" y="3276975"/>
          <a:ext cx="3000000" cy="3000000"/>
        </p:xfrm>
        <a:graphic>
          <a:graphicData uri="http://schemas.openxmlformats.org/drawingml/2006/table">
            <a:tbl>
              <a:tblPr>
                <a:noFill/>
                <a:tableStyleId>{E670EC7F-4D90-4D88-A1A6-20EF4E4B00E3}</a:tableStyleId>
              </a:tblPr>
              <a:tblGrid>
                <a:gridCol w="2287000"/>
                <a:gridCol w="2287000"/>
              </a:tblGrid>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Iteration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81.24%</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81.54%</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80.32%</a:t>
                      </a:r>
                      <a:endParaRPr sz="1400" u="none" cap="none" strike="noStrike"/>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3139647" y="2595850"/>
            <a:ext cx="3803100" cy="1099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Agenda</a:t>
            </a:r>
            <a:endParaRPr/>
          </a:p>
        </p:txBody>
      </p:sp>
      <p:sp>
        <p:nvSpPr>
          <p:cNvPr id="97" name="Google Shape;97;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380"/>
              <a:buChar char="•"/>
            </a:pPr>
            <a:r>
              <a:rPr lang="en-US" sz="2800"/>
              <a:t>Introduction &amp; Background</a:t>
            </a:r>
            <a:endParaRPr/>
          </a:p>
          <a:p>
            <a:pPr indent="-182880" lvl="0" marL="182880" rtl="0" algn="l">
              <a:lnSpc>
                <a:spcPct val="100000"/>
              </a:lnSpc>
              <a:spcBef>
                <a:spcPts val="560"/>
              </a:spcBef>
              <a:spcAft>
                <a:spcPts val="0"/>
              </a:spcAft>
              <a:buSzPts val="2380"/>
              <a:buChar char="•"/>
            </a:pPr>
            <a:r>
              <a:rPr lang="en-US" sz="2800"/>
              <a:t>Data Collection</a:t>
            </a:r>
            <a:endParaRPr/>
          </a:p>
          <a:p>
            <a:pPr indent="-182880" lvl="0" marL="182880" rtl="0" algn="l">
              <a:lnSpc>
                <a:spcPct val="100000"/>
              </a:lnSpc>
              <a:spcBef>
                <a:spcPts val="560"/>
              </a:spcBef>
              <a:spcAft>
                <a:spcPts val="0"/>
              </a:spcAft>
              <a:buSzPts val="2380"/>
              <a:buChar char="•"/>
            </a:pPr>
            <a:r>
              <a:rPr lang="en-US" sz="2800"/>
              <a:t>Data Visualization</a:t>
            </a:r>
            <a:endParaRPr/>
          </a:p>
          <a:p>
            <a:pPr indent="-182880" lvl="0" marL="182880" rtl="0" algn="l">
              <a:lnSpc>
                <a:spcPct val="100000"/>
              </a:lnSpc>
              <a:spcBef>
                <a:spcPts val="560"/>
              </a:spcBef>
              <a:spcAft>
                <a:spcPts val="0"/>
              </a:spcAft>
              <a:buSzPts val="2380"/>
              <a:buChar char="•"/>
            </a:pPr>
            <a:r>
              <a:rPr lang="en-US" sz="2800"/>
              <a:t>Data Preprocessing</a:t>
            </a:r>
            <a:endParaRPr/>
          </a:p>
          <a:p>
            <a:pPr indent="-182880" lvl="0" marL="182880" rtl="0" algn="l">
              <a:lnSpc>
                <a:spcPct val="100000"/>
              </a:lnSpc>
              <a:spcBef>
                <a:spcPts val="560"/>
              </a:spcBef>
              <a:spcAft>
                <a:spcPts val="0"/>
              </a:spcAft>
              <a:buSzPts val="2380"/>
              <a:buChar char="•"/>
            </a:pPr>
            <a:r>
              <a:rPr lang="en-US" sz="2800"/>
              <a:t>Algorithm &amp; Results</a:t>
            </a:r>
            <a:endParaRPr/>
          </a:p>
          <a:p>
            <a:pPr indent="-182880" lvl="0" marL="182880" rtl="0" algn="l">
              <a:lnSpc>
                <a:spcPct val="100000"/>
              </a:lnSpc>
              <a:spcBef>
                <a:spcPts val="560"/>
              </a:spcBef>
              <a:spcAft>
                <a:spcPts val="0"/>
              </a:spcAft>
              <a:buSzPts val="2380"/>
              <a:buChar char="•"/>
            </a:pPr>
            <a:r>
              <a:rPr lang="en-US" sz="2800"/>
              <a:t>Rubric we met</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latin typeface="Arial"/>
                <a:ea typeface="Arial"/>
                <a:cs typeface="Arial"/>
                <a:sym typeface="Arial"/>
              </a:rPr>
              <a:t>Introduction &amp; Background</a:t>
            </a:r>
            <a:endParaRPr>
              <a:latin typeface="Arial"/>
              <a:ea typeface="Arial"/>
              <a:cs typeface="Arial"/>
              <a:sym typeface="Arial"/>
            </a:endParaRPr>
          </a:p>
        </p:txBody>
      </p:sp>
      <p:sp>
        <p:nvSpPr>
          <p:cNvPr id="103" name="Google Shape;103;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SzPts val="1530"/>
              <a:buNone/>
            </a:pPr>
            <a:r>
              <a:rPr lang="en-US" sz="1800">
                <a:solidFill>
                  <a:srgbClr val="2D3B45"/>
                </a:solidFill>
                <a:latin typeface="Times New Roman"/>
                <a:ea typeface="Times New Roman"/>
                <a:cs typeface="Times New Roman"/>
                <a:sym typeface="Times New Roman"/>
              </a:rPr>
              <a:t>Traffic Accidents are everywhere and happened every time all over the world. According to the statistics showing in the Association for Safe International Road Travel, nearly 1.25 million people die in road crashes each year and 20-50 million people are injured or disabled. There are so many factors to make this happen. The Bad weather conditions, for example, rain, snow, ice, and windy, etc, is one of the major factors and will be increasing the possibility of a road crash than sunny days. This project will be focusing on weather-related factors and the traffic volume to predict the possibility of traffic accidents will occur in San Jose, CA. In order to do that, we need to analyze the relationship between </a:t>
            </a:r>
            <a:endParaRPr sz="1800">
              <a:solidFill>
                <a:srgbClr val="2D3B45"/>
              </a:solidFill>
              <a:latin typeface="Times New Roman"/>
              <a:ea typeface="Times New Roman"/>
              <a:cs typeface="Times New Roman"/>
              <a:sym typeface="Times New Roman"/>
            </a:endParaRPr>
          </a:p>
          <a:p>
            <a:pPr indent="-342900" lvl="0" marL="457200" rtl="0" algn="l">
              <a:lnSpc>
                <a:spcPct val="115000"/>
              </a:lnSpc>
              <a:spcBef>
                <a:spcPts val="900"/>
              </a:spcBef>
              <a:spcAft>
                <a:spcPts val="0"/>
              </a:spcAft>
              <a:buClr>
                <a:srgbClr val="2D3B45"/>
              </a:buClr>
              <a:buSzPts val="1800"/>
              <a:buFont typeface="Times New Roman"/>
              <a:buAutoNum type="arabicPeriod"/>
            </a:pPr>
            <a:r>
              <a:rPr lang="en-US" sz="1800">
                <a:solidFill>
                  <a:srgbClr val="2D3B45"/>
                </a:solidFill>
                <a:latin typeface="Times New Roman"/>
                <a:ea typeface="Times New Roman"/>
                <a:cs typeface="Times New Roman"/>
                <a:sym typeface="Times New Roman"/>
              </a:rPr>
              <a:t>weather conditions and the number of car accidents. </a:t>
            </a:r>
            <a:endParaRPr sz="1800">
              <a:solidFill>
                <a:srgbClr val="2D3B45"/>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D3B45"/>
              </a:buClr>
              <a:buSzPts val="1800"/>
              <a:buFont typeface="Times New Roman"/>
              <a:buAutoNum type="arabicPeriod"/>
            </a:pPr>
            <a:r>
              <a:rPr lang="en-US" sz="1800">
                <a:solidFill>
                  <a:srgbClr val="2D3B45"/>
                </a:solidFill>
                <a:latin typeface="Times New Roman"/>
                <a:ea typeface="Times New Roman"/>
                <a:cs typeface="Times New Roman"/>
                <a:sym typeface="Times New Roman"/>
              </a:rPr>
              <a:t>traffic volume and the number of car accidents.</a:t>
            </a:r>
            <a:endParaRPr sz="1800">
              <a:solidFill>
                <a:srgbClr val="2D3B45"/>
              </a:solidFill>
              <a:latin typeface="Times New Roman"/>
              <a:ea typeface="Times New Roman"/>
              <a:cs typeface="Times New Roman"/>
              <a:sym typeface="Times New Roman"/>
            </a:endParaRPr>
          </a:p>
          <a:p>
            <a:pPr indent="0" lvl="0" marL="0" rtl="0" algn="l">
              <a:lnSpc>
                <a:spcPct val="115000"/>
              </a:lnSpc>
              <a:spcBef>
                <a:spcPts val="900"/>
              </a:spcBef>
              <a:spcAft>
                <a:spcPts val="900"/>
              </a:spcAft>
              <a:buSzPts val="1530"/>
              <a:buNone/>
            </a:pPr>
            <a:r>
              <a:rPr lang="en-US" sz="1800">
                <a:solidFill>
                  <a:srgbClr val="2D3B45"/>
                </a:solidFill>
                <a:latin typeface="Times New Roman"/>
                <a:ea typeface="Times New Roman"/>
                <a:cs typeface="Times New Roman"/>
                <a:sym typeface="Times New Roman"/>
              </a:rPr>
              <a:t>We need to find out the common causes and how the weather impact. Then, we can predict the possibility of traffic accidents occurred in different weather conditions.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Collection</a:t>
            </a:r>
            <a:endParaRPr/>
          </a:p>
        </p:txBody>
      </p:sp>
      <p:graphicFrame>
        <p:nvGraphicFramePr>
          <p:cNvPr id="109" name="Google Shape;109;p4"/>
          <p:cNvGraphicFramePr/>
          <p:nvPr/>
        </p:nvGraphicFramePr>
        <p:xfrm>
          <a:off x="457200" y="1583751"/>
          <a:ext cx="3000000" cy="3000000"/>
        </p:xfrm>
        <a:graphic>
          <a:graphicData uri="http://schemas.openxmlformats.org/drawingml/2006/table">
            <a:tbl>
              <a:tblPr bandRow="1" firstRow="1">
                <a:noFill/>
                <a:tableStyleId>{318E9405-5539-47A3-9CA7-6A95E6ED0901}</a:tableStyleId>
              </a:tblPr>
              <a:tblGrid>
                <a:gridCol w="2677000"/>
                <a:gridCol w="2677000"/>
                <a:gridCol w="2677000"/>
              </a:tblGrid>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Type</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Source</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Description</a:t>
                      </a:r>
                      <a:endParaRPr sz="1400" u="none" cap="none" strike="noStrike">
                        <a:latin typeface="Arial"/>
                        <a:ea typeface="Arial"/>
                        <a:cs typeface="Arial"/>
                        <a:sym typeface="Arial"/>
                      </a:endParaRPr>
                    </a:p>
                  </a:txBody>
                  <a:tcPr marT="45725" marB="45725" marR="91450" marL="91450"/>
                </a:tc>
              </a:tr>
              <a:tr h="806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Motor Vehicle Crash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Crash record from 2013 to 2017 including crash location, date, number of injuries, etc</a:t>
                      </a:r>
                      <a:endParaRPr sz="1400" u="none" cap="none" strike="noStrike">
                        <a:latin typeface="Arial"/>
                        <a:ea typeface="Arial"/>
                        <a:cs typeface="Arial"/>
                        <a:sym typeface="Arial"/>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Road Network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Road info including road name, speed limit, historical accident counts, etc.</a:t>
                      </a:r>
                      <a:endParaRPr sz="1400" u="none" cap="none" strike="noStrike">
                        <a:latin typeface="Arial"/>
                        <a:ea typeface="Arial"/>
                        <a:cs typeface="Arial"/>
                        <a:sym typeface="Arial"/>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Traffic Volume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Average traffic volume data in every intersection in San Jose</a:t>
                      </a:r>
                      <a:endParaRPr sz="1400" u="none" cap="none" strike="noStrike">
                        <a:latin typeface="Arial"/>
                        <a:ea typeface="Arial"/>
                        <a:cs typeface="Arial"/>
                        <a:sym typeface="Arial"/>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Weather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Arial"/>
                          <a:ea typeface="Arial"/>
                          <a:cs typeface="Arial"/>
                          <a:sym typeface="Arial"/>
                        </a:rPr>
                        <a:t>website of California Agriculture &amp; Natural Resources</a:t>
                      </a: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Weather record from 2000 to 2019 including record time, highest &amp; lowest temperature, precipitation</a:t>
                      </a:r>
                      <a:endParaRPr sz="14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Visualization: Traffic Volume Data</a:t>
            </a:r>
            <a:endParaRPr sz="3600"/>
          </a:p>
        </p:txBody>
      </p:sp>
      <p:pic>
        <p:nvPicPr>
          <p:cNvPr id="115" name="Google Shape;115;p5"/>
          <p:cNvPicPr preferRelativeResize="0"/>
          <p:nvPr/>
        </p:nvPicPr>
        <p:blipFill rotWithShape="1">
          <a:blip r:embed="rId3">
            <a:alphaModFix/>
          </a:blip>
          <a:srcRect b="0" l="0" r="0" t="0"/>
          <a:stretch/>
        </p:blipFill>
        <p:spPr>
          <a:xfrm>
            <a:off x="826255" y="2061134"/>
            <a:ext cx="3529819" cy="2663341"/>
          </a:xfrm>
          <a:prstGeom prst="rect">
            <a:avLst/>
          </a:prstGeom>
          <a:noFill/>
          <a:ln>
            <a:noFill/>
          </a:ln>
        </p:spPr>
      </p:pic>
      <p:pic>
        <p:nvPicPr>
          <p:cNvPr id="116" name="Google Shape;116;p5"/>
          <p:cNvPicPr preferRelativeResize="0"/>
          <p:nvPr/>
        </p:nvPicPr>
        <p:blipFill rotWithShape="1">
          <a:blip r:embed="rId4">
            <a:alphaModFix/>
          </a:blip>
          <a:srcRect b="0" l="0" r="0" t="0"/>
          <a:stretch/>
        </p:blipFill>
        <p:spPr>
          <a:xfrm>
            <a:off x="5008304" y="2047479"/>
            <a:ext cx="2911830" cy="1991095"/>
          </a:xfrm>
          <a:prstGeom prst="rect">
            <a:avLst/>
          </a:prstGeom>
          <a:noFill/>
          <a:ln>
            <a:noFill/>
          </a:ln>
        </p:spPr>
      </p:pic>
      <p:pic>
        <p:nvPicPr>
          <p:cNvPr id="117" name="Google Shape;117;p5"/>
          <p:cNvPicPr preferRelativeResize="0"/>
          <p:nvPr/>
        </p:nvPicPr>
        <p:blipFill rotWithShape="1">
          <a:blip r:embed="rId5">
            <a:alphaModFix/>
          </a:blip>
          <a:srcRect b="0" l="0" r="0" t="0"/>
          <a:stretch/>
        </p:blipFill>
        <p:spPr>
          <a:xfrm>
            <a:off x="1051467" y="5291581"/>
            <a:ext cx="5190156" cy="1153368"/>
          </a:xfrm>
          <a:prstGeom prst="rect">
            <a:avLst/>
          </a:prstGeom>
          <a:noFill/>
          <a:ln>
            <a:noFill/>
          </a:ln>
        </p:spPr>
      </p:pic>
      <p:sp>
        <p:nvSpPr>
          <p:cNvPr id="118" name="Google Shape;118;p5"/>
          <p:cNvSpPr/>
          <p:nvPr/>
        </p:nvSpPr>
        <p:spPr>
          <a:xfrm>
            <a:off x="1051468" y="1401148"/>
            <a:ext cx="33046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 geographical scatter plot of  average traffic volume: </a:t>
            </a:r>
            <a:endParaRPr b="0" i="0" sz="1800" u="none" cap="none" strike="noStrike">
              <a:solidFill>
                <a:schemeClr val="dk1"/>
              </a:solidFill>
              <a:latin typeface="Arial"/>
              <a:ea typeface="Arial"/>
              <a:cs typeface="Arial"/>
              <a:sym typeface="Arial"/>
            </a:endParaRPr>
          </a:p>
        </p:txBody>
      </p:sp>
      <p:sp>
        <p:nvSpPr>
          <p:cNvPr id="119" name="Google Shape;119;p5"/>
          <p:cNvSpPr/>
          <p:nvPr/>
        </p:nvSpPr>
        <p:spPr>
          <a:xfrm>
            <a:off x="5374169" y="1513380"/>
            <a:ext cx="13006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Histogram: </a:t>
            </a:r>
            <a:endParaRPr b="0" i="0" sz="1800" u="none" cap="none" strike="noStrike">
              <a:solidFill>
                <a:schemeClr val="dk1"/>
              </a:solidFill>
              <a:latin typeface="Arial"/>
              <a:ea typeface="Arial"/>
              <a:cs typeface="Arial"/>
              <a:sym typeface="Arial"/>
            </a:endParaRPr>
          </a:p>
        </p:txBody>
      </p:sp>
      <p:sp>
        <p:nvSpPr>
          <p:cNvPr id="120" name="Google Shape;120;p5"/>
          <p:cNvSpPr txBox="1"/>
          <p:nvPr/>
        </p:nvSpPr>
        <p:spPr>
          <a:xfrm>
            <a:off x="1051467" y="4751784"/>
            <a:ext cx="2485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Check the veracity: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Visualization: Road Network Data</a:t>
            </a:r>
            <a:endParaRPr sz="3600"/>
          </a:p>
        </p:txBody>
      </p:sp>
      <p:sp>
        <p:nvSpPr>
          <p:cNvPr id="126" name="Google Shape;126;p6"/>
          <p:cNvSpPr/>
          <p:nvPr/>
        </p:nvSpPr>
        <p:spPr>
          <a:xfrm>
            <a:off x="1068443" y="1523998"/>
            <a:ext cx="3304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 geographical scatter plot of   speed limit: </a:t>
            </a:r>
            <a:endParaRPr b="0" i="0" sz="1800" u="none" cap="none" strike="noStrike">
              <a:solidFill>
                <a:schemeClr val="dk1"/>
              </a:solidFill>
              <a:latin typeface="Arial"/>
              <a:ea typeface="Arial"/>
              <a:cs typeface="Arial"/>
              <a:sym typeface="Arial"/>
            </a:endParaRPr>
          </a:p>
        </p:txBody>
      </p:sp>
      <p:sp>
        <p:nvSpPr>
          <p:cNvPr id="127" name="Google Shape;127;p6"/>
          <p:cNvSpPr/>
          <p:nvPr/>
        </p:nvSpPr>
        <p:spPr>
          <a:xfrm>
            <a:off x="4898144" y="1524005"/>
            <a:ext cx="1300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Histogram: </a:t>
            </a:r>
            <a:endParaRPr b="0" i="0" sz="1800" u="none" cap="none" strike="noStrike">
              <a:solidFill>
                <a:schemeClr val="dk1"/>
              </a:solidFill>
              <a:latin typeface="Arial"/>
              <a:ea typeface="Arial"/>
              <a:cs typeface="Arial"/>
              <a:sym typeface="Arial"/>
            </a:endParaRPr>
          </a:p>
        </p:txBody>
      </p:sp>
      <p:sp>
        <p:nvSpPr>
          <p:cNvPr id="128" name="Google Shape;128;p6"/>
          <p:cNvSpPr txBox="1"/>
          <p:nvPr/>
        </p:nvSpPr>
        <p:spPr>
          <a:xfrm>
            <a:off x="1745100" y="6160100"/>
            <a:ext cx="19512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Latitude box plot</a:t>
            </a:r>
            <a:endParaRPr b="0" i="0" sz="1400" u="none" cap="none" strike="noStrike">
              <a:solidFill>
                <a:srgbClr val="000000"/>
              </a:solidFill>
              <a:latin typeface="Arial"/>
              <a:ea typeface="Arial"/>
              <a:cs typeface="Arial"/>
              <a:sym typeface="Arial"/>
            </a:endParaRPr>
          </a:p>
        </p:txBody>
      </p:sp>
      <p:sp>
        <p:nvSpPr>
          <p:cNvPr id="129" name="Google Shape;129;p6"/>
          <p:cNvSpPr txBox="1"/>
          <p:nvPr/>
        </p:nvSpPr>
        <p:spPr>
          <a:xfrm>
            <a:off x="5254975" y="6160100"/>
            <a:ext cx="19512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Longitude box plot</a:t>
            </a:r>
            <a:endParaRPr b="0" i="0" sz="1400" u="none" cap="none" strike="noStrike">
              <a:solidFill>
                <a:srgbClr val="000000"/>
              </a:solidFill>
              <a:latin typeface="Arial"/>
              <a:ea typeface="Arial"/>
              <a:cs typeface="Arial"/>
              <a:sym typeface="Arial"/>
            </a:endParaRPr>
          </a:p>
        </p:txBody>
      </p:sp>
      <p:pic>
        <p:nvPicPr>
          <p:cNvPr id="130" name="Google Shape;130;p6"/>
          <p:cNvPicPr preferRelativeResize="0"/>
          <p:nvPr/>
        </p:nvPicPr>
        <p:blipFill rotWithShape="1">
          <a:blip r:embed="rId3">
            <a:alphaModFix/>
          </a:blip>
          <a:srcRect b="0" l="0" r="0" t="0"/>
          <a:stretch/>
        </p:blipFill>
        <p:spPr>
          <a:xfrm>
            <a:off x="1258313" y="4634950"/>
            <a:ext cx="2509100" cy="1405100"/>
          </a:xfrm>
          <a:prstGeom prst="rect">
            <a:avLst/>
          </a:prstGeom>
          <a:noFill/>
          <a:ln>
            <a:noFill/>
          </a:ln>
        </p:spPr>
      </p:pic>
      <p:pic>
        <p:nvPicPr>
          <p:cNvPr id="131" name="Google Shape;131;p6"/>
          <p:cNvPicPr preferRelativeResize="0"/>
          <p:nvPr/>
        </p:nvPicPr>
        <p:blipFill rotWithShape="1">
          <a:blip r:embed="rId4">
            <a:alphaModFix/>
          </a:blip>
          <a:srcRect b="0" l="0" r="0" t="0"/>
          <a:stretch/>
        </p:blipFill>
        <p:spPr>
          <a:xfrm>
            <a:off x="4946225" y="4589737"/>
            <a:ext cx="2740725" cy="1495525"/>
          </a:xfrm>
          <a:prstGeom prst="rect">
            <a:avLst/>
          </a:prstGeom>
          <a:noFill/>
          <a:ln>
            <a:noFill/>
          </a:ln>
        </p:spPr>
      </p:pic>
      <p:pic>
        <p:nvPicPr>
          <p:cNvPr id="132" name="Google Shape;132;p6"/>
          <p:cNvPicPr preferRelativeResize="0"/>
          <p:nvPr/>
        </p:nvPicPr>
        <p:blipFill rotWithShape="1">
          <a:blip r:embed="rId5">
            <a:alphaModFix/>
          </a:blip>
          <a:srcRect b="0" l="0" r="0" t="0"/>
          <a:stretch/>
        </p:blipFill>
        <p:spPr>
          <a:xfrm>
            <a:off x="1068450" y="2265623"/>
            <a:ext cx="3022887" cy="2159952"/>
          </a:xfrm>
          <a:prstGeom prst="rect">
            <a:avLst/>
          </a:prstGeom>
          <a:noFill/>
          <a:ln>
            <a:noFill/>
          </a:ln>
        </p:spPr>
      </p:pic>
      <p:pic>
        <p:nvPicPr>
          <p:cNvPr id="133" name="Google Shape;133;p6"/>
          <p:cNvPicPr preferRelativeResize="0"/>
          <p:nvPr/>
        </p:nvPicPr>
        <p:blipFill rotWithShape="1">
          <a:blip r:embed="rId6">
            <a:alphaModFix/>
          </a:blip>
          <a:srcRect b="0" l="0" r="0" t="0"/>
          <a:stretch/>
        </p:blipFill>
        <p:spPr>
          <a:xfrm>
            <a:off x="5030974" y="2265626"/>
            <a:ext cx="3022875" cy="2002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7597fa1feb_0_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Road Network Data</a:t>
            </a:r>
            <a:endParaRPr/>
          </a:p>
        </p:txBody>
      </p:sp>
      <p:pic>
        <p:nvPicPr>
          <p:cNvPr id="139" name="Google Shape;139;g7597fa1feb_0_5"/>
          <p:cNvPicPr preferRelativeResize="0"/>
          <p:nvPr/>
        </p:nvPicPr>
        <p:blipFill rotWithShape="1">
          <a:blip r:embed="rId3">
            <a:alphaModFix/>
          </a:blip>
          <a:srcRect b="0" l="0" r="0" t="0"/>
          <a:stretch/>
        </p:blipFill>
        <p:spPr>
          <a:xfrm>
            <a:off x="457200" y="2080912"/>
            <a:ext cx="4012550" cy="2696175"/>
          </a:xfrm>
          <a:prstGeom prst="rect">
            <a:avLst/>
          </a:prstGeom>
          <a:noFill/>
          <a:ln>
            <a:noFill/>
          </a:ln>
        </p:spPr>
      </p:pic>
      <p:sp>
        <p:nvSpPr>
          <p:cNvPr id="140" name="Google Shape;140;g7597fa1feb_0_5"/>
          <p:cNvSpPr txBox="1"/>
          <p:nvPr/>
        </p:nvSpPr>
        <p:spPr>
          <a:xfrm>
            <a:off x="648050" y="4928075"/>
            <a:ext cx="21720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Matrix</a:t>
            </a:r>
            <a:endParaRPr b="0" i="0" sz="1400" u="none" cap="none" strike="noStrike">
              <a:solidFill>
                <a:srgbClr val="000000"/>
              </a:solidFill>
              <a:latin typeface="Arial"/>
              <a:ea typeface="Arial"/>
              <a:cs typeface="Arial"/>
              <a:sym typeface="Arial"/>
            </a:endParaRPr>
          </a:p>
        </p:txBody>
      </p:sp>
      <p:pic>
        <p:nvPicPr>
          <p:cNvPr id="141" name="Google Shape;141;g7597fa1feb_0_5"/>
          <p:cNvPicPr preferRelativeResize="0"/>
          <p:nvPr/>
        </p:nvPicPr>
        <p:blipFill rotWithShape="1">
          <a:blip r:embed="rId4">
            <a:alphaModFix/>
          </a:blip>
          <a:srcRect b="0" l="0" r="0" t="0"/>
          <a:stretch/>
        </p:blipFill>
        <p:spPr>
          <a:xfrm>
            <a:off x="4894175" y="2018263"/>
            <a:ext cx="3428824" cy="2596500"/>
          </a:xfrm>
          <a:prstGeom prst="rect">
            <a:avLst/>
          </a:prstGeom>
          <a:noFill/>
          <a:ln>
            <a:noFill/>
          </a:ln>
        </p:spPr>
      </p:pic>
      <p:sp>
        <p:nvSpPr>
          <p:cNvPr id="142" name="Google Shape;142;g7597fa1feb_0_5"/>
          <p:cNvSpPr txBox="1"/>
          <p:nvPr/>
        </p:nvSpPr>
        <p:spPr>
          <a:xfrm>
            <a:off x="5073400" y="4885350"/>
            <a:ext cx="21720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Heatmap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Visualization: Weather Data</a:t>
            </a:r>
            <a:endParaRPr/>
          </a:p>
        </p:txBody>
      </p:sp>
      <p:pic>
        <p:nvPicPr>
          <p:cNvPr id="148" name="Google Shape;148;p7"/>
          <p:cNvPicPr preferRelativeResize="0"/>
          <p:nvPr/>
        </p:nvPicPr>
        <p:blipFill rotWithShape="1">
          <a:blip r:embed="rId3">
            <a:alphaModFix/>
          </a:blip>
          <a:srcRect b="0" l="0" r="0" t="0"/>
          <a:stretch/>
        </p:blipFill>
        <p:spPr>
          <a:xfrm>
            <a:off x="125800" y="2125425"/>
            <a:ext cx="4812300" cy="3439132"/>
          </a:xfrm>
          <a:prstGeom prst="rect">
            <a:avLst/>
          </a:prstGeom>
          <a:noFill/>
          <a:ln>
            <a:noFill/>
          </a:ln>
        </p:spPr>
      </p:pic>
      <p:pic>
        <p:nvPicPr>
          <p:cNvPr id="149" name="Google Shape;149;p7"/>
          <p:cNvPicPr preferRelativeResize="0"/>
          <p:nvPr/>
        </p:nvPicPr>
        <p:blipFill rotWithShape="1">
          <a:blip r:embed="rId4">
            <a:alphaModFix/>
          </a:blip>
          <a:srcRect b="0" l="0" r="0" t="0"/>
          <a:stretch/>
        </p:blipFill>
        <p:spPr>
          <a:xfrm>
            <a:off x="4938097" y="1307875"/>
            <a:ext cx="2679625" cy="1818550"/>
          </a:xfrm>
          <a:prstGeom prst="rect">
            <a:avLst/>
          </a:prstGeom>
          <a:noFill/>
          <a:ln>
            <a:noFill/>
          </a:ln>
        </p:spPr>
      </p:pic>
      <p:pic>
        <p:nvPicPr>
          <p:cNvPr id="150" name="Google Shape;150;p7"/>
          <p:cNvPicPr preferRelativeResize="0"/>
          <p:nvPr/>
        </p:nvPicPr>
        <p:blipFill rotWithShape="1">
          <a:blip r:embed="rId5">
            <a:alphaModFix/>
          </a:blip>
          <a:srcRect b="0" l="0" r="0" t="0"/>
          <a:stretch/>
        </p:blipFill>
        <p:spPr>
          <a:xfrm>
            <a:off x="4822727" y="4826524"/>
            <a:ext cx="2679625" cy="1818548"/>
          </a:xfrm>
          <a:prstGeom prst="rect">
            <a:avLst/>
          </a:prstGeom>
          <a:noFill/>
          <a:ln>
            <a:noFill/>
          </a:ln>
        </p:spPr>
      </p:pic>
      <p:pic>
        <p:nvPicPr>
          <p:cNvPr id="151" name="Google Shape;151;p7"/>
          <p:cNvPicPr preferRelativeResize="0"/>
          <p:nvPr/>
        </p:nvPicPr>
        <p:blipFill rotWithShape="1">
          <a:blip r:embed="rId6">
            <a:alphaModFix/>
          </a:blip>
          <a:srcRect b="0" l="0" r="0" t="0"/>
          <a:stretch/>
        </p:blipFill>
        <p:spPr>
          <a:xfrm>
            <a:off x="6436172" y="3126425"/>
            <a:ext cx="2524375" cy="1700100"/>
          </a:xfrm>
          <a:prstGeom prst="rect">
            <a:avLst/>
          </a:prstGeom>
          <a:noFill/>
          <a:ln>
            <a:noFill/>
          </a:ln>
        </p:spPr>
      </p:pic>
      <p:sp>
        <p:nvSpPr>
          <p:cNvPr id="152" name="Google Shape;152;p7"/>
          <p:cNvSpPr txBox="1"/>
          <p:nvPr/>
        </p:nvSpPr>
        <p:spPr>
          <a:xfrm>
            <a:off x="590700" y="1383125"/>
            <a:ext cx="4120500" cy="7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Bar Plot showing the relationship between Rainfall and number of accidents: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597229d4e_0_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Weather Data</a:t>
            </a:r>
            <a:endParaRPr/>
          </a:p>
        </p:txBody>
      </p:sp>
      <p:pic>
        <p:nvPicPr>
          <p:cNvPr id="158" name="Google Shape;158;g7597229d4e_0_0"/>
          <p:cNvPicPr preferRelativeResize="0"/>
          <p:nvPr/>
        </p:nvPicPr>
        <p:blipFill rotWithShape="1">
          <a:blip r:embed="rId3">
            <a:alphaModFix/>
          </a:blip>
          <a:srcRect b="0" l="0" r="0" t="0"/>
          <a:stretch/>
        </p:blipFill>
        <p:spPr>
          <a:xfrm>
            <a:off x="4187750" y="1379100"/>
            <a:ext cx="4700225" cy="3359025"/>
          </a:xfrm>
          <a:prstGeom prst="rect">
            <a:avLst/>
          </a:prstGeom>
          <a:noFill/>
          <a:ln>
            <a:noFill/>
          </a:ln>
        </p:spPr>
      </p:pic>
      <p:pic>
        <p:nvPicPr>
          <p:cNvPr id="159" name="Google Shape;159;g7597229d4e_0_0"/>
          <p:cNvPicPr preferRelativeResize="0"/>
          <p:nvPr/>
        </p:nvPicPr>
        <p:blipFill rotWithShape="1">
          <a:blip r:embed="rId4">
            <a:alphaModFix/>
          </a:blip>
          <a:srcRect b="0" l="0" r="0" t="0"/>
          <a:stretch/>
        </p:blipFill>
        <p:spPr>
          <a:xfrm>
            <a:off x="115250" y="2309301"/>
            <a:ext cx="2809475" cy="1906650"/>
          </a:xfrm>
          <a:prstGeom prst="rect">
            <a:avLst/>
          </a:prstGeom>
          <a:noFill/>
          <a:ln>
            <a:noFill/>
          </a:ln>
        </p:spPr>
      </p:pic>
      <p:pic>
        <p:nvPicPr>
          <p:cNvPr id="160" name="Google Shape;160;g7597229d4e_0_0"/>
          <p:cNvPicPr preferRelativeResize="0"/>
          <p:nvPr/>
        </p:nvPicPr>
        <p:blipFill rotWithShape="1">
          <a:blip r:embed="rId5">
            <a:alphaModFix/>
          </a:blip>
          <a:srcRect b="0" l="0" r="0" t="0"/>
          <a:stretch/>
        </p:blipFill>
        <p:spPr>
          <a:xfrm>
            <a:off x="3221737" y="4642125"/>
            <a:ext cx="2943950" cy="2034575"/>
          </a:xfrm>
          <a:prstGeom prst="rect">
            <a:avLst/>
          </a:prstGeom>
          <a:noFill/>
          <a:ln>
            <a:noFill/>
          </a:ln>
        </p:spPr>
      </p:pic>
      <p:pic>
        <p:nvPicPr>
          <p:cNvPr id="161" name="Google Shape;161;g7597229d4e_0_0"/>
          <p:cNvPicPr preferRelativeResize="0"/>
          <p:nvPr/>
        </p:nvPicPr>
        <p:blipFill rotWithShape="1">
          <a:blip r:embed="rId6">
            <a:alphaModFix/>
          </a:blip>
          <a:srcRect b="0" l="0" r="0" t="0"/>
          <a:stretch/>
        </p:blipFill>
        <p:spPr>
          <a:xfrm>
            <a:off x="216100" y="4476801"/>
            <a:ext cx="2809475" cy="1941603"/>
          </a:xfrm>
          <a:prstGeom prst="rect">
            <a:avLst/>
          </a:prstGeom>
          <a:noFill/>
          <a:ln>
            <a:noFill/>
          </a:ln>
        </p:spPr>
      </p:pic>
      <p:sp>
        <p:nvSpPr>
          <p:cNvPr id="162" name="Google Shape;162;g7597229d4e_0_0"/>
          <p:cNvSpPr txBox="1"/>
          <p:nvPr/>
        </p:nvSpPr>
        <p:spPr>
          <a:xfrm>
            <a:off x="216100" y="1613650"/>
            <a:ext cx="4120500" cy="7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Bar Plot showing the relationship between the weather and number of accidents: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2019-11-25T08:20:05Z</dcterms:created>
  <dc:creator>Ping Chen</dc:creator>
</cp:coreProperties>
</file>