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82" d="100"/>
          <a:sy n="82" d="100"/>
        </p:scale>
        <p:origin x="677"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9331"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011627" y="3429000"/>
            <a:ext cx="6870861" cy="646331"/>
          </a:xfrm>
          <a:prstGeom prst="rect">
            <a:avLst/>
          </a:prstGeom>
          <a:noFill/>
        </p:spPr>
        <p:txBody>
          <a:bodyPr wrap="square" rtlCol="0">
            <a:spAutoFit/>
          </a:bodyPr>
          <a:lstStyle/>
          <a:p>
            <a:pPr algn="r"/>
            <a:r>
              <a:rPr lang="en-US" sz="3600" b="1">
                <a:solidFill>
                  <a:schemeClr val="bg1"/>
                </a:solidFill>
                <a:latin typeface="Calibri" panose="020F0502020204030204" pitchFamily="34" charset="0"/>
                <a:cs typeface="Times New Roman" panose="02020603050405020304" pitchFamily="18" charset="0"/>
              </a:rPr>
              <a:t>smart irrigation system</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0C102F4F-47BB-DCE5-7CB3-586F94830BE6}"/>
              </a:ext>
            </a:extLst>
          </p:cNvPr>
          <p:cNvSpPr txBox="1"/>
          <p:nvPr/>
        </p:nvSpPr>
        <p:spPr>
          <a:xfrm>
            <a:off x="7447057" y="6273800"/>
            <a:ext cx="4150894" cy="379656"/>
          </a:xfrm>
          <a:prstGeom prst="rect">
            <a:avLst/>
          </a:prstGeom>
          <a:noFill/>
        </p:spPr>
        <p:txBody>
          <a:bodyPr wrap="square" rtlCol="0">
            <a:spAutoFit/>
          </a:bodyPr>
          <a:lstStyle/>
          <a:p>
            <a:r>
              <a:rPr lang="en-US" dirty="0"/>
              <a:t>by JONNADA NIHANTH REDDY</a:t>
            </a:r>
            <a:endParaRPr lang="en-IN" dirty="0"/>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Rectangle 1">
            <a:extLst>
              <a:ext uri="{FF2B5EF4-FFF2-40B4-BE49-F238E27FC236}">
                <a16:creationId xmlns:a16="http://schemas.microsoft.com/office/drawing/2014/main" id="{611B3B46-B09E-97B0-BA4A-A815FA6242CA}"/>
              </a:ext>
            </a:extLst>
          </p:cNvPr>
          <p:cNvSpPr>
            <a:spLocks noChangeArrowheads="1"/>
          </p:cNvSpPr>
          <p:nvPr/>
        </p:nvSpPr>
        <p:spPr bwMode="auto">
          <a:xfrm>
            <a:off x="514769" y="1866833"/>
            <a:ext cx="79947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Understand real-world application of machine learning in agriculture.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Learn to preprocess sensor data for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 prediction system using Scikit-learn and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Deploy a simple ML-based web app.</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Rectangle 1">
            <a:extLst>
              <a:ext uri="{FF2B5EF4-FFF2-40B4-BE49-F238E27FC236}">
                <a16:creationId xmlns:a16="http://schemas.microsoft.com/office/drawing/2014/main" id="{40C82B04-6004-9881-3A8E-E53F8D7E5CA1}"/>
              </a:ext>
            </a:extLst>
          </p:cNvPr>
          <p:cNvSpPr>
            <a:spLocks noChangeArrowheads="1"/>
          </p:cNvSpPr>
          <p:nvPr/>
        </p:nvSpPr>
        <p:spPr bwMode="auto">
          <a:xfrm>
            <a:off x="428263" y="26390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Joblib</a:t>
            </a:r>
            <a:r>
              <a:rPr kumimoji="0" lang="en-US" altLang="en-US" sz="1800" b="1" i="0" u="none" strike="noStrike" cap="none" normalizeH="0" baseline="0" dirty="0">
                <a:ln>
                  <a:noFill/>
                </a:ln>
                <a:solidFill>
                  <a:schemeClr val="tx1"/>
                </a:solidFill>
                <a:effectLst/>
                <a:latin typeface="Arial" panose="020B0604020202020204" pitchFamily="34" charset="0"/>
              </a:rPr>
              <a:t> (for model serialization)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(for web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CSV files</a:t>
            </a:r>
            <a:r>
              <a:rPr kumimoji="0" lang="en-US" altLang="en-US" sz="1800" b="0" i="0" u="none" strike="noStrike" cap="none" normalizeH="0" baseline="0" dirty="0">
                <a:ln>
                  <a:noFill/>
                </a:ln>
                <a:solidFill>
                  <a:schemeClr val="tx1"/>
                </a:solidFill>
                <a:effectLst/>
                <a:latin typeface="Arial" panose="020B0604020202020204" pitchFamily="34" charset="0"/>
              </a:rPr>
              <a:t> (for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Jupyter</a:t>
            </a:r>
            <a:r>
              <a:rPr kumimoji="0" lang="en-US" altLang="en-US" sz="1800" b="1" i="0" u="none" strike="noStrike" cap="none" normalizeH="0" baseline="0" dirty="0">
                <a:ln>
                  <a:noFill/>
                </a:ln>
                <a:solidFill>
                  <a:schemeClr val="tx1"/>
                </a:solidFill>
                <a:effectLst/>
                <a:latin typeface="Arial" panose="020B0604020202020204" pitchFamily="34" charset="0"/>
              </a:rPr>
              <a:t> Notebook</a:t>
            </a:r>
            <a:r>
              <a:rPr kumimoji="0" lang="en-US" altLang="en-US" sz="1800" b="0" i="0" u="none" strike="noStrike" cap="none" normalizeH="0" baseline="0" dirty="0">
                <a:ln>
                  <a:noFill/>
                </a:ln>
                <a:solidFill>
                  <a:schemeClr val="tx1"/>
                </a:solidFill>
                <a:effectLst/>
                <a:latin typeface="Arial" panose="020B0604020202020204" pitchFamily="34" charset="0"/>
              </a:rPr>
              <a:t> (for data processing and model training)</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0A6FC1B9-D6E8-7136-3C7D-103CBF0CDF78}"/>
              </a:ext>
            </a:extLst>
          </p:cNvPr>
          <p:cNvSpPr>
            <a:spLocks noChangeArrowheads="1"/>
          </p:cNvSpPr>
          <p:nvPr/>
        </p:nvSpPr>
        <p:spPr bwMode="auto">
          <a:xfrm>
            <a:off x="562708" y="1910752"/>
            <a:ext cx="84465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1</a:t>
            </a:r>
            <a:r>
              <a:rPr kumimoji="0" lang="en-US" altLang="en-US" sz="1800" b="0" i="0" u="none" strike="noStrike" cap="none" normalizeH="0" baseline="0" dirty="0">
                <a:ln>
                  <a:noFill/>
                </a:ln>
                <a:solidFill>
                  <a:schemeClr val="tx1"/>
                </a:solidFill>
                <a:effectLst/>
                <a:latin typeface="Arial" panose="020B0604020202020204" pitchFamily="34" charset="0"/>
              </a:rPr>
              <a:t>: Load and clean the dataset ___________</a:t>
            </a:r>
            <a:r>
              <a:rPr kumimoji="0" lang="en-US" altLang="en-US" sz="1000" b="0" i="0" u="none" strike="noStrike" cap="none" normalizeH="0" baseline="0" dirty="0">
                <a:ln>
                  <a:noFill/>
                </a:ln>
                <a:solidFill>
                  <a:schemeClr val="tx1"/>
                </a:solidFill>
                <a:effectLst/>
                <a:latin typeface="Arial Unicode MS"/>
              </a:rPr>
              <a:t>irrigation_machine.csv</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2</a:t>
            </a:r>
            <a:r>
              <a:rPr kumimoji="0" lang="en-US" altLang="en-US" sz="1800" b="0" i="0" u="none" strike="noStrike" cap="none" normalizeH="0" baseline="0" dirty="0">
                <a:ln>
                  <a:noFill/>
                </a:ln>
                <a:solidFill>
                  <a:schemeClr val="tx1"/>
                </a:solidFill>
                <a:effectLst/>
                <a:latin typeface="Arial" panose="020B0604020202020204" pitchFamily="34" charset="0"/>
              </a:rPr>
              <a:t>: Scale the input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3</a:t>
            </a:r>
            <a:r>
              <a:rPr kumimoji="0" lang="en-US" altLang="en-US" sz="1800" b="0" i="0" u="none" strike="noStrike" cap="none" normalizeH="0" baseline="0" dirty="0">
                <a:ln>
                  <a:noFill/>
                </a:ln>
                <a:solidFill>
                  <a:schemeClr val="tx1"/>
                </a:solidFill>
                <a:effectLst/>
                <a:latin typeface="Arial" panose="020B0604020202020204" pitchFamily="34" charset="0"/>
              </a:rPr>
              <a:t>: Train a classifier to predict sprinkler ON/OFF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4</a:t>
            </a:r>
            <a:r>
              <a:rPr kumimoji="0" lang="en-US" altLang="en-US" sz="1800" b="0" i="0" u="none" strike="noStrike" cap="none" normalizeH="0" baseline="0" dirty="0">
                <a:ln>
                  <a:noFill/>
                </a:ln>
                <a:solidFill>
                  <a:schemeClr val="tx1"/>
                </a:solidFill>
                <a:effectLst/>
                <a:latin typeface="Arial" panose="020B0604020202020204" pitchFamily="34" charset="0"/>
              </a:rPr>
              <a:t>: Serialize model using </a:t>
            </a:r>
            <a:r>
              <a:rPr kumimoji="0" lang="en-US" altLang="en-US" sz="1000" b="0" i="0" u="none" strike="noStrike" cap="none" normalizeH="0" baseline="0" dirty="0" err="1">
                <a:ln>
                  <a:noFill/>
                </a:ln>
                <a:solidFill>
                  <a:schemeClr val="tx1"/>
                </a:solidFill>
                <a:effectLst/>
                <a:latin typeface="Arial Unicode MS"/>
              </a:rPr>
              <a:t>joblib</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5</a:t>
            </a:r>
            <a:r>
              <a:rPr kumimoji="0" lang="en-US" altLang="en-US" sz="1800" b="0" i="0" u="none" strike="noStrike" cap="none" normalizeH="0" baseline="0" dirty="0">
                <a:ln>
                  <a:noFill/>
                </a:ln>
                <a:solidFill>
                  <a:schemeClr val="tx1"/>
                </a:solidFill>
                <a:effectLst/>
                <a:latin typeface="Arial" panose="020B0604020202020204" pitchFamily="34" charset="0"/>
              </a:rPr>
              <a:t>: Create UI using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to accept sensor values and display prediction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95DC0A5F-9543-B875-83CB-E349221DF1B4}"/>
              </a:ext>
            </a:extLst>
          </p:cNvPr>
          <p:cNvSpPr txBox="1"/>
          <p:nvPr/>
        </p:nvSpPr>
        <p:spPr>
          <a:xfrm>
            <a:off x="793102" y="1884784"/>
            <a:ext cx="10515600" cy="2390911"/>
          </a:xfrm>
          <a:prstGeom prst="rect">
            <a:avLst/>
          </a:prstGeom>
          <a:noFill/>
        </p:spPr>
        <p:txBody>
          <a:bodyPr wrap="square" rtlCol="0">
            <a:spAutoFit/>
          </a:bodyPr>
          <a:lstStyle/>
          <a:p>
            <a:r>
              <a:rPr lang="en-US" dirty="0"/>
              <a:t>In traditional agricultural practices, irrigation is often performed manually or with basic timers that do not account for the variability in soil conditions, weather, or crop needs. This leads to </a:t>
            </a:r>
            <a:r>
              <a:rPr lang="en-US" b="1" dirty="0"/>
              <a:t>inefficient water usage</a:t>
            </a:r>
            <a:r>
              <a:rPr lang="en-US" dirty="0"/>
              <a:t>, </a:t>
            </a:r>
            <a:r>
              <a:rPr lang="en-US" b="1" dirty="0"/>
              <a:t>over-irrigation</a:t>
            </a:r>
            <a:r>
              <a:rPr lang="en-US" dirty="0"/>
              <a:t>, or </a:t>
            </a:r>
            <a:r>
              <a:rPr lang="en-US" b="1" dirty="0"/>
              <a:t>under-irrigation</a:t>
            </a:r>
            <a:r>
              <a:rPr lang="en-US" dirty="0"/>
              <a:t>, all of which negatively impact crop health and yield. Farmers face challenges in monitoring real-time environmental conditions and making informed decisions about when and where to irrigate. Given the rising global concerns over </a:t>
            </a:r>
            <a:r>
              <a:rPr lang="en-US" b="1" dirty="0"/>
              <a:t>water scarcity</a:t>
            </a:r>
            <a:r>
              <a:rPr lang="en-US" dirty="0"/>
              <a:t> and the need for </a:t>
            </a:r>
            <a:r>
              <a:rPr lang="en-US" b="1" dirty="0"/>
              <a:t>sustainable farming</a:t>
            </a:r>
            <a:r>
              <a:rPr lang="en-US" dirty="0"/>
              <a:t>, there is a critical demand for smart, data-driven solutions that can enhance irrigation efficiency, reduce human dependency, and optimize agricultural productivity.</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E043603D-831C-FD97-662E-B7052747A6C7}"/>
              </a:ext>
            </a:extLst>
          </p:cNvPr>
          <p:cNvSpPr txBox="1"/>
          <p:nvPr/>
        </p:nvSpPr>
        <p:spPr>
          <a:xfrm>
            <a:off x="942390" y="1635724"/>
            <a:ext cx="9601201" cy="2965555"/>
          </a:xfrm>
          <a:prstGeom prst="rect">
            <a:avLst/>
          </a:prstGeom>
          <a:noFill/>
        </p:spPr>
        <p:txBody>
          <a:bodyPr wrap="square">
            <a:spAutoFit/>
          </a:bodyPr>
          <a:lstStyle/>
          <a:p>
            <a:r>
              <a:rPr lang="en-US" dirty="0"/>
              <a:t>To address this problem, we propose a </a:t>
            </a:r>
            <a:r>
              <a:rPr lang="en-US" b="1" dirty="0"/>
              <a:t>Smart Sprinkler System powered by Machine Learning</a:t>
            </a:r>
            <a:r>
              <a:rPr lang="en-US" dirty="0"/>
              <a:t> that uses sensor data to automate irrigation decisions. The system is trained on a dataset representing various sensor readings from different zones of a farm. Using this data, a machine learning model predicts whether each sprinkler should be ON or OFF based on environmental conditions. The model is deployed using a user-friendly </a:t>
            </a:r>
            <a:r>
              <a:rPr lang="en-US" b="1" dirty="0" err="1"/>
              <a:t>Streamlit</a:t>
            </a:r>
            <a:r>
              <a:rPr lang="en-US" b="1" dirty="0"/>
              <a:t> web interface</a:t>
            </a:r>
            <a:r>
              <a:rPr lang="en-US" dirty="0"/>
              <a:t>, where farmers can input real-time sensor values and instantly receive irrigation recommendations for each zone. This solution not only saves water by preventing unnecessary irrigation but also ensures that crops receive the optimal amount of water needed for healthy growth. The system is scalable, cost-effective, and can be integrated with real-time IoT sensor networks for </a:t>
            </a:r>
            <a:r>
              <a:rPr lang="en-US" b="1" dirty="0"/>
              <a:t>fully autonomous smart farming</a:t>
            </a:r>
            <a:r>
              <a:rPr lang="en-US" dirty="0"/>
              <a:t>.</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AC07839A-AAFC-E0C5-D47C-036F3CE180E4}"/>
              </a:ext>
            </a:extLst>
          </p:cNvPr>
          <p:cNvPicPr>
            <a:picLocks noChangeAspect="1"/>
          </p:cNvPicPr>
          <p:nvPr/>
        </p:nvPicPr>
        <p:blipFill>
          <a:blip r:embed="rId2"/>
          <a:stretch>
            <a:fillRect/>
          </a:stretch>
        </p:blipFill>
        <p:spPr>
          <a:xfrm>
            <a:off x="6018243" y="1586204"/>
            <a:ext cx="5738328" cy="5271796"/>
          </a:xfrm>
          <a:prstGeom prst="rect">
            <a:avLst/>
          </a:prstGeom>
        </p:spPr>
      </p:pic>
      <p:pic>
        <p:nvPicPr>
          <p:cNvPr id="8" name="Picture 7">
            <a:extLst>
              <a:ext uri="{FF2B5EF4-FFF2-40B4-BE49-F238E27FC236}">
                <a16:creationId xmlns:a16="http://schemas.microsoft.com/office/drawing/2014/main" id="{CB395F58-B335-BD39-131D-3617ADC6CDB5}"/>
              </a:ext>
            </a:extLst>
          </p:cNvPr>
          <p:cNvPicPr>
            <a:picLocks noChangeAspect="1"/>
          </p:cNvPicPr>
          <p:nvPr/>
        </p:nvPicPr>
        <p:blipFill>
          <a:blip r:embed="rId3"/>
          <a:stretch>
            <a:fillRect/>
          </a:stretch>
        </p:blipFill>
        <p:spPr>
          <a:xfrm>
            <a:off x="0" y="1566436"/>
            <a:ext cx="5738327" cy="529156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8B53F31-B02A-F01E-2CD8-A8EDF0435E6D}"/>
              </a:ext>
            </a:extLst>
          </p:cNvPr>
          <p:cNvSpPr txBox="1"/>
          <p:nvPr/>
        </p:nvSpPr>
        <p:spPr>
          <a:xfrm>
            <a:off x="970383" y="1658088"/>
            <a:ext cx="10011748" cy="2678234"/>
          </a:xfrm>
          <a:prstGeom prst="rect">
            <a:avLst/>
          </a:prstGeom>
          <a:noFill/>
        </p:spPr>
        <p:txBody>
          <a:bodyPr wrap="square">
            <a:spAutoFit/>
          </a:bodyPr>
          <a:lstStyle/>
          <a:p>
            <a:r>
              <a:rPr lang="en-US" dirty="0"/>
              <a:t>The </a:t>
            </a:r>
            <a:r>
              <a:rPr lang="en-US" b="1" dirty="0"/>
              <a:t>Smart Sprinkler System</a:t>
            </a:r>
            <a:r>
              <a:rPr lang="en-US" dirty="0"/>
              <a:t> demonstrates the practical integration of </a:t>
            </a:r>
            <a:r>
              <a:rPr lang="en-US" b="1" dirty="0"/>
              <a:t>machine learning</a:t>
            </a:r>
            <a:r>
              <a:rPr lang="en-US" dirty="0"/>
              <a:t> into agriculture, enabling </a:t>
            </a:r>
            <a:r>
              <a:rPr lang="en-US" b="1" dirty="0"/>
              <a:t>data-driven irrigation</a:t>
            </a:r>
            <a:r>
              <a:rPr lang="en-US" dirty="0"/>
              <a:t> that enhances both efficiency and sustainability. By predicting sprinkler status based on real-time sensor values, the system automates critical decisions, reducing water wastage and minimizing manual intervention. This approach not only promotes </a:t>
            </a:r>
            <a:r>
              <a:rPr lang="en-US" b="1" dirty="0"/>
              <a:t>resource optimization</a:t>
            </a:r>
            <a:r>
              <a:rPr lang="en-US" dirty="0"/>
              <a:t> but also supports the long-term goal of </a:t>
            </a:r>
            <a:r>
              <a:rPr lang="en-US" b="1" dirty="0"/>
              <a:t>sustainable farming</a:t>
            </a:r>
            <a:r>
              <a:rPr lang="en-US" dirty="0"/>
              <a:t> through smart technology. The solution is scalable and adaptable, making it suitable for various farm sizes and environmental conditions. With further integration of </a:t>
            </a:r>
            <a:r>
              <a:rPr lang="en-US" b="1" dirty="0"/>
              <a:t>IoT devices</a:t>
            </a:r>
            <a:r>
              <a:rPr lang="en-US" dirty="0"/>
              <a:t> and </a:t>
            </a:r>
            <a:r>
              <a:rPr lang="en-US" b="1" dirty="0"/>
              <a:t>weather forecasting APIs</a:t>
            </a:r>
            <a:r>
              <a:rPr lang="en-US" dirty="0"/>
              <a:t>, the system can evolve into a fully autonomous irrigation controller, revolutionizing modern agricultural practices.</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45</TotalTime>
  <Words>519</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Unicode MS</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Nihanth Reddy Jonnada</cp:lastModifiedBy>
  <cp:revision>5</cp:revision>
  <dcterms:created xsi:type="dcterms:W3CDTF">2024-12-31T09:40:01Z</dcterms:created>
  <dcterms:modified xsi:type="dcterms:W3CDTF">2025-07-29T05:03:53Z</dcterms:modified>
</cp:coreProperties>
</file>