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75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a:solidFill>
                  <a:schemeClr val="bg1"/>
                </a:solidFill>
                <a:latin typeface="Calibri" panose="020F0502020204030204" pitchFamily="34" charset="0"/>
                <a:cs typeface="Times New Roman" panose="02020603050405020304" pitchFamily="18" charset="0"/>
              </a:rPr>
              <a:t>executive agriculture analysis</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F53D6-0761-CF93-8E5C-66D779D4EA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561082-E523-0D2A-8557-3712E27525DE}"/>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A43450A9-D20A-FED5-B582-38230ECA2AD5}"/>
              </a:ext>
            </a:extLst>
          </p:cNvPr>
          <p:cNvPicPr>
            <a:picLocks noChangeAspect="1"/>
          </p:cNvPicPr>
          <p:nvPr/>
        </p:nvPicPr>
        <p:blipFill>
          <a:blip r:embed="rId2"/>
          <a:stretch>
            <a:fillRect/>
          </a:stretch>
        </p:blipFill>
        <p:spPr>
          <a:xfrm>
            <a:off x="570729" y="1783079"/>
            <a:ext cx="11050542" cy="4675293"/>
          </a:xfrm>
          <a:prstGeom prst="rect">
            <a:avLst/>
          </a:prstGeom>
        </p:spPr>
      </p:pic>
    </p:spTree>
    <p:extLst>
      <p:ext uri="{BB962C8B-B14F-4D97-AF65-F5344CB8AC3E}">
        <p14:creationId xmlns:p14="http://schemas.microsoft.com/office/powerpoint/2010/main" val="197204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EAEAB668-A461-D9A6-E63B-0745676D26BC}"/>
              </a:ext>
            </a:extLst>
          </p:cNvPr>
          <p:cNvSpPr txBox="1"/>
          <p:nvPr/>
        </p:nvSpPr>
        <p:spPr>
          <a:xfrm>
            <a:off x="1143000" y="1946222"/>
            <a:ext cx="8545830" cy="2965555"/>
          </a:xfrm>
          <a:prstGeom prst="rect">
            <a:avLst/>
          </a:prstGeom>
          <a:noFill/>
        </p:spPr>
        <p:txBody>
          <a:bodyPr wrap="square">
            <a:spAutoFit/>
          </a:bodyPr>
          <a:lstStyle/>
          <a:p>
            <a:r>
              <a:rPr lang="en-US" dirty="0"/>
              <a:t>By leveraging Power BI for agricultural data analysis, we can transform raw, fragmented data into valuable insights that drive smarter decision-making. The integration of multiple data sources, combined with advanced analytics and real-time reporting, enables executives to proactively address challenges, optimize resource use, and increase profitability. This solution empowers stakeholders to make data-driven decisions that improve crop yield predictions, manage risks, and respond to market dynamics more effectively. Ultimately, this project provides a scalable, sustainable framework for enhancing agricultural productivity and ensuring long-term success in a competitive industry.</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462499" y="1042610"/>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793F7E3-D57D-F8E4-C2EF-DA0983304EA0}"/>
              </a:ext>
            </a:extLst>
          </p:cNvPr>
          <p:cNvSpPr txBox="1"/>
          <p:nvPr/>
        </p:nvSpPr>
        <p:spPr>
          <a:xfrm>
            <a:off x="774441" y="1715725"/>
            <a:ext cx="5299788" cy="379656"/>
          </a:xfrm>
          <a:prstGeom prst="rect">
            <a:avLst/>
          </a:prstGeom>
          <a:noFill/>
        </p:spPr>
        <p:txBody>
          <a:bodyPr wrap="square" rtlCol="0">
            <a:spAutoFit/>
          </a:bodyPr>
          <a:lstStyle/>
          <a:p>
            <a:r>
              <a:rPr lang="en-US" dirty="0"/>
              <a:t>- </a:t>
            </a:r>
            <a:r>
              <a:rPr lang="en-US" b="1" dirty="0"/>
              <a:t>Understanding Data Sources in Agriculture</a:t>
            </a:r>
            <a:endParaRPr lang="en-IN" b="1" dirty="0"/>
          </a:p>
        </p:txBody>
      </p:sp>
      <p:sp>
        <p:nvSpPr>
          <p:cNvPr id="9" name="TextBox 8">
            <a:extLst>
              <a:ext uri="{FF2B5EF4-FFF2-40B4-BE49-F238E27FC236}">
                <a16:creationId xmlns:a16="http://schemas.microsoft.com/office/drawing/2014/main" id="{A1DF83D1-C310-2907-61E0-396DFCFFE8AC}"/>
              </a:ext>
            </a:extLst>
          </p:cNvPr>
          <p:cNvSpPr txBox="1"/>
          <p:nvPr/>
        </p:nvSpPr>
        <p:spPr>
          <a:xfrm>
            <a:off x="774441" y="2230016"/>
            <a:ext cx="4954555" cy="379656"/>
          </a:xfrm>
          <a:prstGeom prst="rect">
            <a:avLst/>
          </a:prstGeom>
          <a:noFill/>
        </p:spPr>
        <p:txBody>
          <a:bodyPr wrap="square" rtlCol="0">
            <a:spAutoFit/>
          </a:bodyPr>
          <a:lstStyle/>
          <a:p>
            <a:r>
              <a:rPr lang="en-IN" b="1" dirty="0"/>
              <a:t>- Data Preparation and Transformation</a:t>
            </a:r>
          </a:p>
        </p:txBody>
      </p:sp>
      <p:sp>
        <p:nvSpPr>
          <p:cNvPr id="10" name="TextBox 9">
            <a:extLst>
              <a:ext uri="{FF2B5EF4-FFF2-40B4-BE49-F238E27FC236}">
                <a16:creationId xmlns:a16="http://schemas.microsoft.com/office/drawing/2014/main" id="{D1815730-A2E4-EEEE-7820-EC877008C6B4}"/>
              </a:ext>
            </a:extLst>
          </p:cNvPr>
          <p:cNvSpPr txBox="1"/>
          <p:nvPr/>
        </p:nvSpPr>
        <p:spPr>
          <a:xfrm>
            <a:off x="774441" y="2790060"/>
            <a:ext cx="4292081" cy="379656"/>
          </a:xfrm>
          <a:prstGeom prst="rect">
            <a:avLst/>
          </a:prstGeom>
          <a:noFill/>
        </p:spPr>
        <p:txBody>
          <a:bodyPr wrap="square" rtlCol="0">
            <a:spAutoFit/>
          </a:bodyPr>
          <a:lstStyle/>
          <a:p>
            <a:r>
              <a:rPr lang="en-IN" b="1" dirty="0"/>
              <a:t>- Data </a:t>
            </a:r>
            <a:r>
              <a:rPr lang="en-IN" b="1" dirty="0" err="1"/>
              <a:t>Modeling</a:t>
            </a:r>
            <a:r>
              <a:rPr lang="en-IN" dirty="0"/>
              <a:t>:</a:t>
            </a:r>
          </a:p>
        </p:txBody>
      </p:sp>
      <p:sp>
        <p:nvSpPr>
          <p:cNvPr id="11" name="TextBox 10">
            <a:extLst>
              <a:ext uri="{FF2B5EF4-FFF2-40B4-BE49-F238E27FC236}">
                <a16:creationId xmlns:a16="http://schemas.microsoft.com/office/drawing/2014/main" id="{2F16D33F-256C-B882-4D54-0BD1818125CF}"/>
              </a:ext>
            </a:extLst>
          </p:cNvPr>
          <p:cNvSpPr txBox="1"/>
          <p:nvPr/>
        </p:nvSpPr>
        <p:spPr>
          <a:xfrm>
            <a:off x="774441" y="3294252"/>
            <a:ext cx="6439783" cy="379656"/>
          </a:xfrm>
          <a:prstGeom prst="rect">
            <a:avLst/>
          </a:prstGeom>
          <a:noFill/>
        </p:spPr>
        <p:txBody>
          <a:bodyPr wrap="square" rtlCol="0">
            <a:spAutoFit/>
          </a:bodyPr>
          <a:lstStyle/>
          <a:p>
            <a:r>
              <a:rPr lang="en-US" b="1" dirty="0"/>
              <a:t>- Creating Interactive Dashboards and Visualizations</a:t>
            </a:r>
            <a:r>
              <a:rPr lang="en-US" dirty="0"/>
              <a:t>:</a:t>
            </a:r>
            <a:endParaRPr lang="en-IN" dirty="0"/>
          </a:p>
        </p:txBody>
      </p:sp>
      <p:sp>
        <p:nvSpPr>
          <p:cNvPr id="12" name="TextBox 11">
            <a:extLst>
              <a:ext uri="{FF2B5EF4-FFF2-40B4-BE49-F238E27FC236}">
                <a16:creationId xmlns:a16="http://schemas.microsoft.com/office/drawing/2014/main" id="{56F78318-FA4D-9B95-0D97-A27717A332A3}"/>
              </a:ext>
            </a:extLst>
          </p:cNvPr>
          <p:cNvSpPr txBox="1"/>
          <p:nvPr/>
        </p:nvSpPr>
        <p:spPr>
          <a:xfrm>
            <a:off x="774441" y="3806116"/>
            <a:ext cx="5719665" cy="379656"/>
          </a:xfrm>
          <a:prstGeom prst="rect">
            <a:avLst/>
          </a:prstGeom>
          <a:noFill/>
        </p:spPr>
        <p:txBody>
          <a:bodyPr wrap="square" rtlCol="0">
            <a:spAutoFit/>
          </a:bodyPr>
          <a:lstStyle/>
          <a:p>
            <a:r>
              <a:rPr lang="en-IN" b="1" dirty="0"/>
              <a:t>- Business Insights and Decision-Making</a:t>
            </a:r>
          </a:p>
        </p:txBody>
      </p:sp>
      <p:sp>
        <p:nvSpPr>
          <p:cNvPr id="13" name="TextBox 12">
            <a:extLst>
              <a:ext uri="{FF2B5EF4-FFF2-40B4-BE49-F238E27FC236}">
                <a16:creationId xmlns:a16="http://schemas.microsoft.com/office/drawing/2014/main" id="{17D3F67D-0248-D3DA-EB6E-70F1397E89A0}"/>
              </a:ext>
            </a:extLst>
          </p:cNvPr>
          <p:cNvSpPr txBox="1"/>
          <p:nvPr/>
        </p:nvSpPr>
        <p:spPr>
          <a:xfrm>
            <a:off x="774441" y="4366727"/>
            <a:ext cx="5206481" cy="379656"/>
          </a:xfrm>
          <a:prstGeom prst="rect">
            <a:avLst/>
          </a:prstGeom>
          <a:noFill/>
        </p:spPr>
        <p:txBody>
          <a:bodyPr wrap="square" rtlCol="0">
            <a:spAutoFit/>
          </a:bodyPr>
          <a:lstStyle/>
          <a:p>
            <a:r>
              <a:rPr lang="en-IN" b="1" dirty="0"/>
              <a:t>- Improving Decision-Making with KPIs</a:t>
            </a:r>
            <a:r>
              <a:rPr lang="en-IN"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5CE3DD23-1EA6-AB62-4788-1F19D2C18658}"/>
              </a:ext>
            </a:extLst>
          </p:cNvPr>
          <p:cNvSpPr txBox="1"/>
          <p:nvPr/>
        </p:nvSpPr>
        <p:spPr>
          <a:xfrm>
            <a:off x="513184" y="1576874"/>
            <a:ext cx="9134670" cy="4689489"/>
          </a:xfrm>
          <a:prstGeom prst="rect">
            <a:avLst/>
          </a:prstGeom>
          <a:noFill/>
        </p:spPr>
        <p:txBody>
          <a:bodyPr wrap="square" rtlCol="0">
            <a:spAutoFit/>
          </a:bodyPr>
          <a:lstStyle/>
          <a:p>
            <a:r>
              <a:rPr lang="en-IN" b="1" dirty="0"/>
              <a:t>1. Power BI (Core Tool):</a:t>
            </a:r>
          </a:p>
          <a:p>
            <a:pPr>
              <a:buFont typeface="Arial" panose="020B0604020202020204" pitchFamily="34" charset="0"/>
              <a:buChar char="•"/>
            </a:pPr>
            <a:r>
              <a:rPr lang="en-IN" b="1" dirty="0"/>
              <a:t>Power BI Desktop</a:t>
            </a:r>
            <a:endParaRPr lang="en-IN" dirty="0"/>
          </a:p>
          <a:p>
            <a:pPr>
              <a:buFont typeface="Arial" panose="020B0604020202020204" pitchFamily="34" charset="0"/>
              <a:buChar char="•"/>
            </a:pPr>
            <a:r>
              <a:rPr lang="en-IN" b="1" dirty="0"/>
              <a:t>Power BI Service</a:t>
            </a:r>
            <a:endParaRPr lang="en-IN" dirty="0"/>
          </a:p>
          <a:p>
            <a:pPr>
              <a:buFont typeface="Arial" panose="020B0604020202020204" pitchFamily="34" charset="0"/>
              <a:buChar char="•"/>
            </a:pPr>
            <a:r>
              <a:rPr lang="en-IN" b="1" dirty="0"/>
              <a:t>Power BI Mobile</a:t>
            </a:r>
            <a:endParaRPr lang="en-IN" dirty="0"/>
          </a:p>
          <a:p>
            <a:pPr>
              <a:buFont typeface="Arial" panose="020B0604020202020204" pitchFamily="34" charset="0"/>
              <a:buChar char="•"/>
            </a:pPr>
            <a:r>
              <a:rPr lang="en-IN" b="1" dirty="0"/>
              <a:t>Power BI Embedded</a:t>
            </a:r>
          </a:p>
          <a:p>
            <a:endParaRPr lang="en-IN" dirty="0"/>
          </a:p>
          <a:p>
            <a:r>
              <a:rPr lang="en-IN" b="1" dirty="0"/>
              <a:t>2. Data Sources &amp; Integration Tools:</a:t>
            </a:r>
          </a:p>
          <a:p>
            <a:pPr>
              <a:buFont typeface="Arial" panose="020B0604020202020204" pitchFamily="34" charset="0"/>
              <a:buChar char="•"/>
            </a:pPr>
            <a:r>
              <a:rPr lang="en-IN" b="1" dirty="0"/>
              <a:t>Excel</a:t>
            </a:r>
            <a:endParaRPr lang="en-IN" dirty="0"/>
          </a:p>
          <a:p>
            <a:pPr>
              <a:buFont typeface="Arial" panose="020B0604020202020204" pitchFamily="34" charset="0"/>
              <a:buChar char="•"/>
            </a:pPr>
            <a:r>
              <a:rPr lang="en-IN" b="1" dirty="0"/>
              <a:t>SQL Databases</a:t>
            </a:r>
            <a:endParaRPr lang="en-IN" dirty="0"/>
          </a:p>
          <a:p>
            <a:pPr>
              <a:buFont typeface="Arial" panose="020B0604020202020204" pitchFamily="34" charset="0"/>
              <a:buChar char="•"/>
            </a:pPr>
            <a:r>
              <a:rPr lang="en-IN" b="1" dirty="0"/>
              <a:t>APIs &amp; Web Services</a:t>
            </a:r>
            <a:endParaRPr lang="en-IN" dirty="0"/>
          </a:p>
          <a:p>
            <a:pPr>
              <a:buFont typeface="Arial" panose="020B0604020202020204" pitchFamily="34" charset="0"/>
              <a:buChar char="•"/>
            </a:pPr>
            <a:r>
              <a:rPr lang="en-IN" b="1" dirty="0"/>
              <a:t>SharePoint/OneDrive</a:t>
            </a:r>
          </a:p>
          <a:p>
            <a:pPr>
              <a:buFont typeface="Arial" panose="020B0604020202020204" pitchFamily="34" charset="0"/>
              <a:buChar char="•"/>
            </a:pPr>
            <a:endParaRPr lang="en-IN" dirty="0"/>
          </a:p>
          <a:p>
            <a:r>
              <a:rPr lang="en-IN" b="1" dirty="0"/>
              <a:t>3. Data Transformation Tools:</a:t>
            </a:r>
          </a:p>
          <a:p>
            <a:pPr>
              <a:buFont typeface="Arial" panose="020B0604020202020204" pitchFamily="34" charset="0"/>
              <a:buChar char="•"/>
            </a:pPr>
            <a:r>
              <a:rPr lang="en-IN" b="1" dirty="0"/>
              <a:t>Power Query Editor</a:t>
            </a:r>
            <a:endParaRPr lang="en-IN" dirty="0"/>
          </a:p>
          <a:p>
            <a:pPr>
              <a:buFont typeface="Arial" panose="020B0604020202020204" pitchFamily="34" charset="0"/>
              <a:buChar char="•"/>
            </a:pPr>
            <a:r>
              <a:rPr lang="en-IN" b="1" dirty="0"/>
              <a:t>DAX (Data Analysis Expressions)</a:t>
            </a:r>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Rectangle 2">
            <a:extLst>
              <a:ext uri="{FF2B5EF4-FFF2-40B4-BE49-F238E27FC236}">
                <a16:creationId xmlns:a16="http://schemas.microsoft.com/office/drawing/2014/main" id="{EF33528F-13F3-6AFA-DE8C-9F1A07FE1459}"/>
              </a:ext>
            </a:extLst>
          </p:cNvPr>
          <p:cNvSpPr>
            <a:spLocks noChangeArrowheads="1"/>
          </p:cNvSpPr>
          <p:nvPr/>
        </p:nvSpPr>
        <p:spPr bwMode="auto">
          <a:xfrm>
            <a:off x="716280" y="1500784"/>
            <a:ext cx="1014984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goals (e.g., crop yield predictions, resource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required data (e.g., weather, market prices, crop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&amp;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data from sources (IoT sensors, APIs, farm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data into Power BI (Excel, SQL, SharePoint).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&amp; Transformation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normalize data using </a:t>
            </a:r>
            <a:r>
              <a:rPr kumimoji="0" lang="en-US" altLang="en-US" sz="1800" b="1" i="0" u="none" strike="noStrike" cap="none" normalizeH="0" baseline="0" dirty="0">
                <a:ln>
                  <a:noFill/>
                </a:ln>
                <a:solidFill>
                  <a:schemeClr val="tx1"/>
                </a:solidFill>
                <a:effectLst/>
                <a:latin typeface="Arial" panose="020B0604020202020204" pitchFamily="34" charset="0"/>
              </a:rPr>
              <a:t>Power Query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Transform raw data into usable formats.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Modeling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relationships between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DAX</a:t>
            </a:r>
            <a:r>
              <a:rPr kumimoji="0" lang="en-US" altLang="en-US" sz="1800" b="0" i="0" u="none" strike="noStrike" cap="none" normalizeH="0" baseline="0" dirty="0">
                <a:ln>
                  <a:noFill/>
                </a:ln>
                <a:solidFill>
                  <a:schemeClr val="tx1"/>
                </a:solidFill>
                <a:effectLst/>
                <a:latin typeface="Arial" panose="020B0604020202020204" pitchFamily="34" charset="0"/>
              </a:rPr>
              <a:t> for calculated measures (e.g., yield, profitability).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Analysis &amp; 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trend and predictive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 interactive dashboards using Power BI visuals (maps, KPIs).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99404" y="1107509"/>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C12E3E5-83BF-D883-45C4-8921DE721130}"/>
              </a:ext>
            </a:extLst>
          </p:cNvPr>
          <p:cNvSpPr txBox="1"/>
          <p:nvPr/>
        </p:nvSpPr>
        <p:spPr>
          <a:xfrm>
            <a:off x="1493520" y="2056259"/>
            <a:ext cx="7738110" cy="2965555"/>
          </a:xfrm>
          <a:prstGeom prst="rect">
            <a:avLst/>
          </a:prstGeom>
          <a:noFill/>
        </p:spPr>
        <p:txBody>
          <a:bodyPr wrap="square">
            <a:spAutoFit/>
          </a:bodyPr>
          <a:lstStyle/>
          <a:p>
            <a:r>
              <a:rPr lang="en-US" dirty="0"/>
              <a:t>The agricultural industry faces challenges in optimizing crop yields, managing resources efficiently, and responding to dynamic market conditions. Decision-makers struggle with a lack of real-time, integrated data to guide strategic planning. There is a need for an advanced analytical solution that consolidates diverse data sources (e.g., weather, soil health, market prices) and provides actionable insights for improving productivity, reducing costs, and increasing profitability. The goal is to leverage Power BI to create an interactive, data-driven platform that enables executives to make informed decisions based on predictive analytics and real-time information.</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3B80E2A-2E46-7393-E585-F46A248A2473}"/>
              </a:ext>
            </a:extLst>
          </p:cNvPr>
          <p:cNvSpPr txBox="1"/>
          <p:nvPr/>
        </p:nvSpPr>
        <p:spPr>
          <a:xfrm>
            <a:off x="944880" y="1652642"/>
            <a:ext cx="10302240" cy="4402167"/>
          </a:xfrm>
          <a:prstGeom prst="rect">
            <a:avLst/>
          </a:prstGeom>
          <a:noFill/>
        </p:spPr>
        <p:txBody>
          <a:bodyPr wrap="square">
            <a:spAutoFit/>
          </a:bodyPr>
          <a:lstStyle/>
          <a:p>
            <a:r>
              <a:rPr lang="en-US" dirty="0"/>
              <a:t>To address the challenges faced by agricultural decision-makers, we propose developing a comprehensive Power BI dashboard that integrates multiple data sources, including weather patterns, crop yields, soil health, and market prices. This solution will:</a:t>
            </a:r>
          </a:p>
          <a:p>
            <a:pPr>
              <a:buFont typeface="+mj-lt"/>
              <a:buAutoNum type="arabicPeriod"/>
            </a:pPr>
            <a:r>
              <a:rPr lang="en-US" b="1" dirty="0"/>
              <a:t>Centralize Data</a:t>
            </a:r>
            <a:r>
              <a:rPr lang="en-US" dirty="0"/>
              <a:t>: Integrate real-time and historical data from various sources (IoT sensors, weather APIs, farm management systems, etc.) into Power BI.</a:t>
            </a:r>
          </a:p>
          <a:p>
            <a:pPr>
              <a:buFont typeface="+mj-lt"/>
              <a:buAutoNum type="arabicPeriod"/>
            </a:pPr>
            <a:r>
              <a:rPr lang="en-US" b="1" dirty="0"/>
              <a:t>Advanced Analytics</a:t>
            </a:r>
            <a:r>
              <a:rPr lang="en-US" dirty="0"/>
              <a:t>: Apply predictive analytics and forecasting models to predict crop yields, market trends, and resource requirements, helping executives anticipate challenges and opportunities.</a:t>
            </a:r>
          </a:p>
          <a:p>
            <a:pPr>
              <a:buFont typeface="+mj-lt"/>
              <a:buAutoNum type="arabicPeriod"/>
            </a:pPr>
            <a:r>
              <a:rPr lang="en-US" b="1" dirty="0"/>
              <a:t>Interactive Dashboards</a:t>
            </a:r>
            <a:r>
              <a:rPr lang="en-US" dirty="0"/>
              <a:t>: Create user-friendly, interactive dashboards with visualizations such as maps, trend charts, and KPIs that allow executives to explore data in-depth and make informed decisions.</a:t>
            </a:r>
          </a:p>
          <a:p>
            <a:pPr>
              <a:buFont typeface="+mj-lt"/>
              <a:buAutoNum type="arabicPeriod"/>
            </a:pPr>
            <a:r>
              <a:rPr lang="en-US" b="1" dirty="0"/>
              <a:t>Automation &amp; Alerts</a:t>
            </a:r>
            <a:r>
              <a:rPr lang="en-US" dirty="0"/>
              <a:t>: Set up automated alerts for critical events like weather changes, price fluctuations, or low crop yields, ensuring timely action.</a:t>
            </a:r>
          </a:p>
          <a:p>
            <a:pPr>
              <a:buFont typeface="+mj-lt"/>
              <a:buAutoNum type="arabicPeriod"/>
            </a:pPr>
            <a:r>
              <a:rPr lang="en-US" b="1" dirty="0"/>
              <a:t>Data-Driven Decision Making</a:t>
            </a:r>
            <a:r>
              <a:rPr lang="en-US" dirty="0"/>
              <a:t>: Provide actionable insights and recommendations for optimizing farming practices, improving resource allocation, and enhancing profitability.</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1A61656-8CB6-3B12-9F78-293B3E44A3CE}"/>
              </a:ext>
            </a:extLst>
          </p:cNvPr>
          <p:cNvPicPr>
            <a:picLocks noChangeAspect="1"/>
          </p:cNvPicPr>
          <p:nvPr/>
        </p:nvPicPr>
        <p:blipFill>
          <a:blip r:embed="rId2"/>
          <a:stretch>
            <a:fillRect/>
          </a:stretch>
        </p:blipFill>
        <p:spPr>
          <a:xfrm>
            <a:off x="533400" y="1661160"/>
            <a:ext cx="11197424" cy="48310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A27E4-119B-C472-ADA5-092F34F819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C348C0-E2E0-4ADA-0178-F3A61BAC84D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6CC931D-2499-872E-42A6-D4FF45FB9D51}"/>
              </a:ext>
            </a:extLst>
          </p:cNvPr>
          <p:cNvPicPr>
            <a:picLocks noChangeAspect="1"/>
          </p:cNvPicPr>
          <p:nvPr/>
        </p:nvPicPr>
        <p:blipFill>
          <a:blip r:embed="rId2"/>
          <a:stretch>
            <a:fillRect/>
          </a:stretch>
        </p:blipFill>
        <p:spPr>
          <a:xfrm>
            <a:off x="523097" y="1584959"/>
            <a:ext cx="11145805" cy="4882939"/>
          </a:xfrm>
          <a:prstGeom prst="rect">
            <a:avLst/>
          </a:prstGeom>
        </p:spPr>
      </p:pic>
    </p:spTree>
    <p:extLst>
      <p:ext uri="{BB962C8B-B14F-4D97-AF65-F5344CB8AC3E}">
        <p14:creationId xmlns:p14="http://schemas.microsoft.com/office/powerpoint/2010/main" val="197567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5427-48C4-CDA4-EE30-42F2C39451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CB84B3-75AC-EDA8-52B6-B0B49120D4E7}"/>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65AE605-F3D0-A4E7-A240-801218B71305}"/>
              </a:ext>
            </a:extLst>
          </p:cNvPr>
          <p:cNvPicPr>
            <a:picLocks noChangeAspect="1"/>
          </p:cNvPicPr>
          <p:nvPr/>
        </p:nvPicPr>
        <p:blipFill>
          <a:blip r:embed="rId2"/>
          <a:stretch>
            <a:fillRect/>
          </a:stretch>
        </p:blipFill>
        <p:spPr>
          <a:xfrm>
            <a:off x="537387" y="1722120"/>
            <a:ext cx="11117226" cy="4783884"/>
          </a:xfrm>
          <a:prstGeom prst="rect">
            <a:avLst/>
          </a:prstGeom>
        </p:spPr>
      </p:pic>
    </p:spTree>
    <p:extLst>
      <p:ext uri="{BB962C8B-B14F-4D97-AF65-F5344CB8AC3E}">
        <p14:creationId xmlns:p14="http://schemas.microsoft.com/office/powerpoint/2010/main" val="200217695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31</TotalTime>
  <Words>627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Nihanth Reddy Jonnada</cp:lastModifiedBy>
  <cp:revision>4</cp:revision>
  <dcterms:created xsi:type="dcterms:W3CDTF">2024-12-31T09:40:01Z</dcterms:created>
  <dcterms:modified xsi:type="dcterms:W3CDTF">2025-02-04T14:47:51Z</dcterms:modified>
</cp:coreProperties>
</file>