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8" r:id="rId3"/>
    <p:sldId id="259" r:id="rId4"/>
    <p:sldId id="257" r:id="rId5"/>
    <p:sldId id="260" r:id="rId6"/>
    <p:sldId id="273" r:id="rId7"/>
    <p:sldId id="262" r:id="rId8"/>
    <p:sldId id="261" r:id="rId9"/>
    <p:sldId id="264" r:id="rId10"/>
    <p:sldId id="263" r:id="rId11"/>
    <p:sldId id="269"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75" d="100"/>
          <a:sy n="75" d="100"/>
        </p:scale>
        <p:origin x="112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144917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C8F0A-AD6D-47EB-9664-A666FE502E9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4026408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1592610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4135827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3099179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209127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2369837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1447322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110821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374925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C8F0A-AD6D-47EB-9664-A666FE502E9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78733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2C8F0A-AD6D-47EB-9664-A666FE502E9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147180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C8F0A-AD6D-47EB-9664-A666FE502E9E}"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23715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2C8F0A-AD6D-47EB-9664-A666FE502E9E}"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355380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C8F0A-AD6D-47EB-9664-A666FE502E9E}"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148005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C8F0A-AD6D-47EB-9664-A666FE502E9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193734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C8F0A-AD6D-47EB-9664-A666FE502E9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D4AEFC-2FBC-4322-BFED-DEB1F3AF385B}" type="slidenum">
              <a:rPr lang="en-IN" smtClean="0"/>
              <a:t>‹#›</a:t>
            </a:fld>
            <a:endParaRPr lang="en-IN"/>
          </a:p>
        </p:txBody>
      </p:sp>
    </p:spTree>
    <p:extLst>
      <p:ext uri="{BB962C8B-B14F-4D97-AF65-F5344CB8AC3E}">
        <p14:creationId xmlns:p14="http://schemas.microsoft.com/office/powerpoint/2010/main" val="225269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2C8F0A-AD6D-47EB-9664-A666FE502E9E}" type="datetimeFigureOut">
              <a:rPr lang="en-IN" smtClean="0"/>
              <a:t>28-01-2023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D4AEFC-2FBC-4322-BFED-DEB1F3AF385B}" type="slidenum">
              <a:rPr lang="en-IN" smtClean="0"/>
              <a:t>‹#›</a:t>
            </a:fld>
            <a:endParaRPr lang="en-IN"/>
          </a:p>
        </p:txBody>
      </p:sp>
    </p:spTree>
    <p:extLst>
      <p:ext uri="{BB962C8B-B14F-4D97-AF65-F5344CB8AC3E}">
        <p14:creationId xmlns:p14="http://schemas.microsoft.com/office/powerpoint/2010/main" val="2927809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Wi-Fi" TargetMode="External"/><Relationship Id="rId3" Type="http://schemas.openxmlformats.org/officeDocument/2006/relationships/hyperlink" Target="https://en.wikipedia.org/wiki/Internet_of_Things" TargetMode="External"/><Relationship Id="rId7" Type="http://schemas.openxmlformats.org/officeDocument/2006/relationships/hyperlink" Target="https://en.wikipedia.org/wiki/ESP8266" TargetMode="External"/><Relationship Id="rId12"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hyperlink" Target="https://en.wikipedia.org/wiki/Firmware" TargetMode="External"/><Relationship Id="rId11" Type="http://schemas.openxmlformats.org/officeDocument/2006/relationships/hyperlink" Target="https://en.wikipedia.org/wiki/ESP32" TargetMode="External"/><Relationship Id="rId5" Type="http://schemas.openxmlformats.org/officeDocument/2006/relationships/hyperlink" Target="https://en.wikipedia.org/wiki/NodeMCU#cite_note-5" TargetMode="External"/><Relationship Id="rId10" Type="http://schemas.openxmlformats.org/officeDocument/2006/relationships/hyperlink" Target="https://en.wikipedia.org/w/index.php?title=Espressif&amp;action=edit&amp;redlink=1" TargetMode="External"/><Relationship Id="rId4" Type="http://schemas.openxmlformats.org/officeDocument/2006/relationships/hyperlink" Target="https://en.wikipedia.org/wiki/NodeMCU#cite_note-nodemcu_firmware-4" TargetMode="External"/><Relationship Id="rId9" Type="http://schemas.openxmlformats.org/officeDocument/2006/relationships/hyperlink" Target="https://en.wikipedia.org/wiki/System_on_a_ch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rop" TargetMode="External"/><Relationship Id="rId2" Type="http://schemas.openxmlformats.org/officeDocument/2006/relationships/hyperlink" Target="https://en.wikipedia.org/wiki/Soil" TargetMode="External"/><Relationship Id="rId1" Type="http://schemas.openxmlformats.org/officeDocument/2006/relationships/slideLayout" Target="../slideLayouts/slideLayout11.xml"/><Relationship Id="rId6" Type="http://schemas.openxmlformats.org/officeDocument/2006/relationships/hyperlink" Target="https://en.wikipedia.org/wiki/Crop_productivity" TargetMode="External"/><Relationship Id="rId5" Type="http://schemas.openxmlformats.org/officeDocument/2006/relationships/hyperlink" Target="https://en.wikipedia.org/wiki/Agricultural_systems" TargetMode="External"/><Relationship Id="rId4" Type="http://schemas.openxmlformats.org/officeDocument/2006/relationships/hyperlink" Target="https://en.wikipedia.org/wiki/Drough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Photoresistor" TargetMode="External"/><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BAC8-91C6-CB83-9FC8-24A7EEA9D678}"/>
              </a:ext>
            </a:extLst>
          </p:cNvPr>
          <p:cNvSpPr>
            <a:spLocks noGrp="1"/>
          </p:cNvSpPr>
          <p:nvPr>
            <p:ph type="ctrTitle"/>
          </p:nvPr>
        </p:nvSpPr>
        <p:spPr>
          <a:xfrm>
            <a:off x="2806481" y="465668"/>
            <a:ext cx="8574622" cy="2616199"/>
          </a:xfrm>
        </p:spPr>
        <p:txBody>
          <a:bodyPr>
            <a:normAutofit/>
          </a:bodyPr>
          <a:lstStyle/>
          <a:p>
            <a:pPr algn="ctr"/>
            <a:r>
              <a:rPr lang="en-IN" sz="4000" dirty="0">
                <a:latin typeface="Arial Black" panose="020B0A04020102020204" pitchFamily="34" charset="0"/>
              </a:rPr>
              <a:t>Water Management and Soil Nutrient monitoring using Arduino and </a:t>
            </a:r>
            <a:r>
              <a:rPr lang="en-IN" sz="4000" dirty="0" err="1">
                <a:latin typeface="Arial Black" panose="020B0A04020102020204" pitchFamily="34" charset="0"/>
              </a:rPr>
              <a:t>NodeMcu</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A47067AF-891C-BB03-5CF5-7D889A2A42C3}"/>
              </a:ext>
            </a:extLst>
          </p:cNvPr>
          <p:cNvSpPr>
            <a:spLocks noGrp="1"/>
          </p:cNvSpPr>
          <p:nvPr>
            <p:ph type="subTitle" idx="1"/>
          </p:nvPr>
        </p:nvSpPr>
        <p:spPr>
          <a:xfrm>
            <a:off x="4474738" y="3325706"/>
            <a:ext cx="7381982" cy="3217333"/>
          </a:xfrm>
        </p:spPr>
        <p:txBody>
          <a:bodyPr>
            <a:noAutofit/>
          </a:bodyPr>
          <a:lstStyle/>
          <a:p>
            <a:r>
              <a:rPr lang="en-IN" sz="1200" dirty="0">
                <a:solidFill>
                  <a:srgbClr val="FF0000"/>
                </a:solidFill>
                <a:latin typeface="Arial Black" panose="020B0A04020102020204" pitchFamily="34" charset="0"/>
              </a:rPr>
              <a:t>By:</a:t>
            </a:r>
          </a:p>
          <a:p>
            <a:r>
              <a:rPr lang="en-IN" sz="1200" dirty="0">
                <a:solidFill>
                  <a:srgbClr val="FF0000"/>
                </a:solidFill>
                <a:latin typeface="Arial Black" panose="020B0A04020102020204" pitchFamily="34" charset="0"/>
              </a:rPr>
              <a:t>Three’s Company Team</a:t>
            </a:r>
          </a:p>
          <a:p>
            <a:r>
              <a:rPr lang="en-IN" sz="1200" dirty="0">
                <a:solidFill>
                  <a:srgbClr val="FF0000"/>
                </a:solidFill>
                <a:latin typeface="Arial Black" panose="020B0A04020102020204" pitchFamily="34" charset="0"/>
              </a:rPr>
              <a:t>Mahatma Gandhi Institute of Technology </a:t>
            </a:r>
          </a:p>
          <a:p>
            <a:r>
              <a:rPr lang="en-IN" sz="1200" dirty="0">
                <a:solidFill>
                  <a:srgbClr val="FF0000"/>
                </a:solidFill>
                <a:latin typeface="Arial Black" panose="020B0A04020102020204" pitchFamily="34" charset="0"/>
              </a:rPr>
              <a:t>Department of ECE</a:t>
            </a:r>
          </a:p>
          <a:p>
            <a:endParaRPr lang="en-IN" sz="1200" dirty="0">
              <a:solidFill>
                <a:srgbClr val="FF0000"/>
              </a:solidFill>
              <a:latin typeface="Arial Black" panose="020B0A04020102020204" pitchFamily="34" charset="0"/>
            </a:endParaRPr>
          </a:p>
          <a:p>
            <a:r>
              <a:rPr lang="en-IN" sz="1200" dirty="0">
                <a:latin typeface="Arial Black" panose="020B0A04020102020204" pitchFamily="34" charset="0"/>
              </a:rPr>
              <a:t>Presented By:</a:t>
            </a:r>
          </a:p>
          <a:p>
            <a:r>
              <a:rPr lang="en-IN" sz="1200" dirty="0">
                <a:latin typeface="Arial Black" panose="020B0A04020102020204" pitchFamily="34" charset="0"/>
              </a:rPr>
              <a:t>Nihanth V</a:t>
            </a:r>
          </a:p>
          <a:p>
            <a:r>
              <a:rPr lang="en-IN" sz="1200" dirty="0">
                <a:latin typeface="Arial Black" panose="020B0A04020102020204" pitchFamily="34" charset="0"/>
              </a:rPr>
              <a:t>Kishore M</a:t>
            </a:r>
          </a:p>
          <a:p>
            <a:r>
              <a:rPr lang="en-IN" sz="1200" dirty="0">
                <a:latin typeface="Arial Black" panose="020B0A04020102020204" pitchFamily="34" charset="0"/>
              </a:rPr>
              <a:t>Vivekananda A</a:t>
            </a:r>
          </a:p>
          <a:p>
            <a:pPr algn="just"/>
            <a:endParaRPr lang="en-IN" sz="1200" dirty="0">
              <a:latin typeface="Arial Black" panose="020B0A04020102020204" pitchFamily="34" charset="0"/>
            </a:endParaRPr>
          </a:p>
        </p:txBody>
      </p:sp>
    </p:spTree>
    <p:extLst>
      <p:ext uri="{BB962C8B-B14F-4D97-AF65-F5344CB8AC3E}">
        <p14:creationId xmlns:p14="http://schemas.microsoft.com/office/powerpoint/2010/main" val="14206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4" name="Group 35">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7"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8"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9"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0"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1"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2"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55" name="Group 43">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5"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6"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7"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8"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9"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0"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D43F5D5-D841-7B5E-FFE8-2C2639F48C84}"/>
              </a:ext>
            </a:extLst>
          </p:cNvPr>
          <p:cNvSpPr>
            <a:spLocks noGrp="1"/>
          </p:cNvSpPr>
          <p:nvPr>
            <p:ph type="title"/>
          </p:nvPr>
        </p:nvSpPr>
        <p:spPr>
          <a:xfrm>
            <a:off x="1753496" y="111761"/>
            <a:ext cx="2543201" cy="1402080"/>
          </a:xfrm>
        </p:spPr>
        <p:txBody>
          <a:bodyPr vert="horz" lIns="91440" tIns="45720" rIns="91440" bIns="45720" rtlCol="0" anchor="b">
            <a:normAutofit/>
          </a:bodyPr>
          <a:lstStyle/>
          <a:p>
            <a:pPr algn="l"/>
            <a:r>
              <a:rPr lang="en-US" sz="3200" dirty="0" err="1">
                <a:latin typeface="Arial Black" panose="020B0A04020102020204" pitchFamily="34" charset="0"/>
              </a:rPr>
              <a:t>NodeMcu</a:t>
            </a:r>
            <a:r>
              <a:rPr lang="en-US" sz="3200" dirty="0">
                <a:latin typeface="Arial Black" panose="020B0A04020102020204" pitchFamily="34" charset="0"/>
              </a:rPr>
              <a:t> –ESP-8266</a:t>
            </a:r>
          </a:p>
        </p:txBody>
      </p:sp>
      <p:sp>
        <p:nvSpPr>
          <p:cNvPr id="4" name="Text Placeholder 3">
            <a:extLst>
              <a:ext uri="{FF2B5EF4-FFF2-40B4-BE49-F238E27FC236}">
                <a16:creationId xmlns:a16="http://schemas.microsoft.com/office/drawing/2014/main" id="{C4AF5DDD-2B5A-9892-007B-B3A512E9218F}"/>
              </a:ext>
            </a:extLst>
          </p:cNvPr>
          <p:cNvSpPr>
            <a:spLocks noGrp="1"/>
          </p:cNvSpPr>
          <p:nvPr>
            <p:ph type="body" sz="half" idx="2"/>
          </p:nvPr>
        </p:nvSpPr>
        <p:spPr>
          <a:xfrm>
            <a:off x="1484310" y="1523367"/>
            <a:ext cx="2812387" cy="3954408"/>
          </a:xfrm>
        </p:spPr>
        <p:txBody>
          <a:bodyPr vert="horz" lIns="91440" tIns="45720" rIns="91440" bIns="45720" rtlCol="0" anchor="t">
            <a:normAutofit fontScale="62500" lnSpcReduction="20000"/>
          </a:bodyPr>
          <a:lstStyle/>
          <a:p>
            <a:pPr algn="l">
              <a:buFont typeface="Arial"/>
              <a:buChar char="•"/>
            </a:pPr>
            <a:r>
              <a:rPr lang="en-US" sz="2600" b="1" i="0" dirty="0" err="1">
                <a:solidFill>
                  <a:srgbClr val="202122"/>
                </a:solidFill>
                <a:effectLst/>
              </a:rPr>
              <a:t>NodeMCU</a:t>
            </a:r>
            <a:r>
              <a:rPr lang="en-US" sz="2600" b="0" i="0" dirty="0">
                <a:solidFill>
                  <a:srgbClr val="202122"/>
                </a:solidFill>
                <a:effectLst/>
              </a:rPr>
              <a:t> is a low-cost open source </a:t>
            </a:r>
            <a:r>
              <a:rPr lang="en-US" sz="2600" b="0" i="0" u="none" strike="noStrike" dirty="0">
                <a:solidFill>
                  <a:srgbClr val="3366CC"/>
                </a:solidFill>
                <a:effectLst/>
                <a:hlinkClick r:id="rId3" tooltip="Internet of Things"/>
              </a:rPr>
              <a:t>IoT</a:t>
            </a:r>
            <a:r>
              <a:rPr lang="en-US" sz="2600" b="0" i="0" dirty="0">
                <a:solidFill>
                  <a:srgbClr val="202122"/>
                </a:solidFill>
                <a:effectLst/>
              </a:rPr>
              <a:t> platform.</a:t>
            </a:r>
            <a:r>
              <a:rPr lang="en-US" sz="2600" b="0" i="0" u="none" strike="noStrike" baseline="30000" dirty="0">
                <a:solidFill>
                  <a:srgbClr val="3366CC"/>
                </a:solidFill>
                <a:effectLst/>
                <a:hlinkClick r:id="rId4"/>
              </a:rPr>
              <a:t>[4]</a:t>
            </a:r>
            <a:r>
              <a:rPr lang="en-US" sz="2600" b="0" i="0" u="none" strike="noStrike" baseline="30000" dirty="0">
                <a:solidFill>
                  <a:srgbClr val="3366CC"/>
                </a:solidFill>
                <a:effectLst/>
                <a:hlinkClick r:id="rId5"/>
              </a:rPr>
              <a:t>[5]</a:t>
            </a:r>
            <a:r>
              <a:rPr lang="en-US" sz="2600" b="0" i="0" dirty="0">
                <a:solidFill>
                  <a:srgbClr val="202122"/>
                </a:solidFill>
                <a:effectLst/>
              </a:rPr>
              <a:t> It initially included </a:t>
            </a:r>
            <a:r>
              <a:rPr lang="en-US" sz="2600" b="0" i="0" u="none" strike="noStrike" dirty="0">
                <a:solidFill>
                  <a:srgbClr val="3366CC"/>
                </a:solidFill>
                <a:effectLst/>
                <a:hlinkClick r:id="rId6" tooltip="Firmware"/>
              </a:rPr>
              <a:t>firmware</a:t>
            </a:r>
            <a:r>
              <a:rPr lang="en-US" sz="2600" b="0" i="0" dirty="0">
                <a:solidFill>
                  <a:srgbClr val="202122"/>
                </a:solidFill>
                <a:effectLst/>
              </a:rPr>
              <a:t> which runs on the </a:t>
            </a:r>
            <a:r>
              <a:rPr lang="en-US" sz="2600" b="0" i="0" u="none" strike="noStrike" dirty="0">
                <a:solidFill>
                  <a:srgbClr val="3366CC"/>
                </a:solidFill>
                <a:effectLst/>
                <a:hlinkClick r:id="rId7" tooltip="ESP8266"/>
              </a:rPr>
              <a:t>ESP8266</a:t>
            </a:r>
            <a:r>
              <a:rPr lang="en-US" sz="2600" b="0" i="0" dirty="0">
                <a:solidFill>
                  <a:srgbClr val="202122"/>
                </a:solidFill>
                <a:effectLst/>
              </a:rPr>
              <a:t> </a:t>
            </a:r>
            <a:r>
              <a:rPr lang="en-US" sz="2600" b="0" i="0" u="none" strike="noStrike" dirty="0">
                <a:solidFill>
                  <a:srgbClr val="3366CC"/>
                </a:solidFill>
                <a:effectLst/>
                <a:hlinkClick r:id="rId8" tooltip="Wi-Fi"/>
              </a:rPr>
              <a:t>Wi-Fi</a:t>
            </a:r>
            <a:r>
              <a:rPr lang="en-US" sz="2600" b="0" i="0" dirty="0">
                <a:solidFill>
                  <a:srgbClr val="202122"/>
                </a:solidFill>
                <a:effectLst/>
              </a:rPr>
              <a:t> </a:t>
            </a:r>
            <a:r>
              <a:rPr lang="en-US" sz="2600" b="0" i="0" u="none" strike="noStrike" dirty="0">
                <a:solidFill>
                  <a:srgbClr val="3366CC"/>
                </a:solidFill>
                <a:effectLst/>
                <a:hlinkClick r:id="rId9" tooltip="System on a chip"/>
              </a:rPr>
              <a:t>SoC</a:t>
            </a:r>
            <a:r>
              <a:rPr lang="en-US" sz="2600" b="0" i="0" dirty="0">
                <a:solidFill>
                  <a:srgbClr val="202122"/>
                </a:solidFill>
                <a:effectLst/>
              </a:rPr>
              <a:t> from </a:t>
            </a:r>
            <a:r>
              <a:rPr lang="en-US" sz="2600" b="0" i="0" u="none" strike="noStrike" dirty="0" err="1">
                <a:solidFill>
                  <a:srgbClr val="DD3333"/>
                </a:solidFill>
                <a:effectLst/>
                <a:hlinkClick r:id="rId10" tooltip="Espressif (page does not exist)"/>
              </a:rPr>
              <a:t>Espressif</a:t>
            </a:r>
            <a:r>
              <a:rPr lang="en-US" sz="2600" b="0" i="0" dirty="0">
                <a:solidFill>
                  <a:srgbClr val="202122"/>
                </a:solidFill>
                <a:effectLst/>
              </a:rPr>
              <a:t> Systems, and hardware which was based on the ESP-12 module. Later, support for the </a:t>
            </a:r>
            <a:r>
              <a:rPr lang="en-US" sz="2600" b="0" i="0" u="none" strike="noStrike" dirty="0">
                <a:solidFill>
                  <a:srgbClr val="3366CC"/>
                </a:solidFill>
                <a:effectLst/>
                <a:hlinkClick r:id="rId11" tooltip="ESP32"/>
              </a:rPr>
              <a:t>ESP32</a:t>
            </a:r>
            <a:r>
              <a:rPr lang="en-US" sz="2600" b="0" i="0" dirty="0">
                <a:solidFill>
                  <a:srgbClr val="202122"/>
                </a:solidFill>
                <a:effectLst/>
              </a:rPr>
              <a:t> 32-bit MCU was added.</a:t>
            </a:r>
            <a:r>
              <a:rPr lang="en-US" sz="2600" b="0" i="0" dirty="0">
                <a:solidFill>
                  <a:srgbClr val="303030"/>
                </a:solidFill>
                <a:effectLst/>
              </a:rPr>
              <a:t> </a:t>
            </a:r>
          </a:p>
          <a:p>
            <a:pPr algn="l">
              <a:buFont typeface="Arial"/>
              <a:buChar char="•"/>
            </a:pPr>
            <a:r>
              <a:rPr lang="en-US" b="0" i="0" dirty="0">
                <a:solidFill>
                  <a:srgbClr val="303030"/>
                </a:solidFill>
                <a:effectLst/>
              </a:rPr>
              <a:t> </a:t>
            </a:r>
            <a:r>
              <a:rPr lang="en-US" sz="2400" b="0" i="0" dirty="0">
                <a:solidFill>
                  <a:srgbClr val="202124"/>
                </a:solidFill>
                <a:effectLst/>
              </a:rPr>
              <a:t>. </a:t>
            </a:r>
            <a:r>
              <a:rPr lang="en-US" sz="2600" b="0" i="0" dirty="0">
                <a:solidFill>
                  <a:srgbClr val="202124"/>
                </a:solidFill>
                <a:effectLst/>
              </a:rPr>
              <a:t>The name "</a:t>
            </a:r>
            <a:r>
              <a:rPr lang="en-US" sz="2600" b="0" i="0" dirty="0" err="1">
                <a:solidFill>
                  <a:srgbClr val="202124"/>
                </a:solidFill>
                <a:effectLst/>
              </a:rPr>
              <a:t>NodeMCU</a:t>
            </a:r>
            <a:r>
              <a:rPr lang="en-US" sz="2600" b="0" i="0" dirty="0">
                <a:solidFill>
                  <a:srgbClr val="202124"/>
                </a:solidFill>
                <a:effectLst/>
              </a:rPr>
              <a:t>" combines "node" and "MCU" (micro-controller unit). Strictly speaking, the term "</a:t>
            </a:r>
            <a:r>
              <a:rPr lang="en-US" sz="2600" b="0" i="0" dirty="0" err="1">
                <a:solidFill>
                  <a:srgbClr val="202124"/>
                </a:solidFill>
                <a:effectLst/>
              </a:rPr>
              <a:t>NodeMCU</a:t>
            </a:r>
            <a:r>
              <a:rPr lang="en-US" sz="2600" b="0" i="0" dirty="0">
                <a:solidFill>
                  <a:srgbClr val="202124"/>
                </a:solidFill>
                <a:effectLst/>
              </a:rPr>
              <a:t>" refers to the firmware rather than the associated development kits.</a:t>
            </a:r>
            <a:r>
              <a:rPr lang="en-US" sz="2600" b="0" i="0" dirty="0">
                <a:solidFill>
                  <a:srgbClr val="303030"/>
                </a:solidFill>
                <a:effectLst/>
              </a:rPr>
              <a:t>. </a:t>
            </a:r>
            <a:endParaRPr lang="en-US" sz="2600" dirty="0">
              <a:solidFill>
                <a:srgbClr val="303030"/>
              </a:solidFill>
            </a:endParaRPr>
          </a:p>
        </p:txBody>
      </p:sp>
      <p:sp>
        <p:nvSpPr>
          <p:cNvPr id="56"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73102E0D-F848-9300-7651-6C0B9D45CBA3}"/>
              </a:ext>
            </a:extLst>
          </p:cNvPr>
          <p:cNvPicPr>
            <a:picLocks noGrp="1" noChangeAspect="1"/>
          </p:cNvPicPr>
          <p:nvPr>
            <p:ph type="pic" idx="1"/>
          </p:nvPr>
        </p:nvPicPr>
        <p:blipFill>
          <a:blip r:embed="rId12">
            <a:extLst>
              <a:ext uri="{28A0092B-C50C-407E-A947-70E740481C1C}">
                <a14:useLocalDpi xmlns:a14="http://schemas.microsoft.com/office/drawing/2010/main" val="0"/>
              </a:ext>
            </a:extLst>
          </a:blip>
          <a:srcRect l="26076" r="26076"/>
          <a:stretch>
            <a:fillRect/>
          </a:stretch>
        </p:blipFill>
        <p:spPr>
          <a:xfrm>
            <a:off x="5611305" y="978913"/>
            <a:ext cx="4901576" cy="4572000"/>
          </a:xfrm>
        </p:spPr>
      </p:pic>
    </p:spTree>
    <p:extLst>
      <p:ext uri="{BB962C8B-B14F-4D97-AF65-F5344CB8AC3E}">
        <p14:creationId xmlns:p14="http://schemas.microsoft.com/office/powerpoint/2010/main" val="423365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Arduino&#10;">
            <a:extLst>
              <a:ext uri="{FF2B5EF4-FFF2-40B4-BE49-F238E27FC236}">
                <a16:creationId xmlns:a16="http://schemas.microsoft.com/office/drawing/2014/main" id="{8825B049-E43A-782E-96D5-03A6DC865E08}"/>
              </a:ext>
            </a:extLst>
          </p:cNvPr>
          <p:cNvSpPr/>
          <p:nvPr/>
        </p:nvSpPr>
        <p:spPr>
          <a:xfrm>
            <a:off x="4595532" y="3340911"/>
            <a:ext cx="2301240" cy="1011674"/>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8C8F00D5-5AEE-26E9-8DC9-1EED4A717018}"/>
              </a:ext>
            </a:extLst>
          </p:cNvPr>
          <p:cNvSpPr txBox="1"/>
          <p:nvPr/>
        </p:nvSpPr>
        <p:spPr>
          <a:xfrm>
            <a:off x="5041302" y="3555402"/>
            <a:ext cx="2301240" cy="369332"/>
          </a:xfrm>
          <a:prstGeom prst="rect">
            <a:avLst/>
          </a:prstGeom>
          <a:noFill/>
        </p:spPr>
        <p:txBody>
          <a:bodyPr wrap="square" rtlCol="0">
            <a:spAutoFit/>
          </a:bodyPr>
          <a:lstStyle/>
          <a:p>
            <a:r>
              <a:rPr lang="en-IN" dirty="0"/>
              <a:t>Arduino Uno</a:t>
            </a:r>
          </a:p>
        </p:txBody>
      </p:sp>
      <p:sp>
        <p:nvSpPr>
          <p:cNvPr id="5" name="Arrow: Up 4">
            <a:extLst>
              <a:ext uri="{FF2B5EF4-FFF2-40B4-BE49-F238E27FC236}">
                <a16:creationId xmlns:a16="http://schemas.microsoft.com/office/drawing/2014/main" id="{4992BEE0-B155-C6BA-A958-888544976F53}"/>
              </a:ext>
            </a:extLst>
          </p:cNvPr>
          <p:cNvSpPr/>
          <p:nvPr/>
        </p:nvSpPr>
        <p:spPr>
          <a:xfrm>
            <a:off x="5574702" y="2633382"/>
            <a:ext cx="259080" cy="707529"/>
          </a:xfrm>
          <a:prstGeom prst="up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798DD8A-B584-5768-7ACF-C8F7E5D958C7}"/>
              </a:ext>
            </a:extLst>
          </p:cNvPr>
          <p:cNvSpPr/>
          <p:nvPr/>
        </p:nvSpPr>
        <p:spPr>
          <a:xfrm>
            <a:off x="4972722" y="2077122"/>
            <a:ext cx="1546860" cy="541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2ED0BC8-1BC0-3E0B-1DEF-CC8299E19374}"/>
              </a:ext>
            </a:extLst>
          </p:cNvPr>
          <p:cNvSpPr txBox="1"/>
          <p:nvPr/>
        </p:nvSpPr>
        <p:spPr>
          <a:xfrm>
            <a:off x="5277522" y="2017650"/>
            <a:ext cx="1402080" cy="646331"/>
          </a:xfrm>
          <a:prstGeom prst="rect">
            <a:avLst/>
          </a:prstGeom>
          <a:noFill/>
        </p:spPr>
        <p:txBody>
          <a:bodyPr wrap="square" rtlCol="0">
            <a:spAutoFit/>
          </a:bodyPr>
          <a:lstStyle/>
          <a:p>
            <a:r>
              <a:rPr lang="en-IN" dirty="0"/>
              <a:t>DHT – 11 Sensor</a:t>
            </a:r>
          </a:p>
        </p:txBody>
      </p:sp>
      <p:sp>
        <p:nvSpPr>
          <p:cNvPr id="9" name="Rectangle 8">
            <a:extLst>
              <a:ext uri="{FF2B5EF4-FFF2-40B4-BE49-F238E27FC236}">
                <a16:creationId xmlns:a16="http://schemas.microsoft.com/office/drawing/2014/main" id="{171CF783-DB4F-D066-2365-1E35ECBD5F91}"/>
              </a:ext>
            </a:extLst>
          </p:cNvPr>
          <p:cNvSpPr/>
          <p:nvPr/>
        </p:nvSpPr>
        <p:spPr>
          <a:xfrm>
            <a:off x="7788312" y="3359068"/>
            <a:ext cx="1272540" cy="762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C4BF646-E8D4-C9B8-13CC-A535137EA278}"/>
              </a:ext>
            </a:extLst>
          </p:cNvPr>
          <p:cNvSpPr txBox="1"/>
          <p:nvPr/>
        </p:nvSpPr>
        <p:spPr>
          <a:xfrm>
            <a:off x="8062632" y="3447680"/>
            <a:ext cx="1135380" cy="584775"/>
          </a:xfrm>
          <a:prstGeom prst="rect">
            <a:avLst/>
          </a:prstGeom>
          <a:noFill/>
        </p:spPr>
        <p:txBody>
          <a:bodyPr wrap="square" rtlCol="0">
            <a:spAutoFit/>
          </a:bodyPr>
          <a:lstStyle/>
          <a:p>
            <a:r>
              <a:rPr lang="en-IN" sz="1600" dirty="0"/>
              <a:t>Motor relay</a:t>
            </a:r>
          </a:p>
        </p:txBody>
      </p:sp>
      <p:sp>
        <p:nvSpPr>
          <p:cNvPr id="11" name="Arrow: Left 10">
            <a:extLst>
              <a:ext uri="{FF2B5EF4-FFF2-40B4-BE49-F238E27FC236}">
                <a16:creationId xmlns:a16="http://schemas.microsoft.com/office/drawing/2014/main" id="{912003D5-6125-8A14-C034-C005B4077E75}"/>
              </a:ext>
            </a:extLst>
          </p:cNvPr>
          <p:cNvSpPr/>
          <p:nvPr/>
        </p:nvSpPr>
        <p:spPr>
          <a:xfrm>
            <a:off x="3570642" y="3657513"/>
            <a:ext cx="1024890" cy="2923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886E51A-0A4B-C984-0971-00431ECE776E}"/>
              </a:ext>
            </a:extLst>
          </p:cNvPr>
          <p:cNvSpPr/>
          <p:nvPr/>
        </p:nvSpPr>
        <p:spPr>
          <a:xfrm>
            <a:off x="2267622" y="3447680"/>
            <a:ext cx="1303020" cy="67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F4538FA-5452-E520-C871-13090D3C60A1}"/>
              </a:ext>
            </a:extLst>
          </p:cNvPr>
          <p:cNvSpPr txBox="1"/>
          <p:nvPr/>
        </p:nvSpPr>
        <p:spPr>
          <a:xfrm>
            <a:off x="2479077" y="3474737"/>
            <a:ext cx="1024890" cy="646331"/>
          </a:xfrm>
          <a:prstGeom prst="rect">
            <a:avLst/>
          </a:prstGeom>
          <a:noFill/>
        </p:spPr>
        <p:txBody>
          <a:bodyPr wrap="square" rtlCol="0">
            <a:spAutoFit/>
          </a:bodyPr>
          <a:lstStyle/>
          <a:p>
            <a:r>
              <a:rPr lang="en-IN" dirty="0"/>
              <a:t>LDR sensor</a:t>
            </a:r>
          </a:p>
        </p:txBody>
      </p:sp>
      <p:sp>
        <p:nvSpPr>
          <p:cNvPr id="15" name="Rectangle 14">
            <a:extLst>
              <a:ext uri="{FF2B5EF4-FFF2-40B4-BE49-F238E27FC236}">
                <a16:creationId xmlns:a16="http://schemas.microsoft.com/office/drawing/2014/main" id="{C886ABD2-0FEA-CCDE-86BE-2E2074AED934}"/>
              </a:ext>
            </a:extLst>
          </p:cNvPr>
          <p:cNvSpPr/>
          <p:nvPr/>
        </p:nvSpPr>
        <p:spPr>
          <a:xfrm>
            <a:off x="4961068" y="5268204"/>
            <a:ext cx="154686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D4A3688-81C1-EF41-638C-FC8210AA75A2}"/>
              </a:ext>
            </a:extLst>
          </p:cNvPr>
          <p:cNvSpPr txBox="1"/>
          <p:nvPr/>
        </p:nvSpPr>
        <p:spPr>
          <a:xfrm>
            <a:off x="5269902" y="5268204"/>
            <a:ext cx="1409700" cy="646331"/>
          </a:xfrm>
          <a:prstGeom prst="rect">
            <a:avLst/>
          </a:prstGeom>
          <a:noFill/>
        </p:spPr>
        <p:txBody>
          <a:bodyPr wrap="square" rtlCol="0">
            <a:spAutoFit/>
          </a:bodyPr>
          <a:lstStyle/>
          <a:p>
            <a:r>
              <a:rPr lang="en-IN" dirty="0"/>
              <a:t>Moisture sensor</a:t>
            </a:r>
          </a:p>
        </p:txBody>
      </p:sp>
      <p:cxnSp>
        <p:nvCxnSpPr>
          <p:cNvPr id="18" name="Connector: Elbow 17">
            <a:extLst>
              <a:ext uri="{FF2B5EF4-FFF2-40B4-BE49-F238E27FC236}">
                <a16:creationId xmlns:a16="http://schemas.microsoft.com/office/drawing/2014/main" id="{1D0F4FBC-1FF7-00C5-B38F-F63A887EA06A}"/>
              </a:ext>
            </a:extLst>
          </p:cNvPr>
          <p:cNvCxnSpPr>
            <a:cxnSpLocks/>
            <a:endCxn id="9" idx="2"/>
          </p:cNvCxnSpPr>
          <p:nvPr/>
        </p:nvCxnSpPr>
        <p:spPr>
          <a:xfrm flipV="1">
            <a:off x="6519582" y="4121068"/>
            <a:ext cx="1905000" cy="1420356"/>
          </a:xfrm>
          <a:prstGeom prst="bentConnector2">
            <a:avLst/>
          </a:prstGeom>
          <a:ln>
            <a:solidFill>
              <a:schemeClr val="tx1"/>
            </a:solidFill>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1F62F04B-4F71-EC64-CC68-240B39200D78}"/>
              </a:ext>
            </a:extLst>
          </p:cNvPr>
          <p:cNvSpPr txBox="1"/>
          <p:nvPr/>
        </p:nvSpPr>
        <p:spPr>
          <a:xfrm>
            <a:off x="8525547" y="4576482"/>
            <a:ext cx="1613535" cy="1200329"/>
          </a:xfrm>
          <a:prstGeom prst="rect">
            <a:avLst/>
          </a:prstGeom>
          <a:noFill/>
        </p:spPr>
        <p:txBody>
          <a:bodyPr wrap="square" rtlCol="0">
            <a:spAutoFit/>
          </a:bodyPr>
          <a:lstStyle/>
          <a:p>
            <a:r>
              <a:rPr lang="en-IN" dirty="0"/>
              <a:t>If moisture level is low water pump is switched ON</a:t>
            </a:r>
          </a:p>
        </p:txBody>
      </p:sp>
      <p:sp>
        <p:nvSpPr>
          <p:cNvPr id="28" name="Arrow: Up 27">
            <a:extLst>
              <a:ext uri="{FF2B5EF4-FFF2-40B4-BE49-F238E27FC236}">
                <a16:creationId xmlns:a16="http://schemas.microsoft.com/office/drawing/2014/main" id="{CC97C0B2-BBCE-EF1C-73A4-A12E2F37C9C1}"/>
              </a:ext>
            </a:extLst>
          </p:cNvPr>
          <p:cNvSpPr/>
          <p:nvPr/>
        </p:nvSpPr>
        <p:spPr>
          <a:xfrm>
            <a:off x="8272182" y="2641359"/>
            <a:ext cx="253365" cy="7075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E51243D0-D92B-5237-47DC-B3138B061519}"/>
              </a:ext>
            </a:extLst>
          </p:cNvPr>
          <p:cNvSpPr/>
          <p:nvPr/>
        </p:nvSpPr>
        <p:spPr>
          <a:xfrm>
            <a:off x="7648294" y="2077122"/>
            <a:ext cx="1549718" cy="543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0758FEB6-F425-1801-08DE-1FDA7325443A}"/>
              </a:ext>
            </a:extLst>
          </p:cNvPr>
          <p:cNvSpPr txBox="1"/>
          <p:nvPr/>
        </p:nvSpPr>
        <p:spPr>
          <a:xfrm>
            <a:off x="7917852" y="2017650"/>
            <a:ext cx="1215390" cy="646331"/>
          </a:xfrm>
          <a:prstGeom prst="rect">
            <a:avLst/>
          </a:prstGeom>
          <a:noFill/>
        </p:spPr>
        <p:txBody>
          <a:bodyPr wrap="square" rtlCol="0">
            <a:spAutoFit/>
          </a:bodyPr>
          <a:lstStyle/>
          <a:p>
            <a:r>
              <a:rPr lang="en-IN" dirty="0"/>
              <a:t>DC motor pump</a:t>
            </a:r>
          </a:p>
        </p:txBody>
      </p:sp>
      <p:sp>
        <p:nvSpPr>
          <p:cNvPr id="31" name="TextBox 30">
            <a:extLst>
              <a:ext uri="{FF2B5EF4-FFF2-40B4-BE49-F238E27FC236}">
                <a16:creationId xmlns:a16="http://schemas.microsoft.com/office/drawing/2014/main" id="{1C8881FA-CA13-F403-BC0A-1DDBC97544C5}"/>
              </a:ext>
            </a:extLst>
          </p:cNvPr>
          <p:cNvSpPr txBox="1"/>
          <p:nvPr/>
        </p:nvSpPr>
        <p:spPr>
          <a:xfrm>
            <a:off x="3258222" y="394145"/>
            <a:ext cx="5875020" cy="707886"/>
          </a:xfrm>
          <a:prstGeom prst="rect">
            <a:avLst/>
          </a:prstGeom>
          <a:noFill/>
        </p:spPr>
        <p:txBody>
          <a:bodyPr wrap="square" rtlCol="0">
            <a:spAutoFit/>
          </a:bodyPr>
          <a:lstStyle/>
          <a:p>
            <a:pPr algn="ctr"/>
            <a:r>
              <a:rPr lang="en-IN" sz="4000" dirty="0">
                <a:latin typeface="Arial Black" panose="020B0A04020102020204" pitchFamily="34" charset="0"/>
              </a:rPr>
              <a:t>Schematic diagram</a:t>
            </a:r>
          </a:p>
        </p:txBody>
      </p:sp>
      <p:sp>
        <p:nvSpPr>
          <p:cNvPr id="4" name="Rectangle 3">
            <a:extLst>
              <a:ext uri="{FF2B5EF4-FFF2-40B4-BE49-F238E27FC236}">
                <a16:creationId xmlns:a16="http://schemas.microsoft.com/office/drawing/2014/main" id="{584DC4E3-EF7A-FFC0-C1EF-E3930C99BD98}"/>
              </a:ext>
            </a:extLst>
          </p:cNvPr>
          <p:cNvSpPr/>
          <p:nvPr/>
        </p:nvSpPr>
        <p:spPr>
          <a:xfrm>
            <a:off x="1823122" y="5117366"/>
            <a:ext cx="2336800" cy="848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F3A4775-D22C-9239-7074-567A8421024C}"/>
              </a:ext>
            </a:extLst>
          </p:cNvPr>
          <p:cNvSpPr txBox="1"/>
          <p:nvPr/>
        </p:nvSpPr>
        <p:spPr>
          <a:xfrm>
            <a:off x="2281481" y="5323228"/>
            <a:ext cx="1828202" cy="369332"/>
          </a:xfrm>
          <a:prstGeom prst="rect">
            <a:avLst/>
          </a:prstGeom>
          <a:noFill/>
        </p:spPr>
        <p:txBody>
          <a:bodyPr wrap="square" rtlCol="0">
            <a:spAutoFit/>
          </a:bodyPr>
          <a:lstStyle/>
          <a:p>
            <a:r>
              <a:rPr lang="en-IN" dirty="0" err="1"/>
              <a:t>NodeMCU</a:t>
            </a:r>
            <a:endParaRPr lang="en-IN" dirty="0"/>
          </a:p>
        </p:txBody>
      </p:sp>
      <p:sp>
        <p:nvSpPr>
          <p:cNvPr id="19" name="Arrow: Right 18">
            <a:extLst>
              <a:ext uri="{FF2B5EF4-FFF2-40B4-BE49-F238E27FC236}">
                <a16:creationId xmlns:a16="http://schemas.microsoft.com/office/drawing/2014/main" id="{8226C12A-6233-7D41-EF17-4AEAC2B60614}"/>
              </a:ext>
            </a:extLst>
          </p:cNvPr>
          <p:cNvSpPr/>
          <p:nvPr/>
        </p:nvSpPr>
        <p:spPr>
          <a:xfrm>
            <a:off x="4159922" y="5438545"/>
            <a:ext cx="812800" cy="26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572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BE40-75B3-D5AB-973E-75485FAB3061}"/>
              </a:ext>
            </a:extLst>
          </p:cNvPr>
          <p:cNvSpPr>
            <a:spLocks noGrp="1"/>
          </p:cNvSpPr>
          <p:nvPr>
            <p:ph type="title"/>
          </p:nvPr>
        </p:nvSpPr>
        <p:spPr>
          <a:xfrm>
            <a:off x="2369127" y="159329"/>
            <a:ext cx="7841672" cy="976744"/>
          </a:xfrm>
        </p:spPr>
        <p:txBody>
          <a:bodyPr/>
          <a:lstStyle/>
          <a:p>
            <a:r>
              <a:rPr lang="en-IN" dirty="0">
                <a:latin typeface="Arial Black" panose="020B0A04020102020204" pitchFamily="34" charset="0"/>
              </a:rPr>
              <a:t>Project Overview</a:t>
            </a:r>
          </a:p>
        </p:txBody>
      </p:sp>
      <p:sp>
        <p:nvSpPr>
          <p:cNvPr id="3" name="Text Placeholder 2">
            <a:extLst>
              <a:ext uri="{FF2B5EF4-FFF2-40B4-BE49-F238E27FC236}">
                <a16:creationId xmlns:a16="http://schemas.microsoft.com/office/drawing/2014/main" id="{9BA76457-F9D7-88AF-FED2-36D556F359F0}"/>
              </a:ext>
            </a:extLst>
          </p:cNvPr>
          <p:cNvSpPr>
            <a:spLocks noGrp="1"/>
          </p:cNvSpPr>
          <p:nvPr>
            <p:ph type="body" idx="1"/>
          </p:nvPr>
        </p:nvSpPr>
        <p:spPr>
          <a:xfrm>
            <a:off x="1539731" y="1655618"/>
            <a:ext cx="10018713" cy="3546763"/>
          </a:xfrm>
        </p:spPr>
        <p:txBody>
          <a:bodyPr>
            <a:noAutofit/>
          </a:bodyPr>
          <a:lstStyle/>
          <a:p>
            <a:pPr marL="342900" indent="-342900" algn="l">
              <a:buFont typeface="Arial" panose="020B0604020202020204" pitchFamily="34" charset="0"/>
              <a:buChar char="•"/>
            </a:pPr>
            <a:r>
              <a:rPr lang="en-IN" dirty="0"/>
              <a:t>We can dip the soil moisture(resistive) sensor into the required testing soil to monitor the moisture content in the given soil.</a:t>
            </a:r>
          </a:p>
          <a:p>
            <a:pPr marL="342900" indent="-342900" algn="l">
              <a:buFont typeface="Arial" panose="020B0604020202020204" pitchFamily="34" charset="0"/>
              <a:buChar char="•"/>
            </a:pPr>
            <a:r>
              <a:rPr lang="en-IN" dirty="0"/>
              <a:t>DHT</a:t>
            </a:r>
            <a:r>
              <a:rPr lang="en-IN" dirty="0">
                <a:latin typeface="Arial" panose="020B0604020202020204" pitchFamily="34" charset="0"/>
                <a:cs typeface="Arial" panose="020B0604020202020204" pitchFamily="34" charset="0"/>
              </a:rPr>
              <a:t>11 </a:t>
            </a:r>
            <a:r>
              <a:rPr lang="en-IN" dirty="0">
                <a:cs typeface="Arial" panose="020B0604020202020204" pitchFamily="34" charset="0"/>
              </a:rPr>
              <a:t>Sensor measures the surrounding temperature and humidity through which we can easily visualise the necessary conditions for the growth of the given specimen.</a:t>
            </a:r>
          </a:p>
          <a:p>
            <a:pPr marL="342900" indent="-342900" algn="l">
              <a:buFont typeface="Arial" panose="020B0604020202020204" pitchFamily="34" charset="0"/>
              <a:buChar char="•"/>
            </a:pPr>
            <a:r>
              <a:rPr lang="en-IN" dirty="0">
                <a:cs typeface="Arial" panose="020B0604020202020204" pitchFamily="34" charset="0"/>
              </a:rPr>
              <a:t>Water flow rate can be measured by the water flow sensor YF-S201 that is rate and volume of water flowing.</a:t>
            </a:r>
          </a:p>
          <a:p>
            <a:pPr marL="342900" indent="-342900" algn="l">
              <a:buFont typeface="Arial" panose="020B0604020202020204" pitchFamily="34" charset="0"/>
              <a:buChar char="•"/>
            </a:pPr>
            <a:r>
              <a:rPr lang="en-IN" dirty="0">
                <a:cs typeface="Arial" panose="020B0604020202020204" pitchFamily="34" charset="0"/>
              </a:rPr>
              <a:t>Water can be pumped by the Mini DC Submergible Pump to the soil so that we can know the rate of flow of water.</a:t>
            </a:r>
          </a:p>
          <a:p>
            <a:pPr marL="342900" indent="-342900" algn="l">
              <a:buFont typeface="Arial" panose="020B0604020202020204" pitchFamily="34" charset="0"/>
              <a:buChar char="•"/>
            </a:pPr>
            <a:r>
              <a:rPr lang="en-IN" dirty="0">
                <a:cs typeface="Arial" panose="020B0604020202020204" pitchFamily="34" charset="0"/>
              </a:rPr>
              <a:t>Motor Control Relay can be used to control the flow of water.</a:t>
            </a:r>
          </a:p>
          <a:p>
            <a:pPr marL="342900" indent="-342900" algn="l">
              <a:buFont typeface="Arial" panose="020B0604020202020204" pitchFamily="34" charset="0"/>
              <a:buChar char="•"/>
            </a:pPr>
            <a:r>
              <a:rPr lang="en-IN" dirty="0">
                <a:cs typeface="Arial" panose="020B0604020202020204" pitchFamily="34" charset="0"/>
              </a:rPr>
              <a:t>The output can be verified by </a:t>
            </a:r>
            <a:r>
              <a:rPr lang="en-IN" dirty="0">
                <a:latin typeface="Arial" panose="020B0604020202020204" pitchFamily="34" charset="0"/>
                <a:cs typeface="Arial" panose="020B0604020202020204" pitchFamily="34" charset="0"/>
              </a:rPr>
              <a:t>HC05 </a:t>
            </a:r>
            <a:r>
              <a:rPr lang="en-IN" dirty="0">
                <a:cs typeface="Arial" panose="020B0604020202020204" pitchFamily="34" charset="0"/>
              </a:rPr>
              <a:t>Bluetooth Module which can connect the wholesome output to mobile (or) any device.										 </a:t>
            </a:r>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41771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EB9B-461D-F342-B398-7C6E2B32C796}"/>
              </a:ext>
            </a:extLst>
          </p:cNvPr>
          <p:cNvSpPr>
            <a:spLocks noGrp="1"/>
          </p:cNvSpPr>
          <p:nvPr>
            <p:ph type="title"/>
          </p:nvPr>
        </p:nvSpPr>
        <p:spPr>
          <a:xfrm>
            <a:off x="1484312" y="685800"/>
            <a:ext cx="10018711" cy="381000"/>
          </a:xfrm>
        </p:spPr>
        <p:txBody>
          <a:bodyPr>
            <a:normAutofit fontScale="90000"/>
          </a:bodyPr>
          <a:lstStyle/>
          <a:p>
            <a:r>
              <a:rPr lang="en-IN" dirty="0">
                <a:latin typeface="Arial Black" panose="020B0A04020102020204" pitchFamily="34" charset="0"/>
              </a:rPr>
              <a:t>Importance of Water Use Efficiency</a:t>
            </a:r>
          </a:p>
        </p:txBody>
      </p:sp>
      <p:sp>
        <p:nvSpPr>
          <p:cNvPr id="3" name="Text Placeholder 2">
            <a:extLst>
              <a:ext uri="{FF2B5EF4-FFF2-40B4-BE49-F238E27FC236}">
                <a16:creationId xmlns:a16="http://schemas.microsoft.com/office/drawing/2014/main" id="{EE5FC3EF-26C6-1BE8-CB12-520201D04186}"/>
              </a:ext>
            </a:extLst>
          </p:cNvPr>
          <p:cNvSpPr>
            <a:spLocks noGrp="1"/>
          </p:cNvSpPr>
          <p:nvPr>
            <p:ph type="body" idx="1"/>
          </p:nvPr>
        </p:nvSpPr>
        <p:spPr>
          <a:xfrm>
            <a:off x="1484312" y="1316183"/>
            <a:ext cx="10018713" cy="4475018"/>
          </a:xfrm>
        </p:spPr>
        <p:txBody>
          <a:bodyPr>
            <a:normAutofit/>
          </a:bodyPr>
          <a:lstStyle/>
          <a:p>
            <a:pPr algn="l"/>
            <a:r>
              <a:rPr lang="en-US" b="1" i="0" dirty="0">
                <a:solidFill>
                  <a:srgbClr val="202122"/>
                </a:solidFill>
                <a:effectLst/>
              </a:rPr>
              <a:t>Water-use efficiency (WUE)</a:t>
            </a:r>
            <a:r>
              <a:rPr lang="en-US" b="0" i="0" dirty="0">
                <a:solidFill>
                  <a:srgbClr val="202122"/>
                </a:solidFill>
                <a:effectLst/>
              </a:rPr>
              <a:t> shows a relationship between plant productivity  and water use. It is the amount of biomass produced per unit mass of water used by the plant.</a:t>
            </a:r>
          </a:p>
          <a:p>
            <a:pPr algn="l"/>
            <a:r>
              <a:rPr lang="en-US" b="0" i="0" dirty="0">
                <a:solidFill>
                  <a:srgbClr val="202122"/>
                </a:solidFill>
                <a:effectLst/>
              </a:rPr>
              <a:t>Increase in water-use efficiency are commonly cited as a response mechanism of plants to moderate to severe </a:t>
            </a:r>
            <a:r>
              <a:rPr lang="en-US" b="0" i="0" u="none" strike="noStrike" dirty="0">
                <a:solidFill>
                  <a:srgbClr val="0645AD"/>
                </a:solidFill>
                <a:effectLst/>
                <a:hlinkClick r:id="rId2" tooltip="Soil"/>
              </a:rPr>
              <a:t>soil</a:t>
            </a:r>
            <a:r>
              <a:rPr lang="en-US" b="0" i="0" dirty="0">
                <a:solidFill>
                  <a:srgbClr val="202122"/>
                </a:solidFill>
                <a:effectLst/>
              </a:rPr>
              <a:t> water deficits and have been the focus of many programs that seek to increase </a:t>
            </a:r>
            <a:r>
              <a:rPr lang="en-US" b="0" i="0" u="none" strike="noStrike" dirty="0">
                <a:solidFill>
                  <a:srgbClr val="0645AD"/>
                </a:solidFill>
                <a:effectLst/>
                <a:hlinkClick r:id="rId3" tooltip="Crop"/>
              </a:rPr>
              <a:t>crop</a:t>
            </a:r>
            <a:r>
              <a:rPr lang="en-US" b="0" i="0" dirty="0">
                <a:solidFill>
                  <a:srgbClr val="202122"/>
                </a:solidFill>
                <a:effectLst/>
              </a:rPr>
              <a:t> tolerance to </a:t>
            </a:r>
            <a:r>
              <a:rPr lang="en-US" b="0" i="0" u="none" strike="noStrike" dirty="0">
                <a:solidFill>
                  <a:srgbClr val="0645AD"/>
                </a:solidFill>
                <a:effectLst/>
                <a:hlinkClick r:id="rId4" tooltip="Drought"/>
              </a:rPr>
              <a:t>drought</a:t>
            </a:r>
            <a:r>
              <a:rPr lang="en-US" b="0" i="0" dirty="0">
                <a:solidFill>
                  <a:srgbClr val="202122"/>
                </a:solidFill>
                <a:effectLst/>
              </a:rPr>
              <a:t>. However, there is some question as to the benefit of increased water-use efficiency of plants in </a:t>
            </a:r>
            <a:r>
              <a:rPr lang="en-US" b="0" i="0" u="none" strike="noStrike" dirty="0">
                <a:solidFill>
                  <a:srgbClr val="0645AD"/>
                </a:solidFill>
                <a:effectLst/>
                <a:hlinkClick r:id="rId5" tooltip="Agricultural systems"/>
              </a:rPr>
              <a:t>agricultural systems</a:t>
            </a:r>
            <a:r>
              <a:rPr lang="en-US" b="0" i="0" dirty="0">
                <a:solidFill>
                  <a:srgbClr val="202122"/>
                </a:solidFill>
                <a:effectLst/>
              </a:rPr>
              <a:t>, as the processes of increased yield production and decreased water loss due to transpiration (that is, the main driver of increases in water-use efficiency) are fundamentally opposed . If there existed a situation where water deficit induced lower </a:t>
            </a:r>
            <a:r>
              <a:rPr lang="en-US" b="0" i="0" dirty="0" err="1">
                <a:solidFill>
                  <a:srgbClr val="202122"/>
                </a:solidFill>
                <a:effectLst/>
              </a:rPr>
              <a:t>transpirational</a:t>
            </a:r>
            <a:r>
              <a:rPr lang="en-US" b="0" i="0" dirty="0">
                <a:solidFill>
                  <a:srgbClr val="202122"/>
                </a:solidFill>
                <a:effectLst/>
              </a:rPr>
              <a:t> rates without simultaneously decreasing photosynthetic rates and biomass production, then water-use efficiency would be both greatly improved and the desired trait in </a:t>
            </a:r>
            <a:r>
              <a:rPr lang="en-US" b="0" i="0" u="none" strike="noStrike" dirty="0">
                <a:solidFill>
                  <a:srgbClr val="0645AD"/>
                </a:solidFill>
                <a:effectLst/>
                <a:hlinkClick r:id="rId6" tooltip="Crop productivity"/>
              </a:rPr>
              <a:t>crop production</a:t>
            </a:r>
            <a:r>
              <a:rPr lang="en-US" b="0" i="0" dirty="0">
                <a:solidFill>
                  <a:srgbClr val="202122"/>
                </a:solidFill>
                <a:effectLst/>
              </a:rPr>
              <a:t>.</a:t>
            </a:r>
          </a:p>
          <a:p>
            <a:endParaRPr lang="en-IN" dirty="0"/>
          </a:p>
        </p:txBody>
      </p:sp>
    </p:spTree>
    <p:extLst>
      <p:ext uri="{BB962C8B-B14F-4D97-AF65-F5344CB8AC3E}">
        <p14:creationId xmlns:p14="http://schemas.microsoft.com/office/powerpoint/2010/main" val="354040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626A-E07A-BA7F-A694-82C7276C0E3F}"/>
              </a:ext>
            </a:extLst>
          </p:cNvPr>
          <p:cNvSpPr>
            <a:spLocks noGrp="1"/>
          </p:cNvSpPr>
          <p:nvPr>
            <p:ph type="title"/>
          </p:nvPr>
        </p:nvSpPr>
        <p:spPr>
          <a:xfrm>
            <a:off x="1086643" y="2147047"/>
            <a:ext cx="10018713" cy="1752599"/>
          </a:xfrm>
        </p:spPr>
        <p:txBody>
          <a:bodyPr>
            <a:normAutofit/>
          </a:bodyPr>
          <a:lstStyle/>
          <a:p>
            <a:r>
              <a:rPr lang="en-IN" sz="4800" dirty="0"/>
              <a:t>THANK YOU !</a:t>
            </a:r>
          </a:p>
        </p:txBody>
      </p:sp>
    </p:spTree>
    <p:extLst>
      <p:ext uri="{BB962C8B-B14F-4D97-AF65-F5344CB8AC3E}">
        <p14:creationId xmlns:p14="http://schemas.microsoft.com/office/powerpoint/2010/main" val="428329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1AD4-A388-3735-0A20-9B7B7EFAE304}"/>
              </a:ext>
            </a:extLst>
          </p:cNvPr>
          <p:cNvSpPr>
            <a:spLocks noGrp="1"/>
          </p:cNvSpPr>
          <p:nvPr>
            <p:ph type="title"/>
          </p:nvPr>
        </p:nvSpPr>
        <p:spPr/>
        <p:txBody>
          <a:bodyPr/>
          <a:lstStyle/>
          <a:p>
            <a:r>
              <a:rPr lang="en-IN" dirty="0">
                <a:latin typeface="Arial Black" panose="020B0A04020102020204" pitchFamily="34" charset="0"/>
              </a:rPr>
              <a:t>Preface</a:t>
            </a:r>
          </a:p>
        </p:txBody>
      </p:sp>
      <p:sp>
        <p:nvSpPr>
          <p:cNvPr id="3" name="Content Placeholder 2">
            <a:extLst>
              <a:ext uri="{FF2B5EF4-FFF2-40B4-BE49-F238E27FC236}">
                <a16:creationId xmlns:a16="http://schemas.microsoft.com/office/drawing/2014/main" id="{A6553A0B-DCEA-C0C9-6270-00BBA05F4835}"/>
              </a:ext>
            </a:extLst>
          </p:cNvPr>
          <p:cNvSpPr>
            <a:spLocks noGrp="1"/>
          </p:cNvSpPr>
          <p:nvPr>
            <p:ph idx="1"/>
          </p:nvPr>
        </p:nvSpPr>
        <p:spPr>
          <a:xfrm>
            <a:off x="1484310" y="2438399"/>
            <a:ext cx="10018713" cy="3352801"/>
          </a:xfrm>
        </p:spPr>
        <p:txBody>
          <a:bodyPr>
            <a:normAutofit fontScale="85000" lnSpcReduction="20000"/>
          </a:bodyPr>
          <a:lstStyle/>
          <a:p>
            <a:pPr marL="0" indent="0">
              <a:buNone/>
            </a:pPr>
            <a:r>
              <a:rPr lang="en-US" sz="2400" dirty="0">
                <a:latin typeface="Book Antiqua" panose="02040602050305030304" pitchFamily="18" charset="0"/>
              </a:rPr>
              <a:t>Water resources have been historically regarded as essential for a good agricultural output and adequate food supply for the people. All ancient civilizations that have prospered developed successful water resources management schemes. Water resources for agriculture and food production are classified as either surface or underground water. In humid climates surface water is the main source for irrigation systems. Under sub-humid and arid conditions, underground water is the major water resource for agriculture and food production.</a:t>
            </a:r>
          </a:p>
          <a:p>
            <a:pPr marL="0" indent="0">
              <a:buNone/>
            </a:pPr>
            <a:r>
              <a:rPr lang="en-US" sz="2400" dirty="0">
                <a:latin typeface="Book Antiqua" panose="02040602050305030304" pitchFamily="18" charset="0"/>
              </a:rPr>
              <a:t>According with the Food and Agriculture Organization of the United Nations, FAO (1998), demands for water for growing more food will increase causing shortages in regions that up to know are self sufficient in water resources. The growth in shortage could be avoided only by developing the potential sources or by decreasing the withdrawals and simultaneously increasing water use efficiency.</a:t>
            </a:r>
            <a:endParaRPr lang="en-IN" sz="2400" dirty="0">
              <a:latin typeface="Book Antiqua" panose="02040602050305030304" pitchFamily="18" charset="0"/>
            </a:endParaRPr>
          </a:p>
          <a:p>
            <a:pPr marL="0" indent="0">
              <a:buNone/>
            </a:pPr>
            <a:endParaRPr lang="en-IN" dirty="0"/>
          </a:p>
        </p:txBody>
      </p:sp>
    </p:spTree>
    <p:extLst>
      <p:ext uri="{BB962C8B-B14F-4D97-AF65-F5344CB8AC3E}">
        <p14:creationId xmlns:p14="http://schemas.microsoft.com/office/powerpoint/2010/main" val="126505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CFFB-614F-8D2E-46FA-570D698B260A}"/>
              </a:ext>
            </a:extLst>
          </p:cNvPr>
          <p:cNvSpPr>
            <a:spLocks noGrp="1"/>
          </p:cNvSpPr>
          <p:nvPr>
            <p:ph type="title"/>
          </p:nvPr>
        </p:nvSpPr>
        <p:spPr/>
        <p:txBody>
          <a:bodyPr/>
          <a:lstStyle/>
          <a:p>
            <a:r>
              <a:rPr lang="en-IN" dirty="0">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08930FA1-C289-82E6-9246-1645150D8128}"/>
              </a:ext>
            </a:extLst>
          </p:cNvPr>
          <p:cNvSpPr>
            <a:spLocks noGrp="1"/>
          </p:cNvSpPr>
          <p:nvPr>
            <p:ph idx="1"/>
          </p:nvPr>
        </p:nvSpPr>
        <p:spPr>
          <a:xfrm>
            <a:off x="1484310" y="2438399"/>
            <a:ext cx="10018713" cy="3124201"/>
          </a:xfrm>
        </p:spPr>
        <p:txBody>
          <a:bodyPr>
            <a:normAutofit fontScale="77500" lnSpcReduction="20000"/>
          </a:bodyPr>
          <a:lstStyle/>
          <a:p>
            <a:pPr marL="0" indent="0">
              <a:buNone/>
            </a:pPr>
            <a:r>
              <a:rPr lang="en-US" dirty="0">
                <a:latin typeface="Book Antiqua" panose="02040602050305030304" pitchFamily="18" charset="0"/>
              </a:rPr>
              <a:t>Creating nourishment economically for an ever-increasing populace is one of the most noteworthy single challenges of our time, while too adjusting the issues of climate alter, utilize of rare water and natural security. Precision farming can move forward both abdicate and benefits by utilizing less assets, whereas at the same time making agribusiness more maintainable and less contaminating. Any agriculturist with any estimate of arrive can embrace this technology-based approach. Sensor-based estimations gives more information, such as moisture levels, fertilizer viability, and plant response to varied variables, such as temperature and light. Farmers can use these sensor estimates to help them make decisions. The comes about gotten by receiving these strategies can be a boon for agriculturists and holds awesome potential for making agriculture more economical and expanding nourishment accessibility. Precision farming can address both financial and natural issues that encompass generation farming in today’s world.</a:t>
            </a:r>
            <a:endParaRPr lang="en-IN" dirty="0"/>
          </a:p>
        </p:txBody>
      </p:sp>
    </p:spTree>
    <p:extLst>
      <p:ext uri="{BB962C8B-B14F-4D97-AF65-F5344CB8AC3E}">
        <p14:creationId xmlns:p14="http://schemas.microsoft.com/office/powerpoint/2010/main" val="327044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2CB4-1F12-140D-F8B8-D95B9EC42261}"/>
              </a:ext>
            </a:extLst>
          </p:cNvPr>
          <p:cNvSpPr>
            <a:spLocks noGrp="1"/>
          </p:cNvSpPr>
          <p:nvPr>
            <p:ph type="title"/>
          </p:nvPr>
        </p:nvSpPr>
        <p:spPr/>
        <p:txBody>
          <a:bodyPr/>
          <a:lstStyle/>
          <a:p>
            <a:r>
              <a:rPr lang="en-IN" dirty="0">
                <a:latin typeface="Arial Black" panose="020B0A04020102020204" pitchFamily="34" charset="0"/>
              </a:rPr>
              <a:t>Aim</a:t>
            </a:r>
          </a:p>
        </p:txBody>
      </p:sp>
      <p:sp>
        <p:nvSpPr>
          <p:cNvPr id="3" name="Content Placeholder 2">
            <a:extLst>
              <a:ext uri="{FF2B5EF4-FFF2-40B4-BE49-F238E27FC236}">
                <a16:creationId xmlns:a16="http://schemas.microsoft.com/office/drawing/2014/main" id="{28158745-E3E7-2321-D485-1AE320EDF553}"/>
              </a:ext>
            </a:extLst>
          </p:cNvPr>
          <p:cNvSpPr>
            <a:spLocks noGrp="1"/>
          </p:cNvSpPr>
          <p:nvPr>
            <p:ph idx="1"/>
          </p:nvPr>
        </p:nvSpPr>
        <p:spPr/>
        <p:txBody>
          <a:bodyPr/>
          <a:lstStyle/>
          <a:p>
            <a:r>
              <a:rPr lang="en-US" dirty="0"/>
              <a:t>To develop a system to monitor and manage the rate of water, soil fertility, crop growth, pest &amp; diseases, macro &amp; micro-nutrients, etc. </a:t>
            </a:r>
          </a:p>
          <a:p>
            <a:r>
              <a:rPr lang="en-US" dirty="0"/>
              <a:t>The technology can help improve the efficiency of water usage in agriculture and finds application in open farms, greenhouses, gardening, and research and agricultural labs. It can help with guidance about ways to optimize water usage as per the requirement of crops and soil.</a:t>
            </a:r>
            <a:endParaRPr lang="en-IN" dirty="0"/>
          </a:p>
          <a:p>
            <a:pPr marL="0" indent="0">
              <a:buNone/>
            </a:pPr>
            <a:endParaRPr lang="en-IN" dirty="0"/>
          </a:p>
        </p:txBody>
      </p:sp>
    </p:spTree>
    <p:extLst>
      <p:ext uri="{BB962C8B-B14F-4D97-AF65-F5344CB8AC3E}">
        <p14:creationId xmlns:p14="http://schemas.microsoft.com/office/powerpoint/2010/main" val="199937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02F8-973D-6656-6A66-96E3196625F4}"/>
              </a:ext>
            </a:extLst>
          </p:cNvPr>
          <p:cNvSpPr>
            <a:spLocks noGrp="1"/>
          </p:cNvSpPr>
          <p:nvPr>
            <p:ph type="title"/>
          </p:nvPr>
        </p:nvSpPr>
        <p:spPr>
          <a:xfrm>
            <a:off x="1484309" y="0"/>
            <a:ext cx="10018713" cy="1752599"/>
          </a:xfrm>
        </p:spPr>
        <p:txBody>
          <a:bodyPr/>
          <a:lstStyle/>
          <a:p>
            <a:r>
              <a:rPr lang="en-IN" dirty="0">
                <a:latin typeface="Arial Black" panose="020B0A04020102020204" pitchFamily="34" charset="0"/>
              </a:rPr>
              <a:t>Components required</a:t>
            </a:r>
          </a:p>
        </p:txBody>
      </p:sp>
      <p:sp>
        <p:nvSpPr>
          <p:cNvPr id="3" name="Content Placeholder 2">
            <a:extLst>
              <a:ext uri="{FF2B5EF4-FFF2-40B4-BE49-F238E27FC236}">
                <a16:creationId xmlns:a16="http://schemas.microsoft.com/office/drawing/2014/main" id="{07F4E4EE-9589-4591-3529-84C36241BC1D}"/>
              </a:ext>
            </a:extLst>
          </p:cNvPr>
          <p:cNvSpPr>
            <a:spLocks noGrp="1"/>
          </p:cNvSpPr>
          <p:nvPr>
            <p:ph idx="1"/>
          </p:nvPr>
        </p:nvSpPr>
        <p:spPr>
          <a:xfrm>
            <a:off x="1484310" y="1939637"/>
            <a:ext cx="10018713" cy="3851564"/>
          </a:xfrm>
        </p:spPr>
        <p:txBody>
          <a:bodyPr>
            <a:normAutofit/>
          </a:bodyPr>
          <a:lstStyle/>
          <a:p>
            <a:r>
              <a:rPr lang="en-IN" dirty="0"/>
              <a:t>Arduino Uno</a:t>
            </a:r>
          </a:p>
          <a:p>
            <a:r>
              <a:rPr lang="en-IN" dirty="0"/>
              <a:t>Motor control relay</a:t>
            </a:r>
          </a:p>
          <a:p>
            <a:r>
              <a:rPr lang="en-IN" dirty="0"/>
              <a:t>DC Submergible water pump</a:t>
            </a:r>
          </a:p>
          <a:p>
            <a:r>
              <a:rPr lang="en-IN" dirty="0"/>
              <a:t>LDR sensor</a:t>
            </a:r>
          </a:p>
          <a:p>
            <a:r>
              <a:rPr lang="en-IN" dirty="0"/>
              <a:t>Temperature And Humidity Sensor (DHT11)</a:t>
            </a:r>
          </a:p>
          <a:p>
            <a:r>
              <a:rPr lang="en-IN" dirty="0"/>
              <a:t>Moisture sensor</a:t>
            </a:r>
          </a:p>
          <a:p>
            <a:r>
              <a:rPr lang="en-IN" dirty="0"/>
              <a:t>Node MCU (ESP-8266)</a:t>
            </a:r>
          </a:p>
          <a:p>
            <a:pPr marL="0" indent="0">
              <a:buNone/>
            </a:pPr>
            <a:endParaRPr lang="en-IN" dirty="0"/>
          </a:p>
        </p:txBody>
      </p:sp>
    </p:spTree>
    <p:extLst>
      <p:ext uri="{BB962C8B-B14F-4D97-AF65-F5344CB8AC3E}">
        <p14:creationId xmlns:p14="http://schemas.microsoft.com/office/powerpoint/2010/main" val="396582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ABB9-0138-B8F4-DEB4-8955F66CF977}"/>
              </a:ext>
            </a:extLst>
          </p:cNvPr>
          <p:cNvSpPr>
            <a:spLocks noGrp="1"/>
          </p:cNvSpPr>
          <p:nvPr>
            <p:ph type="title"/>
          </p:nvPr>
        </p:nvSpPr>
        <p:spPr>
          <a:xfrm>
            <a:off x="1482724" y="360218"/>
            <a:ext cx="5426158" cy="554182"/>
          </a:xfrm>
        </p:spPr>
        <p:txBody>
          <a:bodyPr/>
          <a:lstStyle/>
          <a:p>
            <a:r>
              <a:rPr lang="en-IN" dirty="0">
                <a:latin typeface="Arial Black" panose="020B0A04020102020204" pitchFamily="34" charset="0"/>
              </a:rPr>
              <a:t>Arduino Uno</a:t>
            </a:r>
          </a:p>
        </p:txBody>
      </p:sp>
      <p:pic>
        <p:nvPicPr>
          <p:cNvPr id="6" name="Picture Placeholder 5" descr="A picture containing text, electronics, circuit&#10;&#10;Description automatically generated">
            <a:extLst>
              <a:ext uri="{FF2B5EF4-FFF2-40B4-BE49-F238E27FC236}">
                <a16:creationId xmlns:a16="http://schemas.microsoft.com/office/drawing/2014/main" id="{507C8FCB-56D6-7FFC-A1EC-972BB6D080A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115" r="14115"/>
          <a:stretch>
            <a:fillRect/>
          </a:stretch>
        </p:blipFill>
        <p:spPr/>
      </p:pic>
      <p:sp>
        <p:nvSpPr>
          <p:cNvPr id="4" name="Text Placeholder 3">
            <a:extLst>
              <a:ext uri="{FF2B5EF4-FFF2-40B4-BE49-F238E27FC236}">
                <a16:creationId xmlns:a16="http://schemas.microsoft.com/office/drawing/2014/main" id="{C0FFD2F1-5EBB-A271-949D-544A330547D9}"/>
              </a:ext>
            </a:extLst>
          </p:cNvPr>
          <p:cNvSpPr>
            <a:spLocks noGrp="1"/>
          </p:cNvSpPr>
          <p:nvPr>
            <p:ph type="body" sz="half" idx="2"/>
          </p:nvPr>
        </p:nvSpPr>
        <p:spPr>
          <a:xfrm>
            <a:off x="1316344" y="1274619"/>
            <a:ext cx="5426158" cy="3255818"/>
          </a:xfrm>
        </p:spPr>
        <p:txBody>
          <a:bodyPr>
            <a:normAutofit lnSpcReduction="10000"/>
          </a:bodyPr>
          <a:lstStyle/>
          <a:p>
            <a:pPr marL="285750" indent="-285750" algn="l">
              <a:buFont typeface="Arial" panose="020B0604020202020204" pitchFamily="34" charset="0"/>
              <a:buChar char="•"/>
            </a:pPr>
            <a:r>
              <a:rPr lang="en-US" b="0" i="0" dirty="0">
                <a:solidFill>
                  <a:srgbClr val="000000"/>
                </a:solidFill>
                <a:effectLst/>
              </a:rPr>
              <a:t>Arduino UNO is a microcontroller board based on the </a:t>
            </a:r>
            <a:r>
              <a:rPr lang="en-US" b="1" i="0" dirty="0">
                <a:solidFill>
                  <a:srgbClr val="000000"/>
                </a:solidFill>
                <a:effectLst/>
              </a:rPr>
              <a:t>ATmega328P</a:t>
            </a:r>
            <a:r>
              <a:rPr lang="en-US" b="0" i="0" dirty="0">
                <a:solidFill>
                  <a:srgbClr val="000000"/>
                </a:solidFill>
                <a:effectLst/>
              </a:rPr>
              <a:t>. It has 14 digital input/output pins (of which 6 can be used as PWM outputs), 6 analog inputs, a 16 MHz ceramic resonator, a USB connection, a power jack, an ICSP header and a reset button</a:t>
            </a:r>
            <a:r>
              <a:rPr lang="en-US" b="0" i="0" dirty="0">
                <a:solidFill>
                  <a:srgbClr val="000000"/>
                </a:solidFill>
                <a:effectLst/>
                <a:latin typeface="Open Sans" panose="020B0606030504020204" pitchFamily="34" charset="0"/>
              </a:rPr>
              <a:t>.</a:t>
            </a:r>
          </a:p>
          <a:p>
            <a:pPr marL="285750" indent="-285750" algn="l">
              <a:buFont typeface="Arial" panose="020B0604020202020204" pitchFamily="34" charset="0"/>
              <a:buChar char="•"/>
            </a:pPr>
            <a:r>
              <a:rPr lang="en-US" b="0" i="0" dirty="0">
                <a:solidFill>
                  <a:srgbClr val="000000"/>
                </a:solidFill>
                <a:effectLst/>
              </a:rPr>
              <a:t>It contains everything needed to support the microcontroller; simply connect it to a computer with a USB cable or power it with </a:t>
            </a:r>
            <a:r>
              <a:rPr lang="en-US" dirty="0">
                <a:solidFill>
                  <a:srgbClr val="000000"/>
                </a:solidFill>
              </a:rPr>
              <a:t>a</a:t>
            </a:r>
            <a:r>
              <a:rPr lang="en-US" b="0" i="0" dirty="0">
                <a:solidFill>
                  <a:srgbClr val="000000"/>
                </a:solidFill>
                <a:effectLst/>
              </a:rPr>
              <a:t> AC-to-DC adapter or battery to get started.</a:t>
            </a:r>
          </a:p>
          <a:p>
            <a:pPr algn="l"/>
            <a:r>
              <a:rPr lang="en-US" b="0" i="0" dirty="0">
                <a:solidFill>
                  <a:srgbClr val="000000"/>
                </a:solidFill>
                <a:effectLst/>
              </a:rPr>
              <a:t> </a:t>
            </a:r>
            <a:endParaRPr lang="en-IN" dirty="0"/>
          </a:p>
        </p:txBody>
      </p:sp>
    </p:spTree>
    <p:extLst>
      <p:ext uri="{BB962C8B-B14F-4D97-AF65-F5344CB8AC3E}">
        <p14:creationId xmlns:p14="http://schemas.microsoft.com/office/powerpoint/2010/main" val="406076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72" name="Group 7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C84FFB5-5851-3B5F-300A-F824A5DDC3C2}"/>
              </a:ext>
            </a:extLst>
          </p:cNvPr>
          <p:cNvSpPr>
            <a:spLocks noGrp="1"/>
          </p:cNvSpPr>
          <p:nvPr>
            <p:ph type="title"/>
          </p:nvPr>
        </p:nvSpPr>
        <p:spPr>
          <a:xfrm>
            <a:off x="1574800" y="-227369"/>
            <a:ext cx="2721897" cy="1752599"/>
          </a:xfrm>
        </p:spPr>
        <p:txBody>
          <a:bodyPr vert="horz" lIns="91440" tIns="45720" rIns="91440" bIns="45720" rtlCol="0" anchor="ctr">
            <a:normAutofit/>
          </a:bodyPr>
          <a:lstStyle/>
          <a:p>
            <a:r>
              <a:rPr lang="en-US" sz="3200" dirty="0">
                <a:latin typeface="Arial Black" panose="020B0A04020102020204" pitchFamily="34" charset="0"/>
              </a:rPr>
              <a:t>DHT11 Sensor</a:t>
            </a:r>
          </a:p>
        </p:txBody>
      </p:sp>
      <p:sp>
        <p:nvSpPr>
          <p:cNvPr id="4" name="Text Placeholder 3">
            <a:extLst>
              <a:ext uri="{FF2B5EF4-FFF2-40B4-BE49-F238E27FC236}">
                <a16:creationId xmlns:a16="http://schemas.microsoft.com/office/drawing/2014/main" id="{4B0CF5F0-7D8D-C355-4DCD-DDD0AF7047A0}"/>
              </a:ext>
            </a:extLst>
          </p:cNvPr>
          <p:cNvSpPr>
            <a:spLocks noGrp="1"/>
          </p:cNvSpPr>
          <p:nvPr>
            <p:ph type="body" sz="half" idx="2"/>
          </p:nvPr>
        </p:nvSpPr>
        <p:spPr>
          <a:xfrm>
            <a:off x="1497624" y="1234785"/>
            <a:ext cx="2812387" cy="4003964"/>
          </a:xfrm>
        </p:spPr>
        <p:txBody>
          <a:bodyPr vert="horz" lIns="91440" tIns="45720" rIns="91440" bIns="45720" rtlCol="0" anchor="ctr">
            <a:normAutofit fontScale="55000" lnSpcReduction="20000"/>
          </a:bodyPr>
          <a:lstStyle/>
          <a:p>
            <a:pPr algn="l">
              <a:buFont typeface="Arial"/>
              <a:buChar char="•"/>
            </a:pPr>
            <a:r>
              <a:rPr lang="en-US" sz="2900" b="0" i="0" dirty="0">
                <a:solidFill>
                  <a:srgbClr val="000000"/>
                </a:solidFill>
                <a:effectLst/>
              </a:rPr>
              <a:t>The DHT11 is a basic, ultra low-cost digital temperature and humidity sensor</a:t>
            </a:r>
            <a:r>
              <a:rPr lang="en-US" sz="1700" b="0" i="0" dirty="0">
                <a:solidFill>
                  <a:srgbClr val="000000"/>
                </a:solidFill>
                <a:effectLst/>
              </a:rPr>
              <a:t>.</a:t>
            </a:r>
          </a:p>
          <a:p>
            <a:pPr algn="l">
              <a:buFont typeface="Arial"/>
              <a:buChar char="•"/>
            </a:pPr>
            <a:r>
              <a:rPr lang="en-US" sz="2900" b="0" i="0" dirty="0">
                <a:solidFill>
                  <a:srgbClr val="000000"/>
                </a:solidFill>
                <a:effectLst/>
              </a:rPr>
              <a:t> It uses a capacitive humidity sensor and a thermistor to measure the surrounding air and spits out a digital signal on the data pin (no analog input pins needed).</a:t>
            </a:r>
          </a:p>
          <a:p>
            <a:pPr algn="l">
              <a:buFont typeface="Arial"/>
              <a:buChar char="•"/>
            </a:pPr>
            <a:r>
              <a:rPr lang="en-US" sz="2900" b="0" i="0" dirty="0">
                <a:solidFill>
                  <a:srgbClr val="000000"/>
                </a:solidFill>
                <a:effectLst/>
              </a:rPr>
              <a:t>You can get new data from it once every 2 seconds, so when using the library from Adafruit, sensor readings can be up to 2 seconds old</a:t>
            </a:r>
            <a:r>
              <a:rPr lang="en-US" sz="2400" b="0" i="0" dirty="0">
                <a:solidFill>
                  <a:srgbClr val="000000"/>
                </a:solidFill>
                <a:effectLst/>
              </a:rPr>
              <a:t>.</a:t>
            </a:r>
            <a:endParaRPr lang="en-US" sz="1700" b="0" i="0" dirty="0">
              <a:solidFill>
                <a:srgbClr val="000000"/>
              </a:solidFill>
              <a:effectLst/>
            </a:endParaRPr>
          </a:p>
          <a:p>
            <a:pPr algn="l">
              <a:buFont typeface="Arial"/>
              <a:buChar char="•"/>
            </a:pPr>
            <a:endParaRPr lang="en-US" sz="1800" dirty="0"/>
          </a:p>
        </p:txBody>
      </p:sp>
      <p:sp>
        <p:nvSpPr>
          <p:cNvPr id="8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picture containing icon&#10;&#10;Description automatically generated">
            <a:extLst>
              <a:ext uri="{FF2B5EF4-FFF2-40B4-BE49-F238E27FC236}">
                <a16:creationId xmlns:a16="http://schemas.microsoft.com/office/drawing/2014/main" id="{5050BC89-CBD6-EDF1-096E-2230C230E648}"/>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6616" r="6614" b="-1"/>
          <a:stretch/>
        </p:blipFill>
        <p:spPr>
          <a:xfrm>
            <a:off x="4941202" y="1011771"/>
            <a:ext cx="6170143" cy="4546696"/>
          </a:xfrm>
          <a:prstGeom prst="rect">
            <a:avLst/>
          </a:prstGeom>
        </p:spPr>
      </p:pic>
    </p:spTree>
    <p:extLst>
      <p:ext uri="{BB962C8B-B14F-4D97-AF65-F5344CB8AC3E}">
        <p14:creationId xmlns:p14="http://schemas.microsoft.com/office/powerpoint/2010/main" val="51419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1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30" name="Group 18">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021419D-92D4-C9C0-0058-557F6566E01F}"/>
              </a:ext>
            </a:extLst>
          </p:cNvPr>
          <p:cNvSpPr>
            <a:spLocks noGrp="1"/>
          </p:cNvSpPr>
          <p:nvPr>
            <p:ph type="title"/>
          </p:nvPr>
        </p:nvSpPr>
        <p:spPr>
          <a:xfrm>
            <a:off x="1574800" y="512617"/>
            <a:ext cx="4278928" cy="181341"/>
          </a:xfrm>
        </p:spPr>
        <p:txBody>
          <a:bodyPr vert="horz" lIns="91440" tIns="45720" rIns="91440" bIns="45720" rtlCol="0" anchor="ctr">
            <a:normAutofit fontScale="90000"/>
          </a:bodyPr>
          <a:lstStyle/>
          <a:p>
            <a:r>
              <a:rPr lang="en-US" sz="4000" dirty="0">
                <a:latin typeface="Arial Black" panose="020B0A04020102020204" pitchFamily="34" charset="0"/>
              </a:rPr>
              <a:t>Soil Moisture Sensor</a:t>
            </a:r>
          </a:p>
        </p:txBody>
      </p:sp>
      <p:sp>
        <p:nvSpPr>
          <p:cNvPr id="4" name="Text Placeholder 3">
            <a:extLst>
              <a:ext uri="{FF2B5EF4-FFF2-40B4-BE49-F238E27FC236}">
                <a16:creationId xmlns:a16="http://schemas.microsoft.com/office/drawing/2014/main" id="{38594B4C-E089-7400-D1AF-ECF1257E230A}"/>
              </a:ext>
            </a:extLst>
          </p:cNvPr>
          <p:cNvSpPr>
            <a:spLocks noGrp="1"/>
          </p:cNvSpPr>
          <p:nvPr>
            <p:ph type="body" sz="half" idx="2"/>
          </p:nvPr>
        </p:nvSpPr>
        <p:spPr>
          <a:xfrm>
            <a:off x="1498291" y="3322711"/>
            <a:ext cx="4278929" cy="2770908"/>
          </a:xfrm>
        </p:spPr>
        <p:txBody>
          <a:bodyPr vert="horz" lIns="91440" tIns="45720" rIns="91440" bIns="45720" rtlCol="0" anchor="ctr">
            <a:noAutofit/>
          </a:bodyPr>
          <a:lstStyle/>
          <a:p>
            <a:pPr marL="285750" indent="-285750" algn="l">
              <a:buFont typeface="Arial" panose="020B0604020202020204" pitchFamily="34" charset="0"/>
              <a:buChar char="•"/>
            </a:pPr>
            <a:r>
              <a:rPr lang="en-US" sz="1600" dirty="0"/>
              <a:t>A typical </a:t>
            </a:r>
            <a:r>
              <a:rPr lang="en-US" sz="1600" dirty="0">
                <a:latin typeface="Arial" panose="020B0604020202020204" pitchFamily="34" charset="0"/>
                <a:cs typeface="Arial" panose="020B0604020202020204" pitchFamily="34" charset="0"/>
              </a:rPr>
              <a:t>YL-69</a:t>
            </a:r>
            <a:r>
              <a:rPr lang="en-US" sz="1600" dirty="0"/>
              <a:t> Soil Moisture Sensor is made up of two parts. A two-legged lead that is placed in the soil or anywhere water content can be measured.</a:t>
            </a:r>
          </a:p>
          <a:p>
            <a:pPr marL="285750" indent="-285750" algn="l">
              <a:buFont typeface="Arial" panose="020B0604020202020204" pitchFamily="34" charset="0"/>
              <a:buChar char="•"/>
            </a:pPr>
            <a:r>
              <a:rPr lang="en-US" sz="1600" dirty="0"/>
              <a:t> The Soil Moisture Sensor measures soil moisture in response to changes in the earth's electrical conductivity . The electrical resistance of the sensor is measured between its two electrodes.</a:t>
            </a:r>
          </a:p>
          <a:p>
            <a:pPr marL="285750" indent="-285750" algn="l">
              <a:buFont typeface="Arial" panose="020B0604020202020204" pitchFamily="34" charset="0"/>
              <a:buChar char="•"/>
            </a:pPr>
            <a:r>
              <a:rPr lang="en-US" sz="1600" dirty="0"/>
              <a:t>The electrical resistance of the sensor is measured between its two electrodes. Soil moisture sensors can provide instantaneous information about soil moisture status within the root zone and thus aid in the timely application of water.</a:t>
            </a:r>
          </a:p>
          <a:p>
            <a:pPr marL="285750" indent="-285750" algn="l">
              <a:buFont typeface="Arial" panose="020B0604020202020204" pitchFamily="34" charset="0"/>
              <a:buChar char="•"/>
            </a:pPr>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p:txBody>
      </p:sp>
      <p:sp>
        <p:nvSpPr>
          <p:cNvPr id="27"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close-up of a circuit board&#10;&#10;Description automatically generated with low confidence">
            <a:extLst>
              <a:ext uri="{FF2B5EF4-FFF2-40B4-BE49-F238E27FC236}">
                <a16:creationId xmlns:a16="http://schemas.microsoft.com/office/drawing/2014/main" id="{C09F86F6-9475-3870-E97F-D75B301352D9}"/>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3" b="4159"/>
          <a:stretch/>
        </p:blipFill>
        <p:spPr>
          <a:xfrm>
            <a:off x="6434407" y="1011765"/>
            <a:ext cx="4744154" cy="4546708"/>
          </a:xfrm>
          <a:prstGeom prst="rect">
            <a:avLst/>
          </a:prstGeom>
        </p:spPr>
      </p:pic>
    </p:spTree>
    <p:extLst>
      <p:ext uri="{BB962C8B-B14F-4D97-AF65-F5344CB8AC3E}">
        <p14:creationId xmlns:p14="http://schemas.microsoft.com/office/powerpoint/2010/main" val="380298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6"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7"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8"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9"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61" name="Group 60">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2"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3"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4"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5"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6"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7"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5CB68EF-6137-F3D9-5CF9-1813254C4067}"/>
              </a:ext>
            </a:extLst>
          </p:cNvPr>
          <p:cNvSpPr>
            <a:spLocks noGrp="1"/>
          </p:cNvSpPr>
          <p:nvPr>
            <p:ph type="title"/>
          </p:nvPr>
        </p:nvSpPr>
        <p:spPr>
          <a:xfrm>
            <a:off x="1517611" y="-461962"/>
            <a:ext cx="2543201" cy="1708871"/>
          </a:xfrm>
        </p:spPr>
        <p:txBody>
          <a:bodyPr vert="horz" lIns="91440" tIns="45720" rIns="91440" bIns="45720" rtlCol="0" anchor="b">
            <a:normAutofit/>
          </a:bodyPr>
          <a:lstStyle/>
          <a:p>
            <a:pPr algn="l"/>
            <a:r>
              <a:rPr lang="en-US" sz="3200" dirty="0">
                <a:latin typeface="Arial Black" panose="020B0A04020102020204" pitchFamily="34" charset="0"/>
              </a:rPr>
              <a:t>LDR Sensor</a:t>
            </a:r>
          </a:p>
        </p:txBody>
      </p:sp>
      <p:sp>
        <p:nvSpPr>
          <p:cNvPr id="4" name="Text Placeholder 3">
            <a:extLst>
              <a:ext uri="{FF2B5EF4-FFF2-40B4-BE49-F238E27FC236}">
                <a16:creationId xmlns:a16="http://schemas.microsoft.com/office/drawing/2014/main" id="{439359DE-D4D3-F310-134D-E14B4C50CC17}"/>
              </a:ext>
            </a:extLst>
          </p:cNvPr>
          <p:cNvSpPr>
            <a:spLocks noGrp="1"/>
          </p:cNvSpPr>
          <p:nvPr>
            <p:ph type="body" sz="half" idx="2"/>
          </p:nvPr>
        </p:nvSpPr>
        <p:spPr>
          <a:xfrm>
            <a:off x="1435713" y="1375494"/>
            <a:ext cx="2812387" cy="4415705"/>
          </a:xfrm>
        </p:spPr>
        <p:txBody>
          <a:bodyPr vert="horz" lIns="91440" tIns="45720" rIns="91440" bIns="45720" rtlCol="0" anchor="t">
            <a:normAutofit fontScale="85000" lnSpcReduction="20000"/>
          </a:bodyPr>
          <a:lstStyle/>
          <a:p>
            <a:pPr algn="l">
              <a:buFont typeface="Arial"/>
              <a:buChar char="•"/>
            </a:pPr>
            <a:r>
              <a:rPr lang="en-US" b="0" i="0" dirty="0">
                <a:solidFill>
                  <a:srgbClr val="222222"/>
                </a:solidFill>
                <a:effectLst/>
              </a:rPr>
              <a:t>An LDR or </a:t>
            </a:r>
            <a:r>
              <a:rPr lang="en-US" b="0" i="0" u="none" strike="noStrike" dirty="0">
                <a:solidFill>
                  <a:srgbClr val="E8554E"/>
                </a:solidFill>
                <a:effectLst/>
                <a:hlinkClick r:id="rId3"/>
              </a:rPr>
              <a:t>light dependent resistor is also known as photo resistor</a:t>
            </a:r>
            <a:r>
              <a:rPr lang="en-US" b="0" i="0" u="none" strike="noStrike" dirty="0">
                <a:solidFill>
                  <a:srgbClr val="E8554E"/>
                </a:solidFill>
                <a:effectLst/>
              </a:rPr>
              <a:t> </a:t>
            </a:r>
            <a:r>
              <a:rPr lang="en-US" b="0" i="0" dirty="0">
                <a:solidFill>
                  <a:srgbClr val="222222"/>
                </a:solidFill>
                <a:effectLst/>
              </a:rPr>
              <a:t>, photocell, photoconductor.</a:t>
            </a:r>
          </a:p>
          <a:p>
            <a:pPr algn="l">
              <a:buFont typeface="Arial"/>
              <a:buChar char="•"/>
            </a:pPr>
            <a:r>
              <a:rPr lang="en-US" b="0" i="0" dirty="0">
                <a:solidFill>
                  <a:srgbClr val="222222"/>
                </a:solidFill>
                <a:effectLst/>
              </a:rPr>
              <a:t> It is a one type of resistor whose resistance varies depending on the amount of light falling on its surface. When the light falls on the resistor, then the resistance changes.</a:t>
            </a:r>
          </a:p>
          <a:p>
            <a:pPr algn="l">
              <a:buFont typeface="Arial"/>
              <a:buChar char="•"/>
            </a:pPr>
            <a:r>
              <a:rPr lang="en-US" b="0" i="0" dirty="0">
                <a:solidFill>
                  <a:srgbClr val="222222"/>
                </a:solidFill>
                <a:effectLst/>
              </a:rPr>
              <a:t>These resistors are often used in many circuits where it is required to sense the presence of light. </a:t>
            </a:r>
          </a:p>
          <a:p>
            <a:pPr algn="l">
              <a:buFont typeface="Arial"/>
              <a:buChar char="•"/>
            </a:pPr>
            <a:r>
              <a:rPr lang="en-US" b="0" i="0" dirty="0">
                <a:solidFill>
                  <a:srgbClr val="222222"/>
                </a:solidFill>
                <a:effectLst/>
              </a:rPr>
              <a:t>Hence, we can utilize the light sensor circuit for automatic switch OFF the loads based on daylight’s intensity by employing a light sensor.</a:t>
            </a:r>
          </a:p>
          <a:p>
            <a:pPr algn="l">
              <a:buFont typeface="Arial"/>
              <a:buChar char="•"/>
            </a:pPr>
            <a:r>
              <a:rPr lang="en-US" b="0" i="0" dirty="0">
                <a:solidFill>
                  <a:srgbClr val="222222"/>
                </a:solidFill>
                <a:effectLst/>
              </a:rPr>
              <a:t>Useful for large scale industries.</a:t>
            </a:r>
          </a:p>
          <a:p>
            <a:pPr algn="l">
              <a:buFont typeface="Arial"/>
              <a:buChar char="•"/>
            </a:pPr>
            <a:endParaRPr lang="en-US" b="0" i="0" dirty="0">
              <a:solidFill>
                <a:srgbClr val="222222"/>
              </a:solidFill>
              <a:effectLst/>
            </a:endParaRPr>
          </a:p>
          <a:p>
            <a:pPr algn="l"/>
            <a:endParaRPr lang="en-US" dirty="0">
              <a:solidFill>
                <a:srgbClr val="222222"/>
              </a:solidFill>
            </a:endParaRPr>
          </a:p>
        </p:txBody>
      </p:sp>
      <p:sp>
        <p:nvSpPr>
          <p:cNvPr id="69"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a:extLst>
              <a:ext uri="{FF2B5EF4-FFF2-40B4-BE49-F238E27FC236}">
                <a16:creationId xmlns:a16="http://schemas.microsoft.com/office/drawing/2014/main" id="{A64F57FF-70B8-7B27-4A12-26B3F69372D7}"/>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4115" r="14115"/>
          <a:stretch>
            <a:fillRect/>
          </a:stretch>
        </p:blipFill>
        <p:spPr>
          <a:xfrm>
            <a:off x="5893082" y="978913"/>
            <a:ext cx="4781307" cy="4572000"/>
          </a:xfrm>
        </p:spPr>
      </p:pic>
    </p:spTree>
    <p:extLst>
      <p:ext uri="{BB962C8B-B14F-4D97-AF65-F5344CB8AC3E}">
        <p14:creationId xmlns:p14="http://schemas.microsoft.com/office/powerpoint/2010/main" val="2243085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2324</TotalTime>
  <Words>1250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Book Antiqua</vt:lpstr>
      <vt:lpstr>Corbel</vt:lpstr>
      <vt:lpstr>Open Sans</vt:lpstr>
      <vt:lpstr>Parallax</vt:lpstr>
      <vt:lpstr>Water Management and Soil Nutrient monitoring using Arduino and NodeMcu</vt:lpstr>
      <vt:lpstr>Preface</vt:lpstr>
      <vt:lpstr>Abstract</vt:lpstr>
      <vt:lpstr>Aim</vt:lpstr>
      <vt:lpstr>Components required</vt:lpstr>
      <vt:lpstr>Arduino Uno</vt:lpstr>
      <vt:lpstr>DHT11 Sensor</vt:lpstr>
      <vt:lpstr>Soil Moisture Sensor</vt:lpstr>
      <vt:lpstr>LDR Sensor</vt:lpstr>
      <vt:lpstr>NodeMcu –ESP-8266</vt:lpstr>
      <vt:lpstr>PowerPoint Presentation</vt:lpstr>
      <vt:lpstr>Project Overview</vt:lpstr>
      <vt:lpstr>Importance of Water Use Efficiency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Nihanth</dc:creator>
  <cp:lastModifiedBy>vivekananda reddy</cp:lastModifiedBy>
  <cp:revision>18</cp:revision>
  <dcterms:created xsi:type="dcterms:W3CDTF">2023-01-23T17:13:04Z</dcterms:created>
  <dcterms:modified xsi:type="dcterms:W3CDTF">2023-01-28T06:01:18Z</dcterms:modified>
</cp:coreProperties>
</file>