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7" r:id="rId4"/>
    <p:sldId id="259" r:id="rId5"/>
    <p:sldId id="264" r:id="rId6"/>
    <p:sldId id="278" r:id="rId7"/>
    <p:sldId id="276" r:id="rId8"/>
    <p:sldId id="265" r:id="rId9"/>
    <p:sldId id="266" r:id="rId10"/>
    <p:sldId id="279" r:id="rId11"/>
    <p:sldId id="269" r:id="rId12"/>
    <p:sldId id="281" r:id="rId13"/>
    <p:sldId id="270" r:id="rId14"/>
    <p:sldId id="286" r:id="rId15"/>
    <p:sldId id="288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AA8"/>
    <a:srgbClr val="032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70" autoAdjust="0"/>
  </p:normalViewPr>
  <p:slideViewPr>
    <p:cSldViewPr>
      <p:cViewPr varScale="1">
        <p:scale>
          <a:sx n="53" d="100"/>
          <a:sy n="53" d="100"/>
        </p:scale>
        <p:origin x="68" y="10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BDAF-70F1-4CB1-9BE1-7D5A6CD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5F37D-01D8-4326-9609-3CD01C827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E14EA3D2-4A20-4CFD-A77D-EE35D99DF868}"/>
              </a:ext>
            </a:extLst>
          </p:cNvPr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A6CDB27-50EF-4D12-BF42-052A5951F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BE51C57-4B4B-4CFF-9EEB-D1096A44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4BEB584-2234-45AF-BB87-95999413FF84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6125394-B47C-4A1F-8789-A2953DD7F839}"/>
              </a:ext>
            </a:extLst>
          </p:cNvPr>
          <p:cNvGrpSpPr/>
          <p:nvPr/>
        </p:nvGrpSpPr>
        <p:grpSpPr>
          <a:xfrm>
            <a:off x="1271458" y="2348880"/>
            <a:ext cx="9649072" cy="2950892"/>
            <a:chOff x="1271458" y="2348880"/>
            <a:chExt cx="9649072" cy="295089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A2F5A6-8B74-4515-9947-D43EB061CA52}"/>
                </a:ext>
              </a:extLst>
            </p:cNvPr>
            <p:cNvSpPr txBox="1"/>
            <p:nvPr/>
          </p:nvSpPr>
          <p:spPr>
            <a:xfrm>
              <a:off x="1755719" y="2348880"/>
              <a:ext cx="868058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程序范式期末项目答辩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DB12923-4295-494E-A7F2-CBED8E4E4B3B}"/>
                </a:ext>
              </a:extLst>
            </p:cNvPr>
            <p:cNvCxnSpPr>
              <a:cxnSpLocks/>
            </p:cNvCxnSpPr>
            <p:nvPr/>
          </p:nvCxnSpPr>
          <p:spPr>
            <a:xfrm>
              <a:off x="1271458" y="4725144"/>
              <a:ext cx="96490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19F365-DB9F-437D-8967-CEC075139857}"/>
                </a:ext>
              </a:extLst>
            </p:cNvPr>
            <p:cNvSpPr txBox="1"/>
            <p:nvPr/>
          </p:nvSpPr>
          <p:spPr>
            <a:xfrm>
              <a:off x="6003629" y="4906716"/>
              <a:ext cx="184730" cy="39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6000"/>
                </a:lnSpc>
              </a:pPr>
              <a:endPara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CE3D2993-847E-4AE2-9235-4ED02B0EDB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A5E33D-CE9F-4D35-8AA1-5BCEF9851501}"/>
              </a:ext>
            </a:extLst>
          </p:cNvPr>
          <p:cNvSpPr txBox="1"/>
          <p:nvPr/>
        </p:nvSpPr>
        <p:spPr>
          <a:xfrm>
            <a:off x="4799856" y="4906716"/>
            <a:ext cx="2952328" cy="49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6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答辩人：张昊天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0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BDAF-70F1-4CB1-9BE1-7D5A6CD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5F37D-01D8-4326-9609-3CD01C827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040A1-05FD-49BC-82CE-DC7C7F212B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96F8BC2A-0339-494B-9439-3E20E53DA5AA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代码特色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6C42D2-3D55-4E89-A90A-750817A11D43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B11F076-E059-4130-88F0-A95320A5E295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38BA41F-64D1-490C-8A92-749066AB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B85AE6D-8DDC-433A-8774-8D33AA927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266D49C-59C9-47FA-B757-8251D6A16424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4BA12773-88DC-41CA-B8C2-F45B25329D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0719-076B-4102-A071-BD05A56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5A5ACE-36EF-4715-9602-1BB893057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AA9BC1-0249-4AB4-A334-092F5299E85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8A2A3-7E7F-45F9-A152-425FA68983E0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6B04CDF6-4BA4-4E74-84B3-847D3416DC74}"/>
              </a:ext>
            </a:extLst>
          </p:cNvPr>
          <p:cNvSpPr txBox="1">
            <a:spLocks/>
          </p:cNvSpPr>
          <p:nvPr/>
        </p:nvSpPr>
        <p:spPr>
          <a:xfrm>
            <a:off x="1935444" y="389135"/>
            <a:ext cx="6673891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使用单例模式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B15665-6681-47DB-A34F-2A3B9AFFF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sp>
        <p:nvSpPr>
          <p:cNvPr id="17" name="圆角矩形 13">
            <a:extLst>
              <a:ext uri="{FF2B5EF4-FFF2-40B4-BE49-F238E27FC236}">
                <a16:creationId xmlns:a16="http://schemas.microsoft.com/office/drawing/2014/main" id="{262E2C32-10B1-45FB-8DFF-4D032EA5E0D7}"/>
              </a:ext>
            </a:extLst>
          </p:cNvPr>
          <p:cNvSpPr/>
          <p:nvPr/>
        </p:nvSpPr>
        <p:spPr>
          <a:xfrm>
            <a:off x="899159" y="1628800"/>
            <a:ext cx="10483315" cy="4439983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93">
            <a:extLst>
              <a:ext uri="{FF2B5EF4-FFF2-40B4-BE49-F238E27FC236}">
                <a16:creationId xmlns:a16="http://schemas.microsoft.com/office/drawing/2014/main" id="{D17D2DFF-C497-4589-83E3-DDC4B5725BC4}"/>
              </a:ext>
            </a:extLst>
          </p:cNvPr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93">
            <a:extLst>
              <a:ext uri="{FF2B5EF4-FFF2-40B4-BE49-F238E27FC236}">
                <a16:creationId xmlns:a16="http://schemas.microsoft.com/office/drawing/2014/main" id="{5226A8FD-694A-422C-BC8D-7632268303F3}"/>
              </a:ext>
            </a:extLst>
          </p:cNvPr>
          <p:cNvSpPr/>
          <p:nvPr/>
        </p:nvSpPr>
        <p:spPr>
          <a:xfrm rot="10800000">
            <a:off x="11064552" y="5728681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073AD3-6DA0-4996-9A63-9B108EA25593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6E206D5-7326-4EB9-8FA6-2485B68C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2D4DA0B-4CCF-4A3D-A4FA-3746B938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381B83-A246-44F6-A819-BE30C7D7483F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B108828-7A2A-6671-06AD-F56339A076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6614" y="1353207"/>
            <a:ext cx="7249695" cy="48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BDAF-70F1-4CB1-9BE1-7D5A6CD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5F37D-01D8-4326-9609-3CD01C827F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00B515-7089-4C50-AEF9-4DB6FCAF134F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4CAA4572-F62E-40DA-861A-5D89401B7FFF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A61BB4-4024-45DB-A8AE-C3A8EEA8CD83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4">
            <a:extLst>
              <a:ext uri="{FF2B5EF4-FFF2-40B4-BE49-F238E27FC236}">
                <a16:creationId xmlns:a16="http://schemas.microsoft.com/office/drawing/2014/main" id="{93ABAE96-EFFD-407A-A6F7-7B13A81741BF}"/>
              </a:ext>
            </a:extLst>
          </p:cNvPr>
          <p:cNvSpPr txBox="1">
            <a:spLocks/>
          </p:cNvSpPr>
          <p:nvPr/>
        </p:nvSpPr>
        <p:spPr>
          <a:xfrm>
            <a:off x="6097838" y="3906494"/>
            <a:ext cx="4754488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部分特性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5EB8DD-BFF5-4948-ADF3-A0C39722E8C2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8F19CA5-3808-46AA-B789-1E5F4993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99DB1E7-8477-4F8A-81FF-5F9BB3C2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F33869-8B83-481B-91B8-AB3A0E04E11A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8E30D26-8E9E-4500-9261-E8912D4432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9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">
            <a:extLst>
              <a:ext uri="{FF2B5EF4-FFF2-40B4-BE49-F238E27FC236}">
                <a16:creationId xmlns:a16="http://schemas.microsoft.com/office/drawing/2014/main" id="{7B859D99-84C7-4446-7B56-B3B641896465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9C9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690719-076B-4102-A071-BD05A56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5A5ACE-36EF-4715-9602-1BB893057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AA9BC1-0249-4AB4-A334-092F5299E85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8A2A3-7E7F-45F9-A152-425FA68983E0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10C41-9607-4744-9857-43803870B7F6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6B04CDF6-4BA4-4E74-84B3-847D3416DC74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3200" b="1" spc="600" dirty="0" err="1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Lamda</a:t>
            </a: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表达式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84B4C02-7471-4D6E-B3D6-DF50BAC20FF3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4F05178B-8BC0-417B-86CF-C0E05E765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DFFE757-A29E-4D2B-A251-8B07B7B3F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E01BE05-5C33-4739-8EEF-AD89425A6615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A94E47B-94B7-74A6-1D1B-E9219CBB4470}"/>
              </a:ext>
            </a:extLst>
          </p:cNvPr>
          <p:cNvSpPr txBox="1"/>
          <p:nvPr/>
        </p:nvSpPr>
        <p:spPr>
          <a:xfrm>
            <a:off x="802737" y="1373477"/>
            <a:ext cx="12961439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// 为文本框添加事件监听器   </a:t>
            </a:r>
            <a:endParaRPr lang="en-US" altLang="zh-CN" sz="2000" b="1" dirty="0"/>
          </a:p>
          <a:p>
            <a:r>
              <a:rPr lang="zh-CN" altLang="en-US" sz="2800" dirty="0"/>
              <a:t> textField-&gt;addEventListener([promptLabel](Ref* sender, cocos2d::ui::TextField::EventType type) {   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zh-CN" altLang="en-US" sz="2800" dirty="0"/>
              <a:t>     if (type == cocos2d::ui::TextField::EventType::INSERT_TEXT || type ==    cocos2d::ui::TextField::EventType::DELETE_BACKWARD) </a:t>
            </a:r>
            <a:endParaRPr lang="en-US" altLang="zh-CN" sz="2800" dirty="0"/>
          </a:p>
          <a:p>
            <a:r>
              <a:rPr lang="zh-CN" altLang="en-US" sz="2800" dirty="0"/>
              <a:t>{            </a:t>
            </a:r>
            <a:endParaRPr lang="en-US" altLang="zh-CN" sz="2800" dirty="0"/>
          </a:p>
          <a:p>
            <a:r>
              <a:rPr lang="zh-CN" altLang="en-US" sz="2800" dirty="0"/>
              <a:t>auto textField = dynamic_cast&lt;cocos2d::ui::TextField*&gt;(sender);       </a:t>
            </a:r>
            <a:endParaRPr lang="en-US" altLang="zh-CN" sz="2800" dirty="0"/>
          </a:p>
          <a:p>
            <a:r>
              <a:rPr lang="zh-CN" altLang="en-US" sz="2800" dirty="0"/>
              <a:t>     std::string nickname = textField-&gt;getString();        </a:t>
            </a:r>
            <a:endParaRPr lang="en-US" altLang="zh-CN" sz="2800" dirty="0"/>
          </a:p>
          <a:p>
            <a:r>
              <a:rPr lang="zh-CN" altLang="en-US" sz="2800" dirty="0"/>
              <a:t>    std::string text = u8"欢迎来到星露谷物语！" + nickname;       </a:t>
            </a:r>
            <a:endParaRPr lang="en-US" altLang="zh-CN" sz="2800" dirty="0"/>
          </a:p>
          <a:p>
            <a:r>
              <a:rPr lang="zh-CN" altLang="en-US" sz="2800" dirty="0"/>
              <a:t>     promptLabel-&gt;setString(text);      </a:t>
            </a:r>
            <a:endParaRPr lang="en-US" altLang="zh-CN" sz="2800" dirty="0"/>
          </a:p>
          <a:p>
            <a:r>
              <a:rPr lang="zh-CN" altLang="en-US" sz="2800" dirty="0"/>
              <a:t> }        </a:t>
            </a:r>
            <a:endParaRPr lang="en-US" altLang="zh-CN" sz="2800" dirty="0"/>
          </a:p>
          <a:p>
            <a:r>
              <a:rPr lang="zh-CN" altLang="en-US" sz="2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767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">
            <a:extLst>
              <a:ext uri="{FF2B5EF4-FFF2-40B4-BE49-F238E27FC236}">
                <a16:creationId xmlns:a16="http://schemas.microsoft.com/office/drawing/2014/main" id="{7B859D99-84C7-4446-7B56-B3B641896465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9C9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690719-076B-4102-A071-BD05A56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5A5ACE-36EF-4715-9602-1BB893057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AA9BC1-0249-4AB4-A334-092F5299E85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8A2A3-7E7F-45F9-A152-425FA68983E0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10C41-9607-4744-9857-43803870B7F6}"/>
              </a:ext>
            </a:extLst>
          </p:cNvPr>
          <p:cNvSpPr/>
          <p:nvPr/>
        </p:nvSpPr>
        <p:spPr>
          <a:xfrm>
            <a:off x="511894" y="399268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6B04CDF6-4BA4-4E74-84B3-847D3416DC74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STL</a:t>
            </a: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容器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84B4C02-7471-4D6E-B3D6-DF50BAC20FF3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4F05178B-8BC0-417B-86CF-C0E05E765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DFFE757-A29E-4D2B-A251-8B07B7B3F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E01BE05-5C33-4739-8EEF-AD89425A6615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A94E47B-94B7-74A6-1D1B-E9219CBB4470}"/>
              </a:ext>
            </a:extLst>
          </p:cNvPr>
          <p:cNvSpPr txBox="1"/>
          <p:nvPr/>
        </p:nvSpPr>
        <p:spPr>
          <a:xfrm>
            <a:off x="790976" y="1413849"/>
            <a:ext cx="1020156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 auto objects = </a:t>
            </a:r>
            <a:r>
              <a:rPr lang="en-US" altLang="zh-CN" sz="2000" dirty="0" err="1"/>
              <a:t>objectLayer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getObjects</a:t>
            </a:r>
            <a:r>
              <a:rPr lang="en-US" altLang="zh-CN" sz="2000" dirty="0"/>
              <a:t>();   </a:t>
            </a:r>
          </a:p>
          <a:p>
            <a:r>
              <a:rPr lang="en-US" altLang="zh-CN" sz="2000" dirty="0"/>
              <a:t> for (const auto&amp; obj : objects)</a:t>
            </a:r>
          </a:p>
          <a:p>
            <a:r>
              <a:rPr lang="en-US" altLang="zh-CN" sz="2000" dirty="0"/>
              <a:t> {    </a:t>
            </a:r>
          </a:p>
          <a:p>
            <a:r>
              <a:rPr lang="en-US" altLang="zh-CN" sz="2000" dirty="0"/>
              <a:t> auto </a:t>
            </a:r>
            <a:r>
              <a:rPr lang="en-US" altLang="zh-CN" sz="2000" dirty="0" err="1"/>
              <a:t>objMap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obj.asValueMap</a:t>
            </a:r>
            <a:r>
              <a:rPr lang="en-US" altLang="zh-CN" sz="2000" dirty="0"/>
              <a:t>(); // </a:t>
            </a:r>
            <a:r>
              <a:rPr lang="zh-CN" altLang="en-US" sz="2000" dirty="0"/>
              <a:t>获取 </a:t>
            </a:r>
            <a:r>
              <a:rPr lang="en-US" altLang="zh-CN" sz="2000" dirty="0"/>
              <a:t>"walkable" </a:t>
            </a:r>
            <a:r>
              <a:rPr lang="zh-CN" altLang="en-US" sz="2000" dirty="0"/>
              <a:t>属性，检查此属性值是否为 </a:t>
            </a:r>
            <a:r>
              <a:rPr lang="en-US" altLang="zh-CN" sz="2000" dirty="0"/>
              <a:t>false             bool walkable = </a:t>
            </a:r>
            <a:r>
              <a:rPr lang="en-US" altLang="zh-CN" sz="2000" dirty="0" err="1"/>
              <a:t>objMap</a:t>
            </a:r>
            <a:r>
              <a:rPr lang="en-US" altLang="zh-CN" sz="2000" dirty="0"/>
              <a:t>["walkable"].</a:t>
            </a:r>
            <a:r>
              <a:rPr lang="en-US" altLang="zh-CN" sz="2000" dirty="0" err="1"/>
              <a:t>asBool</a:t>
            </a:r>
            <a:r>
              <a:rPr lang="en-US" altLang="zh-CN" sz="2000" dirty="0"/>
              <a:t>();       </a:t>
            </a:r>
          </a:p>
          <a:p>
            <a:r>
              <a:rPr lang="en-US" altLang="zh-CN" sz="2000" dirty="0"/>
              <a:t> if (!walkable) {</a:t>
            </a:r>
          </a:p>
          <a:p>
            <a:r>
              <a:rPr lang="en-US" altLang="zh-CN" sz="2000" dirty="0"/>
              <a:t>float x = </a:t>
            </a:r>
            <a:r>
              <a:rPr lang="en-US" altLang="zh-CN" sz="2000" dirty="0" err="1"/>
              <a:t>objMap</a:t>
            </a:r>
            <a:r>
              <a:rPr lang="en-US" altLang="zh-CN" sz="2000" dirty="0"/>
              <a:t>["x"].</a:t>
            </a:r>
            <a:r>
              <a:rPr lang="en-US" altLang="zh-CN" sz="2000" dirty="0" err="1"/>
              <a:t>asFloat</a:t>
            </a:r>
            <a:r>
              <a:rPr lang="en-US" altLang="zh-CN" sz="2000" dirty="0"/>
              <a:t>();            </a:t>
            </a:r>
          </a:p>
          <a:p>
            <a:r>
              <a:rPr lang="en-US" altLang="zh-CN" sz="2000" dirty="0"/>
              <a:t>float y = </a:t>
            </a:r>
            <a:r>
              <a:rPr lang="en-US" altLang="zh-CN" sz="2000" dirty="0" err="1"/>
              <a:t>objMap</a:t>
            </a:r>
            <a:r>
              <a:rPr lang="en-US" altLang="zh-CN" sz="2000" dirty="0"/>
              <a:t>["y"].</a:t>
            </a:r>
            <a:r>
              <a:rPr lang="en-US" altLang="zh-CN" sz="2000" dirty="0" err="1"/>
              <a:t>asFloat</a:t>
            </a:r>
            <a:r>
              <a:rPr lang="en-US" altLang="zh-CN" sz="2000" dirty="0"/>
              <a:t>();          </a:t>
            </a:r>
          </a:p>
          <a:p>
            <a:r>
              <a:rPr lang="en-US" altLang="zh-CN" sz="2000" dirty="0"/>
              <a:t>float width = </a:t>
            </a:r>
            <a:r>
              <a:rPr lang="en-US" altLang="zh-CN" sz="2000" dirty="0" err="1"/>
              <a:t>objMap</a:t>
            </a:r>
            <a:r>
              <a:rPr lang="en-US" altLang="zh-CN" sz="2000" dirty="0"/>
              <a:t>["width"].</a:t>
            </a:r>
            <a:r>
              <a:rPr lang="en-US" altLang="zh-CN" sz="2000" dirty="0" err="1"/>
              <a:t>asFloat</a:t>
            </a:r>
            <a:r>
              <a:rPr lang="en-US" altLang="zh-CN" sz="2000" dirty="0"/>
              <a:t>();          </a:t>
            </a:r>
          </a:p>
          <a:p>
            <a:r>
              <a:rPr lang="en-US" altLang="zh-CN" sz="2000" dirty="0"/>
              <a:t>float height = </a:t>
            </a:r>
            <a:r>
              <a:rPr lang="en-US" altLang="zh-CN" sz="2000" dirty="0" err="1"/>
              <a:t>objMap</a:t>
            </a:r>
            <a:r>
              <a:rPr lang="en-US" altLang="zh-CN" sz="2000" dirty="0"/>
              <a:t>["height"].</a:t>
            </a:r>
            <a:r>
              <a:rPr lang="en-US" altLang="zh-CN" sz="2000" dirty="0" err="1"/>
              <a:t>asFloat</a:t>
            </a:r>
            <a:r>
              <a:rPr lang="en-US" altLang="zh-CN" sz="2000" dirty="0"/>
              <a:t>(); </a:t>
            </a:r>
          </a:p>
          <a:p>
            <a:r>
              <a:rPr lang="en-US" altLang="zh-CN" sz="2000" dirty="0" err="1"/>
              <a:t>Rect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objRect</a:t>
            </a:r>
            <a:r>
              <a:rPr lang="en-US" altLang="zh-CN" sz="2000" dirty="0"/>
              <a:t>(x, y, width, height); </a:t>
            </a:r>
          </a:p>
          <a:p>
            <a:r>
              <a:rPr lang="en-US" altLang="zh-CN" sz="2000" dirty="0"/>
              <a:t>if (!walkable &amp;&amp; </a:t>
            </a:r>
            <a:r>
              <a:rPr lang="en-US" altLang="zh-CN" sz="2000" dirty="0" err="1"/>
              <a:t>objRect.containsPoint</a:t>
            </a:r>
            <a:r>
              <a:rPr lang="en-US" altLang="zh-CN" sz="2000" dirty="0"/>
              <a:t>(position)) {                return false;            }      </a:t>
            </a:r>
          </a:p>
          <a:p>
            <a:r>
              <a:rPr lang="en-US" altLang="zh-CN" sz="2000" dirty="0"/>
              <a:t>  }    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74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">
            <a:extLst>
              <a:ext uri="{FF2B5EF4-FFF2-40B4-BE49-F238E27FC236}">
                <a16:creationId xmlns:a16="http://schemas.microsoft.com/office/drawing/2014/main" id="{7B859D99-84C7-4446-7B56-B3B641896465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9C96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690719-076B-4102-A071-BD05A56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5A5ACE-36EF-4715-9602-1BB893057E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AA9BC1-0249-4AB4-A334-092F5299E85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8A2A3-7E7F-45F9-A152-425FA68983E0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10C41-9607-4744-9857-43803870B7F6}"/>
              </a:ext>
            </a:extLst>
          </p:cNvPr>
          <p:cNvSpPr/>
          <p:nvPr/>
        </p:nvSpPr>
        <p:spPr>
          <a:xfrm>
            <a:off x="507887" y="399268"/>
            <a:ext cx="566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6B04CDF6-4BA4-4E74-84B3-847D3416DC74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类的继承和多态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84B4C02-7471-4D6E-B3D6-DF50BAC20FF3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4F05178B-8BC0-417B-86CF-C0E05E765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DFFE757-A29E-4D2B-A251-8B07B7B3F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E01BE05-5C33-4739-8EEF-AD89425A6615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A94E47B-94B7-74A6-1D1B-E9219CBB4470}"/>
              </a:ext>
            </a:extLst>
          </p:cNvPr>
          <p:cNvSpPr txBox="1"/>
          <p:nvPr/>
        </p:nvSpPr>
        <p:spPr>
          <a:xfrm>
            <a:off x="752029" y="1664702"/>
            <a:ext cx="99135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b="1" dirty="0" err="1"/>
              <a:t>MapScene</a:t>
            </a:r>
            <a:r>
              <a:rPr lang="zh-CN" altLang="en-US" sz="3600" b="1" dirty="0"/>
              <a:t>、</a:t>
            </a:r>
            <a:r>
              <a:rPr lang="en-US" altLang="zh-CN" sz="3600" b="1" dirty="0" err="1"/>
              <a:t>TownScene</a:t>
            </a:r>
            <a:r>
              <a:rPr lang="zh-CN" altLang="en-US" sz="3600" b="1" dirty="0"/>
              <a:t>、</a:t>
            </a:r>
            <a:r>
              <a:rPr lang="en-US" altLang="zh-CN" sz="3600" b="1" dirty="0" err="1"/>
              <a:t>ForestScene</a:t>
            </a:r>
            <a:r>
              <a:rPr lang="zh-CN" altLang="en-US" sz="3600" b="1" dirty="0"/>
              <a:t>等场景类均继承自抽象基类</a:t>
            </a:r>
            <a:r>
              <a:rPr lang="en-US" altLang="zh-CN" sz="3600" b="1" dirty="0" err="1"/>
              <a:t>ParentScene</a:t>
            </a:r>
            <a:endParaRPr lang="en-US" altLang="zh-CN" sz="3600" b="1" dirty="0"/>
          </a:p>
          <a:p>
            <a:r>
              <a:rPr lang="en-US" altLang="zh-CN" sz="3600" b="1" dirty="0"/>
              <a:t>Crops</a:t>
            </a:r>
            <a:r>
              <a:rPr lang="zh-CN" altLang="en-US" sz="3600" b="1" dirty="0"/>
              <a:t>类继承自抽象基类</a:t>
            </a:r>
            <a:r>
              <a:rPr lang="en-US" altLang="zh-CN" sz="3600" b="1" dirty="0"/>
              <a:t>Interactable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7030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6B506-3257-4BCF-8EB1-68FF83CA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309F7E-24D4-4ECF-B2D0-41AEEEDF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6" y="0"/>
            <a:ext cx="12207345" cy="6866632"/>
          </a:xfr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9194266-BA5C-4453-8298-2990A06CABA3}"/>
              </a:ext>
            </a:extLst>
          </p:cNvPr>
          <p:cNvGrpSpPr/>
          <p:nvPr/>
        </p:nvGrpSpPr>
        <p:grpSpPr>
          <a:xfrm>
            <a:off x="1710732" y="4428050"/>
            <a:ext cx="8633740" cy="945166"/>
            <a:chOff x="3415968" y="4212026"/>
            <a:chExt cx="5400602" cy="59122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957313-3A74-44A0-B30C-63820DDD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968" y="4212026"/>
              <a:ext cx="2808312" cy="59122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8A73EFC-C885-4C14-A649-705232D43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258" y="4212026"/>
              <a:ext cx="2808312" cy="591223"/>
            </a:xfrm>
            <a:prstGeom prst="rect">
              <a:avLst/>
            </a:prstGeom>
          </p:spPr>
        </p:pic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id="{A6D2A03F-B990-4C0B-9B24-A2D8A88B7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2" y="2708920"/>
            <a:ext cx="122073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8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感谢聆听</a:t>
            </a:r>
            <a:r>
              <a:rPr lang="zh-CN" altLang="en-US" sz="8000" b="1" i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BDD7F6-674A-4B0D-84B4-513356A9793D}"/>
              </a:ext>
            </a:extLst>
          </p:cNvPr>
          <p:cNvCxnSpPr>
            <a:cxnSpLocks/>
          </p:cNvCxnSpPr>
          <p:nvPr/>
        </p:nvCxnSpPr>
        <p:spPr>
          <a:xfrm>
            <a:off x="1540768" y="4293096"/>
            <a:ext cx="86596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F8B0C39-CC59-4144-8C99-8987A57E7DAD}"/>
              </a:ext>
            </a:extLst>
          </p:cNvPr>
          <p:cNvGrpSpPr/>
          <p:nvPr/>
        </p:nvGrpSpPr>
        <p:grpSpPr>
          <a:xfrm>
            <a:off x="3814357" y="1268760"/>
            <a:ext cx="4494267" cy="1317770"/>
            <a:chOff x="9483436" y="3338490"/>
            <a:chExt cx="2493150" cy="73102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4B757A0-CEA0-4955-B6EE-13173BC6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4D2F22-B4C4-4C21-9D73-453BC7D8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CE9A79-14F7-4E0A-8D5B-4D7C334A50CF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1D27758B-FB44-4E5C-840A-4929F91054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4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内容占位符 4">
            <a:extLst>
              <a:ext uri="{FF2B5EF4-FFF2-40B4-BE49-F238E27FC236}">
                <a16:creationId xmlns:a16="http://schemas.microsoft.com/office/drawing/2014/main" id="{1FEC0298-D87C-455C-8704-3F077991C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" y="-115556"/>
            <a:ext cx="12191999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9F4D07-7616-4C28-9CAC-3D66ABD1506F}"/>
              </a:ext>
            </a:extLst>
          </p:cNvPr>
          <p:cNvSpPr txBox="1"/>
          <p:nvPr/>
        </p:nvSpPr>
        <p:spPr>
          <a:xfrm>
            <a:off x="4256162" y="2253664"/>
            <a:ext cx="127791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6FA038-8D96-45B8-A5C6-36138576B163}"/>
              </a:ext>
            </a:extLst>
          </p:cNvPr>
          <p:cNvSpPr/>
          <p:nvPr/>
        </p:nvSpPr>
        <p:spPr>
          <a:xfrm>
            <a:off x="4966159" y="786661"/>
            <a:ext cx="55495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3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4000">
                      <a:srgbClr val="0B5AA8"/>
                    </a:gs>
                    <a:gs pos="83000">
                      <a:srgbClr val="0B5AA8"/>
                    </a:gs>
                    <a:gs pos="100000">
                      <a:srgbClr val="0B5AA8"/>
                    </a:gs>
                  </a:gsLst>
                  <a:lin ang="10800000" scaled="1"/>
                </a:gradFill>
                <a:latin typeface="Agency FB" panose="020B0503020202020204" pitchFamily="34" charset="0"/>
                <a:cs typeface="Times New Roman" pitchFamily="18" charset="0"/>
              </a:rPr>
              <a:t>CONTENT</a:t>
            </a:r>
            <a:endParaRPr lang="zh-CN" altLang="en-US" sz="138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4000">
                    <a:srgbClr val="0B5AA8"/>
                  </a:gs>
                  <a:gs pos="83000">
                    <a:srgbClr val="0B5AA8"/>
                  </a:gs>
                  <a:gs pos="100000">
                    <a:srgbClr val="0B5AA8"/>
                  </a:gs>
                </a:gsLst>
                <a:lin ang="10800000" scaled="1"/>
              </a:gradFill>
              <a:latin typeface="Agency FB" panose="020B0503020202020204" pitchFamily="34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5AA0ED-CABC-46FD-847F-89D9161AE050}"/>
              </a:ext>
            </a:extLst>
          </p:cNvPr>
          <p:cNvSpPr/>
          <p:nvPr/>
        </p:nvSpPr>
        <p:spPr>
          <a:xfrm>
            <a:off x="5313645" y="4751270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BB5D48-F675-48DE-9395-8EF1E7306BCB}"/>
              </a:ext>
            </a:extLst>
          </p:cNvPr>
          <p:cNvSpPr txBox="1"/>
          <p:nvPr/>
        </p:nvSpPr>
        <p:spPr>
          <a:xfrm>
            <a:off x="5688011" y="4725144"/>
            <a:ext cx="2698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项目简介及分工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63C308-7D06-4C52-8B7B-16C241A08EB0}"/>
              </a:ext>
            </a:extLst>
          </p:cNvPr>
          <p:cNvSpPr/>
          <p:nvPr/>
        </p:nvSpPr>
        <p:spPr>
          <a:xfrm>
            <a:off x="8348945" y="4751270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AA482A-8A02-41D8-8354-7ABAE08A4DFA}"/>
              </a:ext>
            </a:extLst>
          </p:cNvPr>
          <p:cNvSpPr txBox="1"/>
          <p:nvPr/>
        </p:nvSpPr>
        <p:spPr>
          <a:xfrm>
            <a:off x="8904217" y="47251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项目功能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D90B10-4CF1-4FDD-B6B4-C8746ED2B7C0}"/>
              </a:ext>
            </a:extLst>
          </p:cNvPr>
          <p:cNvSpPr/>
          <p:nvPr/>
        </p:nvSpPr>
        <p:spPr>
          <a:xfrm>
            <a:off x="5313645" y="5633036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FD3CE3-E523-41A8-8A83-3A9F1E5F88B1}"/>
              </a:ext>
            </a:extLst>
          </p:cNvPr>
          <p:cNvSpPr txBox="1"/>
          <p:nvPr/>
        </p:nvSpPr>
        <p:spPr>
          <a:xfrm>
            <a:off x="5902351" y="55873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代码特色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BBD8D82-F566-4E4C-92AC-B58951CE0ED4}"/>
              </a:ext>
            </a:extLst>
          </p:cNvPr>
          <p:cNvSpPr/>
          <p:nvPr/>
        </p:nvSpPr>
        <p:spPr>
          <a:xfrm>
            <a:off x="8348945" y="5633036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444D33-1A69-4087-8DAB-CBFFC2B5983E}"/>
              </a:ext>
            </a:extLst>
          </p:cNvPr>
          <p:cNvSpPr txBox="1"/>
          <p:nvPr/>
        </p:nvSpPr>
        <p:spPr>
          <a:xfrm>
            <a:off x="8939539" y="5589240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C++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特性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6EEBE63-DCE2-4931-9D77-2830B6327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7" y="0"/>
            <a:ext cx="4182897" cy="6858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16803AB8-6252-4348-A5EA-B0AA5A6C66BA}"/>
              </a:ext>
            </a:extLst>
          </p:cNvPr>
          <p:cNvSpPr>
            <a:spLocks/>
          </p:cNvSpPr>
          <p:nvPr/>
        </p:nvSpPr>
        <p:spPr bwMode="auto">
          <a:xfrm>
            <a:off x="2783633" y="1252441"/>
            <a:ext cx="2376686" cy="2576512"/>
          </a:xfrm>
          <a:custGeom>
            <a:avLst/>
            <a:gdLst>
              <a:gd name="T0" fmla="*/ 1625 w 1625"/>
              <a:gd name="T1" fmla="*/ 1477 h 1623"/>
              <a:gd name="T2" fmla="*/ 1625 w 1625"/>
              <a:gd name="T3" fmla="*/ 1623 h 1623"/>
              <a:gd name="T4" fmla="*/ 0 w 1625"/>
              <a:gd name="T5" fmla="*/ 1623 h 1623"/>
              <a:gd name="T6" fmla="*/ 0 w 1625"/>
              <a:gd name="T7" fmla="*/ 0 h 1623"/>
              <a:gd name="T8" fmla="*/ 1625 w 1625"/>
              <a:gd name="T9" fmla="*/ 0 h 1623"/>
              <a:gd name="T10" fmla="*/ 1625 w 1625"/>
              <a:gd name="T11" fmla="*/ 608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3">
                <a:moveTo>
                  <a:pt x="1625" y="1477"/>
                </a:moveTo>
                <a:lnTo>
                  <a:pt x="1625" y="1623"/>
                </a:lnTo>
                <a:lnTo>
                  <a:pt x="0" y="1623"/>
                </a:lnTo>
                <a:lnTo>
                  <a:pt x="0" y="0"/>
                </a:lnTo>
                <a:lnTo>
                  <a:pt x="1625" y="0"/>
                </a:lnTo>
                <a:lnTo>
                  <a:pt x="1625" y="608"/>
                </a:lnTo>
              </a:path>
            </a:pathLst>
          </a:custGeom>
          <a:noFill/>
          <a:ln w="76200" cap="flat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B5AA8"/>
                </a:gs>
                <a:gs pos="83000">
                  <a:srgbClr val="0B5AA8"/>
                </a:gs>
                <a:gs pos="100000">
                  <a:srgbClr val="0B5AA8"/>
                </a:gs>
              </a:gsLst>
              <a:lin ang="10800000" scaled="1"/>
              <a:tileRect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BD9F1E-FF3A-4C98-BB86-1AF8D7FD73C6}"/>
              </a:ext>
            </a:extLst>
          </p:cNvPr>
          <p:cNvGrpSpPr/>
          <p:nvPr/>
        </p:nvGrpSpPr>
        <p:grpSpPr>
          <a:xfrm>
            <a:off x="9259669" y="272422"/>
            <a:ext cx="2545960" cy="731019"/>
            <a:chOff x="9488724" y="3354030"/>
            <a:chExt cx="2545960" cy="731019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576CF8D-2345-45DB-A656-724C2530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2D2FC6E-CC71-468D-8255-1DBB414F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C94600-5B6A-4DE0-B6F4-EFE1CF527903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B3AF235-85C6-4967-BDE1-F364922DAC0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10523837" y="6324310"/>
            <a:ext cx="1281792" cy="4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BDAF-70F1-4CB1-9BE1-7D5A6CD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5F37D-01D8-4326-9609-3CD01C827F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865C95-DB13-4A44-96F2-BDC98A5EEB14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14C0976A-C125-4689-A27E-E30D1B4E182E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项目简介及分工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625177-069F-44A5-BD7B-DBA8F758B474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F65300-D0F7-4CD6-AD5A-598814C1A40C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00C2765-C9BD-4198-96D3-06035B7D5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DC1D9E0-C95E-4CAF-9CD9-7944532E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FCF6991-6046-4648-9D88-875B0378B6A0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5C184417-EB53-4075-9E0D-F3295CF4F6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683691-DD25-4C62-BC89-C87F42E66B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77DA8D-D70C-4056-8DE2-FD57BCCD29A7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7CA639-6417-4122-8727-E76FE9F3B0E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A39C1EC4-FA33-4692-BD54-D37090701192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F0202E-3646-4E40-BDCA-25FA06E2904A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CC7F4F63-AAD5-44C9-AAB9-CCCDA3C0E0F2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2322651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项目简介</a:t>
            </a:r>
          </a:p>
        </p:txBody>
      </p:sp>
      <p:sp>
        <p:nvSpPr>
          <p:cNvPr id="71" name="TextBox 66">
            <a:extLst>
              <a:ext uri="{FF2B5EF4-FFF2-40B4-BE49-F238E27FC236}">
                <a16:creationId xmlns:a16="http://schemas.microsoft.com/office/drawing/2014/main" id="{8E1D1126-19B8-49E2-B384-BE2FCF079D70}"/>
              </a:ext>
            </a:extLst>
          </p:cNvPr>
          <p:cNvSpPr txBox="1"/>
          <p:nvPr/>
        </p:nvSpPr>
        <p:spPr>
          <a:xfrm>
            <a:off x="1179947" y="1388193"/>
            <a:ext cx="1415772" cy="52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Arial" panose="020B0604020202020204" pitchFamily="34" charset="0"/>
              </a:rPr>
              <a:t>项目名称</a:t>
            </a:r>
            <a:endParaRPr lang="en-GB" sz="2400" dirty="0">
              <a:solidFill>
                <a:srgbClr val="0B5AA8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65345B2-8956-428E-8094-235F52E4044D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595E5D2B-6F65-4BCE-9FAA-428118C0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7D034942-0FD6-4E8E-A71A-91155BAC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3D044B5-4BE2-45AD-A406-913C607F460B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A01D892-5F34-AC07-D1A3-5D35D41D8531}"/>
              </a:ext>
            </a:extLst>
          </p:cNvPr>
          <p:cNvSpPr txBox="1"/>
          <p:nvPr/>
        </p:nvSpPr>
        <p:spPr>
          <a:xfrm>
            <a:off x="1047398" y="2605800"/>
            <a:ext cx="8191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基于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Cocos2d-x 3.17.2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开发的星露谷物语游戏项目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参考游戏：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《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星露谷物语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9034D8A7-1FFC-4B92-9A1E-58BB4254381A}"/>
              </a:ext>
            </a:extLst>
          </p:cNvPr>
          <p:cNvSpPr/>
          <p:nvPr/>
        </p:nvSpPr>
        <p:spPr>
          <a:xfrm>
            <a:off x="1065582" y="1865939"/>
            <a:ext cx="3556251" cy="1158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 pitchFamily="34" charset="0"/>
              </a:rPr>
              <a:t>StardewValley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6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066DA-0697-487C-95BD-79F90BCE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683691-DD25-4C62-BC89-C87F42E66B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77DA8D-D70C-4056-8DE2-FD57BCCD29A7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7CA639-6417-4122-8727-E76FE9F3B0E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A39C1EC4-FA33-4692-BD54-D37090701192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F0202E-3646-4E40-BDCA-25FA06E2904A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CC7F4F63-AAD5-44C9-AAB9-CCCDA3C0E0F2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2154279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项目分工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62BF1C-1375-4184-A0A1-4B95E2807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086E05-974B-48DB-B414-F135541131BC}"/>
              </a:ext>
            </a:extLst>
          </p:cNvPr>
          <p:cNvGrpSpPr/>
          <p:nvPr/>
        </p:nvGrpSpPr>
        <p:grpSpPr>
          <a:xfrm>
            <a:off x="705703" y="1916832"/>
            <a:ext cx="3385845" cy="3719423"/>
            <a:chOff x="508066" y="1563638"/>
            <a:chExt cx="2539384" cy="278956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40BA039-35C3-46C8-BCAA-D05A2A42FB0E}"/>
                </a:ext>
              </a:extLst>
            </p:cNvPr>
            <p:cNvGrpSpPr/>
            <p:nvPr/>
          </p:nvGrpSpPr>
          <p:grpSpPr>
            <a:xfrm>
              <a:off x="508066" y="1563638"/>
              <a:ext cx="2539384" cy="2789567"/>
              <a:chOff x="3059182" y="1779662"/>
              <a:chExt cx="1206870" cy="200184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24ABD1-31A5-4FF6-96E9-9A594FC82C27}"/>
                  </a:ext>
                </a:extLst>
              </p:cNvPr>
              <p:cNvSpPr/>
              <p:nvPr/>
            </p:nvSpPr>
            <p:spPr>
              <a:xfrm>
                <a:off x="3059832" y="1779662"/>
                <a:ext cx="1206220" cy="2664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B45EB53-E5B7-4667-A0DD-A5C0810BF93E}"/>
                  </a:ext>
                </a:extLst>
              </p:cNvPr>
              <p:cNvGrpSpPr/>
              <p:nvPr/>
            </p:nvGrpSpPr>
            <p:grpSpPr>
              <a:xfrm>
                <a:off x="3059832" y="1860369"/>
                <a:ext cx="1206220" cy="1662943"/>
                <a:chOff x="1233751" y="2820025"/>
                <a:chExt cx="1206220" cy="1662943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D16B7C6-B552-475E-BA75-8CF5D35AF173}"/>
                    </a:ext>
                  </a:extLst>
                </p:cNvPr>
                <p:cNvSpPr/>
                <p:nvPr/>
              </p:nvSpPr>
              <p:spPr>
                <a:xfrm>
                  <a:off x="1233751" y="2941087"/>
                  <a:ext cx="1206220" cy="569012"/>
                </a:xfrm>
                <a:prstGeom prst="rect">
                  <a:avLst/>
                </a:prstGeom>
                <a:solidFill>
                  <a:srgbClr val="0B5AA8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迷你简菱心" panose="02010609000101010101" pitchFamily="49" charset="-122"/>
                      <a:ea typeface="迷你简菱心" panose="02010609000101010101" pitchFamily="49" charset="-122"/>
                    </a:rPr>
                    <a:t>张昊天</a:t>
                  </a:r>
                  <a:endParaRPr lang="en-US" altLang="zh-CN" sz="2400" dirty="0">
                    <a:solidFill>
                      <a:schemeClr val="bg1"/>
                    </a:solidFill>
                    <a:latin typeface="迷你简菱心" panose="02010609000101010101" pitchFamily="49" charset="-122"/>
                    <a:ea typeface="迷你简菱心" panose="02010609000101010101" pitchFamily="49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C1948F6-867C-42C5-89B6-996A8D4F92BC}"/>
                    </a:ext>
                  </a:extLst>
                </p:cNvPr>
                <p:cNvSpPr/>
                <p:nvPr/>
              </p:nvSpPr>
              <p:spPr>
                <a:xfrm>
                  <a:off x="1233751" y="3510099"/>
                  <a:ext cx="1206220" cy="9728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ParentScene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抽象类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HelloWorldScene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以及其它的场景类基础</a:t>
                  </a:r>
                </a:p>
              </p:txBody>
            </p:sp>
            <p:sp>
              <p:nvSpPr>
                <p:cNvPr id="23" name="等腰三角形 22">
                  <a:extLst>
                    <a:ext uri="{FF2B5EF4-FFF2-40B4-BE49-F238E27FC236}">
                      <a16:creationId xmlns:a16="http://schemas.microsoft.com/office/drawing/2014/main" id="{26668904-4116-4013-B448-59EE915E17EE}"/>
                    </a:ext>
                  </a:extLst>
                </p:cNvPr>
                <p:cNvSpPr/>
                <p:nvPr/>
              </p:nvSpPr>
              <p:spPr>
                <a:xfrm>
                  <a:off x="1734503" y="2820025"/>
                  <a:ext cx="204716" cy="176480"/>
                </a:xfrm>
                <a:prstGeom prst="triangle">
                  <a:avLst/>
                </a:prstGeom>
                <a:solidFill>
                  <a:srgbClr val="0B5AA8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534FC25-91CC-483D-8688-DBD2BB9CCCF9}"/>
                  </a:ext>
                </a:extLst>
              </p:cNvPr>
              <p:cNvSpPr/>
              <p:nvPr/>
            </p:nvSpPr>
            <p:spPr>
              <a:xfrm>
                <a:off x="3059182" y="3515020"/>
                <a:ext cx="1206220" cy="266486"/>
              </a:xfrm>
              <a:prstGeom prst="rect">
                <a:avLst/>
              </a:prstGeom>
              <a:solidFill>
                <a:srgbClr val="0B5AA8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Freeform 139">
              <a:extLst>
                <a:ext uri="{FF2B5EF4-FFF2-40B4-BE49-F238E27FC236}">
                  <a16:creationId xmlns:a16="http://schemas.microsoft.com/office/drawing/2014/main" id="{4A265661-CB7A-4F87-AE6A-A082DBA72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811" y="4012893"/>
              <a:ext cx="281261" cy="281262"/>
            </a:xfrm>
            <a:custGeom>
              <a:avLst/>
              <a:gdLst>
                <a:gd name="T0" fmla="*/ 42 w 97"/>
                <a:gd name="T1" fmla="*/ 14 h 97"/>
                <a:gd name="T2" fmla="*/ 55 w 97"/>
                <a:gd name="T3" fmla="*/ 14 h 97"/>
                <a:gd name="T4" fmla="*/ 48 w 97"/>
                <a:gd name="T5" fmla="*/ 0 h 97"/>
                <a:gd name="T6" fmla="*/ 42 w 97"/>
                <a:gd name="T7" fmla="*/ 14 h 97"/>
                <a:gd name="T8" fmla="*/ 49 w 97"/>
                <a:gd name="T9" fmla="*/ 18 h 97"/>
                <a:gd name="T10" fmla="*/ 79 w 97"/>
                <a:gd name="T11" fmla="*/ 48 h 97"/>
                <a:gd name="T12" fmla="*/ 49 w 97"/>
                <a:gd name="T13" fmla="*/ 79 h 97"/>
                <a:gd name="T14" fmla="*/ 18 w 97"/>
                <a:gd name="T15" fmla="*/ 48 h 97"/>
                <a:gd name="T16" fmla="*/ 49 w 97"/>
                <a:gd name="T17" fmla="*/ 18 h 97"/>
                <a:gd name="T18" fmla="*/ 60 w 97"/>
                <a:gd name="T19" fmla="*/ 15 h 97"/>
                <a:gd name="T20" fmla="*/ 71 w 97"/>
                <a:gd name="T21" fmla="*/ 22 h 97"/>
                <a:gd name="T22" fmla="*/ 73 w 97"/>
                <a:gd name="T23" fmla="*/ 6 h 97"/>
                <a:gd name="T24" fmla="*/ 60 w 97"/>
                <a:gd name="T25" fmla="*/ 15 h 97"/>
                <a:gd name="T26" fmla="*/ 75 w 97"/>
                <a:gd name="T27" fmla="*/ 25 h 97"/>
                <a:gd name="T28" fmla="*/ 81 w 97"/>
                <a:gd name="T29" fmla="*/ 36 h 97"/>
                <a:gd name="T30" fmla="*/ 91 w 97"/>
                <a:gd name="T31" fmla="*/ 24 h 97"/>
                <a:gd name="T32" fmla="*/ 75 w 97"/>
                <a:gd name="T33" fmla="*/ 25 h 97"/>
                <a:gd name="T34" fmla="*/ 83 w 97"/>
                <a:gd name="T35" fmla="*/ 42 h 97"/>
                <a:gd name="T36" fmla="*/ 83 w 97"/>
                <a:gd name="T37" fmla="*/ 54 h 97"/>
                <a:gd name="T38" fmla="*/ 97 w 97"/>
                <a:gd name="T39" fmla="*/ 48 h 97"/>
                <a:gd name="T40" fmla="*/ 83 w 97"/>
                <a:gd name="T41" fmla="*/ 42 h 97"/>
                <a:gd name="T42" fmla="*/ 82 w 97"/>
                <a:gd name="T43" fmla="*/ 60 h 97"/>
                <a:gd name="T44" fmla="*/ 75 w 97"/>
                <a:gd name="T45" fmla="*/ 71 h 97"/>
                <a:gd name="T46" fmla="*/ 91 w 97"/>
                <a:gd name="T47" fmla="*/ 72 h 97"/>
                <a:gd name="T48" fmla="*/ 82 w 97"/>
                <a:gd name="T49" fmla="*/ 60 h 97"/>
                <a:gd name="T50" fmla="*/ 72 w 97"/>
                <a:gd name="T51" fmla="*/ 75 h 97"/>
                <a:gd name="T52" fmla="*/ 61 w 97"/>
                <a:gd name="T53" fmla="*/ 81 h 97"/>
                <a:gd name="T54" fmla="*/ 73 w 97"/>
                <a:gd name="T55" fmla="*/ 90 h 97"/>
                <a:gd name="T56" fmla="*/ 72 w 97"/>
                <a:gd name="T57" fmla="*/ 75 h 97"/>
                <a:gd name="T58" fmla="*/ 55 w 97"/>
                <a:gd name="T59" fmla="*/ 83 h 97"/>
                <a:gd name="T60" fmla="*/ 43 w 97"/>
                <a:gd name="T61" fmla="*/ 83 h 97"/>
                <a:gd name="T62" fmla="*/ 49 w 97"/>
                <a:gd name="T63" fmla="*/ 97 h 97"/>
                <a:gd name="T64" fmla="*/ 55 w 97"/>
                <a:gd name="T65" fmla="*/ 83 h 97"/>
                <a:gd name="T66" fmla="*/ 37 w 97"/>
                <a:gd name="T67" fmla="*/ 81 h 97"/>
                <a:gd name="T68" fmla="*/ 26 w 97"/>
                <a:gd name="T69" fmla="*/ 75 h 97"/>
                <a:gd name="T70" fmla="*/ 25 w 97"/>
                <a:gd name="T71" fmla="*/ 91 h 97"/>
                <a:gd name="T72" fmla="*/ 37 w 97"/>
                <a:gd name="T73" fmla="*/ 81 h 97"/>
                <a:gd name="T74" fmla="*/ 22 w 97"/>
                <a:gd name="T75" fmla="*/ 71 h 97"/>
                <a:gd name="T76" fmla="*/ 16 w 97"/>
                <a:gd name="T77" fmla="*/ 60 h 97"/>
                <a:gd name="T78" fmla="*/ 7 w 97"/>
                <a:gd name="T79" fmla="*/ 73 h 97"/>
                <a:gd name="T80" fmla="*/ 22 w 97"/>
                <a:gd name="T81" fmla="*/ 71 h 97"/>
                <a:gd name="T82" fmla="*/ 14 w 97"/>
                <a:gd name="T83" fmla="*/ 55 h 97"/>
                <a:gd name="T84" fmla="*/ 14 w 97"/>
                <a:gd name="T85" fmla="*/ 42 h 97"/>
                <a:gd name="T86" fmla="*/ 0 w 97"/>
                <a:gd name="T87" fmla="*/ 49 h 97"/>
                <a:gd name="T88" fmla="*/ 14 w 97"/>
                <a:gd name="T89" fmla="*/ 55 h 97"/>
                <a:gd name="T90" fmla="*/ 15 w 97"/>
                <a:gd name="T91" fmla="*/ 37 h 97"/>
                <a:gd name="T92" fmla="*/ 22 w 97"/>
                <a:gd name="T93" fmla="*/ 26 h 97"/>
                <a:gd name="T94" fmla="*/ 6 w 97"/>
                <a:gd name="T95" fmla="*/ 24 h 97"/>
                <a:gd name="T96" fmla="*/ 15 w 97"/>
                <a:gd name="T97" fmla="*/ 37 h 97"/>
                <a:gd name="T98" fmla="*/ 26 w 97"/>
                <a:gd name="T99" fmla="*/ 22 h 97"/>
                <a:gd name="T100" fmla="*/ 37 w 97"/>
                <a:gd name="T101" fmla="*/ 16 h 97"/>
                <a:gd name="T102" fmla="*/ 24 w 97"/>
                <a:gd name="T103" fmla="*/ 6 h 97"/>
                <a:gd name="T104" fmla="*/ 26 w 97"/>
                <a:gd name="T105" fmla="*/ 2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97">
                  <a:moveTo>
                    <a:pt x="4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14"/>
                    <a:pt x="42" y="14"/>
                    <a:pt x="42" y="14"/>
                  </a:cubicBezTo>
                  <a:close/>
                  <a:moveTo>
                    <a:pt x="49" y="18"/>
                  </a:moveTo>
                  <a:cubicBezTo>
                    <a:pt x="65" y="18"/>
                    <a:pt x="79" y="31"/>
                    <a:pt x="79" y="48"/>
                  </a:cubicBezTo>
                  <a:cubicBezTo>
                    <a:pt x="79" y="65"/>
                    <a:pt x="65" y="79"/>
                    <a:pt x="49" y="79"/>
                  </a:cubicBezTo>
                  <a:cubicBezTo>
                    <a:pt x="32" y="79"/>
                    <a:pt x="18" y="65"/>
                    <a:pt x="18" y="48"/>
                  </a:cubicBezTo>
                  <a:cubicBezTo>
                    <a:pt x="18" y="31"/>
                    <a:pt x="32" y="18"/>
                    <a:pt x="49" y="18"/>
                  </a:cubicBezTo>
                  <a:close/>
                  <a:moveTo>
                    <a:pt x="60" y="15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60" y="15"/>
                    <a:pt x="60" y="15"/>
                    <a:pt x="60" y="15"/>
                  </a:cubicBezTo>
                  <a:close/>
                  <a:moveTo>
                    <a:pt x="75" y="25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75" y="25"/>
                    <a:pt x="75" y="25"/>
                    <a:pt x="75" y="25"/>
                  </a:cubicBezTo>
                  <a:close/>
                  <a:moveTo>
                    <a:pt x="83" y="42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2" y="60"/>
                  </a:moveTo>
                  <a:cubicBezTo>
                    <a:pt x="75" y="71"/>
                    <a:pt x="75" y="71"/>
                    <a:pt x="75" y="71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82" y="60"/>
                    <a:pt x="82" y="60"/>
                    <a:pt x="82" y="60"/>
                  </a:cubicBezTo>
                  <a:close/>
                  <a:moveTo>
                    <a:pt x="72" y="75"/>
                  </a:moveTo>
                  <a:cubicBezTo>
                    <a:pt x="61" y="81"/>
                    <a:pt x="61" y="81"/>
                    <a:pt x="61" y="8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55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5" y="83"/>
                    <a:pt x="55" y="83"/>
                    <a:pt x="55" y="83"/>
                  </a:cubicBezTo>
                  <a:close/>
                  <a:moveTo>
                    <a:pt x="37" y="81"/>
                  </a:moveTo>
                  <a:cubicBezTo>
                    <a:pt x="26" y="75"/>
                    <a:pt x="26" y="75"/>
                    <a:pt x="26" y="75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37" y="81"/>
                    <a:pt x="37" y="81"/>
                    <a:pt x="37" y="81"/>
                  </a:cubicBezTo>
                  <a:close/>
                  <a:moveTo>
                    <a:pt x="22" y="71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22" y="71"/>
                    <a:pt x="22" y="71"/>
                    <a:pt x="22" y="71"/>
                  </a:cubicBezTo>
                  <a:close/>
                  <a:moveTo>
                    <a:pt x="14" y="55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4" y="55"/>
                    <a:pt x="14" y="55"/>
                    <a:pt x="14" y="55"/>
                  </a:cubicBezTo>
                  <a:close/>
                  <a:moveTo>
                    <a:pt x="15" y="37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5" y="37"/>
                    <a:pt x="15" y="37"/>
                    <a:pt x="15" y="37"/>
                  </a:cubicBezTo>
                  <a:close/>
                  <a:moveTo>
                    <a:pt x="26" y="22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24" y="6"/>
                    <a:pt x="24" y="6"/>
                    <a:pt x="24" y="6"/>
                  </a:cubicBezTo>
                  <a:lnTo>
                    <a:pt x="26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A9130A-D424-429E-AAE6-3BB34A5FBD80}"/>
              </a:ext>
            </a:extLst>
          </p:cNvPr>
          <p:cNvGrpSpPr/>
          <p:nvPr/>
        </p:nvGrpSpPr>
        <p:grpSpPr>
          <a:xfrm>
            <a:off x="4292109" y="1934630"/>
            <a:ext cx="3385845" cy="3719423"/>
            <a:chOff x="3197871" y="1576987"/>
            <a:chExt cx="2539384" cy="278956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1680F15-9160-4D4D-AA94-B10C78222941}"/>
                </a:ext>
              </a:extLst>
            </p:cNvPr>
            <p:cNvGrpSpPr/>
            <p:nvPr/>
          </p:nvGrpSpPr>
          <p:grpSpPr>
            <a:xfrm>
              <a:off x="3197871" y="1576987"/>
              <a:ext cx="2539384" cy="2789567"/>
              <a:chOff x="3059182" y="1779662"/>
              <a:chExt cx="1206870" cy="200184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15364D-E023-4F10-B116-62C563EC8D3C}"/>
                  </a:ext>
                </a:extLst>
              </p:cNvPr>
              <p:cNvSpPr/>
              <p:nvPr/>
            </p:nvSpPr>
            <p:spPr>
              <a:xfrm>
                <a:off x="3059832" y="1779662"/>
                <a:ext cx="1206220" cy="2664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676397E7-7044-493B-B53B-84BFE6B88A95}"/>
                  </a:ext>
                </a:extLst>
              </p:cNvPr>
              <p:cNvGrpSpPr/>
              <p:nvPr/>
            </p:nvGrpSpPr>
            <p:grpSpPr>
              <a:xfrm>
                <a:off x="3059832" y="1860369"/>
                <a:ext cx="1206220" cy="1662943"/>
                <a:chOff x="1233751" y="2820025"/>
                <a:chExt cx="1206220" cy="1662943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5902045-3C2C-4E2F-9CFF-CE5AB478A903}"/>
                    </a:ext>
                  </a:extLst>
                </p:cNvPr>
                <p:cNvSpPr/>
                <p:nvPr/>
              </p:nvSpPr>
              <p:spPr>
                <a:xfrm>
                  <a:off x="1233751" y="2941087"/>
                  <a:ext cx="1206220" cy="569012"/>
                </a:xfrm>
                <a:prstGeom prst="rect">
                  <a:avLst/>
                </a:prstGeom>
                <a:solidFill>
                  <a:srgbClr val="0B5AA8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迷你简菱心" panose="02010609000101010101" pitchFamily="49" charset="-122"/>
                      <a:ea typeface="迷你简菱心" panose="02010609000101010101" pitchFamily="49" charset="-122"/>
                    </a:rPr>
                    <a:t>夏弘泰</a:t>
                  </a:r>
                  <a:endParaRPr lang="en-US" altLang="zh-CN" sz="2400" dirty="0">
                    <a:solidFill>
                      <a:schemeClr val="bg1"/>
                    </a:solidFill>
                    <a:latin typeface="迷你简菱心" panose="02010609000101010101" pitchFamily="49" charset="-122"/>
                    <a:ea typeface="迷你简菱心" panose="02010609000101010101" pitchFamily="49" charset="-122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A94786E-3FC5-46F3-80FB-6CD57C490B54}"/>
                    </a:ext>
                  </a:extLst>
                </p:cNvPr>
                <p:cNvSpPr/>
                <p:nvPr/>
              </p:nvSpPr>
              <p:spPr>
                <a:xfrm>
                  <a:off x="1233751" y="3510099"/>
                  <a:ext cx="1206220" cy="9728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InventoryLayer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类、</a:t>
                  </a:r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StoppingLayer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</a:t>
                  </a:r>
                  <a:endParaRPr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2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ToolLayer</a:t>
                  </a:r>
                  <a:r>
                    <a:rPr lang="zh-CN" alt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</a:t>
                  </a:r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1D07E84D-02A9-4A3D-A3A1-6E1142EBC97A}"/>
                    </a:ext>
                  </a:extLst>
                </p:cNvPr>
                <p:cNvSpPr/>
                <p:nvPr/>
              </p:nvSpPr>
              <p:spPr>
                <a:xfrm>
                  <a:off x="1734503" y="2820025"/>
                  <a:ext cx="204716" cy="176480"/>
                </a:xfrm>
                <a:prstGeom prst="triangle">
                  <a:avLst/>
                </a:prstGeom>
                <a:solidFill>
                  <a:srgbClr val="0B5AA8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847E71C-8B9C-4210-8C04-657C8C382FC1}"/>
                  </a:ext>
                </a:extLst>
              </p:cNvPr>
              <p:cNvSpPr/>
              <p:nvPr/>
            </p:nvSpPr>
            <p:spPr>
              <a:xfrm>
                <a:off x="3059182" y="3515020"/>
                <a:ext cx="1206220" cy="266486"/>
              </a:xfrm>
              <a:prstGeom prst="rect">
                <a:avLst/>
              </a:prstGeom>
              <a:solidFill>
                <a:srgbClr val="0B5AA8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Freeform 144">
              <a:extLst>
                <a:ext uri="{FF2B5EF4-FFF2-40B4-BE49-F238E27FC236}">
                  <a16:creationId xmlns:a16="http://schemas.microsoft.com/office/drawing/2014/main" id="{5311A0A1-4747-490B-A797-B3E457EC8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6879" y="4029592"/>
              <a:ext cx="170909" cy="275878"/>
            </a:xfrm>
            <a:custGeom>
              <a:avLst/>
              <a:gdLst>
                <a:gd name="T0" fmla="*/ 19 w 59"/>
                <a:gd name="T1" fmla="*/ 6 h 95"/>
                <a:gd name="T2" fmla="*/ 40 w 59"/>
                <a:gd name="T3" fmla="*/ 0 h 95"/>
                <a:gd name="T4" fmla="*/ 45 w 59"/>
                <a:gd name="T5" fmla="*/ 6 h 95"/>
                <a:gd name="T6" fmla="*/ 59 w 59"/>
                <a:gd name="T7" fmla="*/ 19 h 95"/>
                <a:gd name="T8" fmla="*/ 55 w 59"/>
                <a:gd name="T9" fmla="*/ 91 h 95"/>
                <a:gd name="T10" fmla="*/ 45 w 59"/>
                <a:gd name="T11" fmla="*/ 95 h 95"/>
                <a:gd name="T12" fmla="*/ 4 w 59"/>
                <a:gd name="T13" fmla="*/ 91 h 95"/>
                <a:gd name="T14" fmla="*/ 0 w 59"/>
                <a:gd name="T15" fmla="*/ 19 h 95"/>
                <a:gd name="T16" fmla="*/ 4 w 59"/>
                <a:gd name="T17" fmla="*/ 10 h 95"/>
                <a:gd name="T18" fmla="*/ 14 w 59"/>
                <a:gd name="T19" fmla="*/ 6 h 95"/>
                <a:gd name="T20" fmla="*/ 19 w 59"/>
                <a:gd name="T21" fmla="*/ 28 h 95"/>
                <a:gd name="T22" fmla="*/ 27 w 59"/>
                <a:gd name="T23" fmla="*/ 36 h 95"/>
                <a:gd name="T24" fmla="*/ 31 w 59"/>
                <a:gd name="T25" fmla="*/ 28 h 95"/>
                <a:gd name="T26" fmla="*/ 39 w 59"/>
                <a:gd name="T27" fmla="*/ 23 h 95"/>
                <a:gd name="T28" fmla="*/ 31 w 59"/>
                <a:gd name="T29" fmla="*/ 15 h 95"/>
                <a:gd name="T30" fmla="*/ 27 w 59"/>
                <a:gd name="T31" fmla="*/ 23 h 95"/>
                <a:gd name="T32" fmla="*/ 13 w 59"/>
                <a:gd name="T33" fmla="*/ 38 h 95"/>
                <a:gd name="T34" fmla="*/ 45 w 59"/>
                <a:gd name="T35" fmla="*/ 44 h 95"/>
                <a:gd name="T36" fmla="*/ 13 w 59"/>
                <a:gd name="T37" fmla="*/ 38 h 95"/>
                <a:gd name="T38" fmla="*/ 13 w 59"/>
                <a:gd name="T39" fmla="*/ 53 h 95"/>
                <a:gd name="T40" fmla="*/ 45 w 59"/>
                <a:gd name="T41" fmla="*/ 46 h 95"/>
                <a:gd name="T42" fmla="*/ 13 w 59"/>
                <a:gd name="T43" fmla="*/ 55 h 95"/>
                <a:gd name="T44" fmla="*/ 45 w 59"/>
                <a:gd name="T45" fmla="*/ 62 h 95"/>
                <a:gd name="T46" fmla="*/ 13 w 59"/>
                <a:gd name="T47" fmla="*/ 55 h 95"/>
                <a:gd name="T48" fmla="*/ 13 w 59"/>
                <a:gd name="T49" fmla="*/ 71 h 95"/>
                <a:gd name="T50" fmla="*/ 45 w 59"/>
                <a:gd name="T51" fmla="*/ 65 h 95"/>
                <a:gd name="T52" fmla="*/ 13 w 59"/>
                <a:gd name="T53" fmla="*/ 74 h 95"/>
                <a:gd name="T54" fmla="*/ 45 w 59"/>
                <a:gd name="T55" fmla="*/ 80 h 95"/>
                <a:gd name="T56" fmla="*/ 13 w 59"/>
                <a:gd name="T57" fmla="*/ 74 h 95"/>
                <a:gd name="T58" fmla="*/ 14 w 59"/>
                <a:gd name="T59" fmla="*/ 14 h 95"/>
                <a:gd name="T60" fmla="*/ 10 w 59"/>
                <a:gd name="T61" fmla="*/ 15 h 95"/>
                <a:gd name="T62" fmla="*/ 8 w 59"/>
                <a:gd name="T63" fmla="*/ 81 h 95"/>
                <a:gd name="T64" fmla="*/ 14 w 59"/>
                <a:gd name="T65" fmla="*/ 87 h 95"/>
                <a:gd name="T66" fmla="*/ 49 w 59"/>
                <a:gd name="T67" fmla="*/ 85 h 95"/>
                <a:gd name="T68" fmla="*/ 51 w 59"/>
                <a:gd name="T69" fmla="*/ 19 h 95"/>
                <a:gd name="T70" fmla="*/ 45 w 59"/>
                <a:gd name="T7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" h="95">
                  <a:moveTo>
                    <a:pt x="14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9" y="6"/>
                    <a:pt x="52" y="7"/>
                    <a:pt x="55" y="10"/>
                  </a:cubicBezTo>
                  <a:cubicBezTo>
                    <a:pt x="57" y="12"/>
                    <a:pt x="59" y="15"/>
                    <a:pt x="59" y="19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5"/>
                    <a:pt x="57" y="88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2" y="93"/>
                    <a:pt x="49" y="95"/>
                    <a:pt x="45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0" y="95"/>
                    <a:pt x="7" y="93"/>
                    <a:pt x="4" y="91"/>
                  </a:cubicBezTo>
                  <a:cubicBezTo>
                    <a:pt x="2" y="88"/>
                    <a:pt x="0" y="85"/>
                    <a:pt x="0" y="8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2" y="12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7" y="7"/>
                    <a:pt x="10" y="6"/>
                    <a:pt x="14" y="6"/>
                  </a:cubicBezTo>
                  <a:close/>
                  <a:moveTo>
                    <a:pt x="19" y="23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9" y="23"/>
                    <a:pt x="19" y="23"/>
                    <a:pt x="19" y="23"/>
                  </a:cubicBezTo>
                  <a:close/>
                  <a:moveTo>
                    <a:pt x="13" y="38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13" y="38"/>
                    <a:pt x="13" y="38"/>
                    <a:pt x="13" y="38"/>
                  </a:cubicBezTo>
                  <a:close/>
                  <a:moveTo>
                    <a:pt x="13" y="46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13" y="46"/>
                    <a:pt x="13" y="46"/>
                    <a:pt x="13" y="46"/>
                  </a:cubicBezTo>
                  <a:close/>
                  <a:moveTo>
                    <a:pt x="13" y="55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3" y="55"/>
                    <a:pt x="13" y="55"/>
                    <a:pt x="13" y="55"/>
                  </a:cubicBezTo>
                  <a:close/>
                  <a:moveTo>
                    <a:pt x="13" y="65"/>
                  </a:moveTo>
                  <a:cubicBezTo>
                    <a:pt x="13" y="71"/>
                    <a:pt x="13" y="71"/>
                    <a:pt x="13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13" y="65"/>
                    <a:pt x="13" y="65"/>
                    <a:pt x="13" y="65"/>
                  </a:cubicBezTo>
                  <a:close/>
                  <a:moveTo>
                    <a:pt x="13" y="74"/>
                  </a:moveTo>
                  <a:cubicBezTo>
                    <a:pt x="13" y="80"/>
                    <a:pt x="13" y="80"/>
                    <a:pt x="13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74"/>
                    <a:pt x="13" y="74"/>
                    <a:pt x="13" y="74"/>
                  </a:cubicBezTo>
                  <a:close/>
                  <a:moveTo>
                    <a:pt x="45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2" y="14"/>
                    <a:pt x="11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9" y="84"/>
                    <a:pt x="10" y="85"/>
                  </a:cubicBezTo>
                  <a:cubicBezTo>
                    <a:pt x="11" y="86"/>
                    <a:pt x="12" y="87"/>
                    <a:pt x="14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7" y="87"/>
                    <a:pt x="48" y="86"/>
                    <a:pt x="49" y="85"/>
                  </a:cubicBezTo>
                  <a:cubicBezTo>
                    <a:pt x="50" y="84"/>
                    <a:pt x="51" y="83"/>
                    <a:pt x="51" y="8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8"/>
                    <a:pt x="50" y="16"/>
                    <a:pt x="49" y="15"/>
                  </a:cubicBezTo>
                  <a:cubicBezTo>
                    <a:pt x="48" y="14"/>
                    <a:pt x="47" y="14"/>
                    <a:pt x="45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8339239-E30A-4282-9248-03FB05093BA4}"/>
              </a:ext>
            </a:extLst>
          </p:cNvPr>
          <p:cNvGrpSpPr/>
          <p:nvPr/>
        </p:nvGrpSpPr>
        <p:grpSpPr>
          <a:xfrm>
            <a:off x="7923012" y="1916832"/>
            <a:ext cx="3385845" cy="3719423"/>
            <a:chOff x="5921048" y="1563638"/>
            <a:chExt cx="2539384" cy="278956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5F741BE-0BBD-45AA-B644-4D0933EE9FA1}"/>
                </a:ext>
              </a:extLst>
            </p:cNvPr>
            <p:cNvGrpSpPr/>
            <p:nvPr/>
          </p:nvGrpSpPr>
          <p:grpSpPr>
            <a:xfrm>
              <a:off x="5921048" y="1563638"/>
              <a:ext cx="2539384" cy="2789567"/>
              <a:chOff x="3059182" y="1779662"/>
              <a:chExt cx="1206870" cy="200184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EDABCC2-5BAF-4EE6-8CCD-30343CFC4AE4}"/>
                  </a:ext>
                </a:extLst>
              </p:cNvPr>
              <p:cNvSpPr/>
              <p:nvPr/>
            </p:nvSpPr>
            <p:spPr>
              <a:xfrm>
                <a:off x="3059832" y="1779662"/>
                <a:ext cx="1206220" cy="2664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A2F1DCED-34C4-47C1-8D12-1AFBA2AACAE1}"/>
                  </a:ext>
                </a:extLst>
              </p:cNvPr>
              <p:cNvGrpSpPr/>
              <p:nvPr/>
            </p:nvGrpSpPr>
            <p:grpSpPr>
              <a:xfrm>
                <a:off x="3059832" y="1860369"/>
                <a:ext cx="1206220" cy="1662943"/>
                <a:chOff x="1233751" y="2820025"/>
                <a:chExt cx="1206220" cy="1662943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95A7CA41-EC9D-4A2C-B081-EDFFB07CC0E4}"/>
                    </a:ext>
                  </a:extLst>
                </p:cNvPr>
                <p:cNvSpPr/>
                <p:nvPr/>
              </p:nvSpPr>
              <p:spPr>
                <a:xfrm>
                  <a:off x="1233751" y="2941087"/>
                  <a:ext cx="1206220" cy="569012"/>
                </a:xfrm>
                <a:prstGeom prst="rect">
                  <a:avLst/>
                </a:prstGeom>
                <a:solidFill>
                  <a:srgbClr val="0B5AA8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迷你简菱心" panose="02010609000101010101" pitchFamily="49" charset="-122"/>
                      <a:ea typeface="迷你简菱心" panose="02010609000101010101" pitchFamily="49" charset="-122"/>
                    </a:rPr>
                    <a:t>陈帆</a:t>
                  </a:r>
                  <a:endParaRPr lang="en-US" altLang="zh-CN" sz="2400" dirty="0">
                    <a:solidFill>
                      <a:schemeClr val="bg1"/>
                    </a:solidFill>
                    <a:latin typeface="迷你简菱心" panose="02010609000101010101" pitchFamily="49" charset="-122"/>
                    <a:ea typeface="迷你简菱心" panose="02010609000101010101" pitchFamily="49" charset="-122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143DA87-D34E-4E3E-B5E2-C89E8932210D}"/>
                    </a:ext>
                  </a:extLst>
                </p:cNvPr>
                <p:cNvSpPr/>
                <p:nvPr/>
              </p:nvSpPr>
              <p:spPr>
                <a:xfrm>
                  <a:off x="1233751" y="3510099"/>
                  <a:ext cx="1206220" cy="9728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Player</a:t>
                  </a: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</a:t>
                  </a:r>
                  <a:endPara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Crops</a:t>
                  </a: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</a:t>
                  </a:r>
                  <a:endPara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Interactable</a:t>
                  </a: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</a:t>
                  </a:r>
                  <a:endPara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Clock</a:t>
                  </a: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类</a:t>
                  </a:r>
                </a:p>
              </p:txBody>
            </p:sp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EC8D13CB-BA4D-4441-AD0C-E097159D9D03}"/>
                    </a:ext>
                  </a:extLst>
                </p:cNvPr>
                <p:cNvSpPr/>
                <p:nvPr/>
              </p:nvSpPr>
              <p:spPr>
                <a:xfrm>
                  <a:off x="1734503" y="2820025"/>
                  <a:ext cx="204716" cy="176480"/>
                </a:xfrm>
                <a:prstGeom prst="triangle">
                  <a:avLst/>
                </a:prstGeom>
                <a:solidFill>
                  <a:srgbClr val="0B5AA8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59994B5-CBEA-4724-87B1-DA2C71C2C48C}"/>
                  </a:ext>
                </a:extLst>
              </p:cNvPr>
              <p:cNvSpPr/>
              <p:nvPr/>
            </p:nvSpPr>
            <p:spPr>
              <a:xfrm>
                <a:off x="3059182" y="3515020"/>
                <a:ext cx="1206220" cy="266486"/>
              </a:xfrm>
              <a:prstGeom prst="rect">
                <a:avLst/>
              </a:prstGeom>
              <a:solidFill>
                <a:srgbClr val="0B5AA8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Freeform 166">
              <a:extLst>
                <a:ext uri="{FF2B5EF4-FFF2-40B4-BE49-F238E27FC236}">
                  <a16:creationId xmlns:a16="http://schemas.microsoft.com/office/drawing/2014/main" id="{D75F33A3-269B-46F1-AD6B-2AD3E665F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9727" y="3995206"/>
              <a:ext cx="223394" cy="328362"/>
            </a:xfrm>
            <a:custGeom>
              <a:avLst/>
              <a:gdLst>
                <a:gd name="T0" fmla="*/ 20 w 77"/>
                <a:gd name="T1" fmla="*/ 37 h 113"/>
                <a:gd name="T2" fmla="*/ 20 w 77"/>
                <a:gd name="T3" fmla="*/ 12 h 113"/>
                <a:gd name="T4" fmla="*/ 57 w 77"/>
                <a:gd name="T5" fmla="*/ 12 h 113"/>
                <a:gd name="T6" fmla="*/ 56 w 77"/>
                <a:gd name="T7" fmla="*/ 36 h 113"/>
                <a:gd name="T8" fmla="*/ 52 w 77"/>
                <a:gd name="T9" fmla="*/ 47 h 113"/>
                <a:gd name="T10" fmla="*/ 38 w 77"/>
                <a:gd name="T11" fmla="*/ 54 h 113"/>
                <a:gd name="T12" fmla="*/ 38 w 77"/>
                <a:gd name="T13" fmla="*/ 54 h 113"/>
                <a:gd name="T14" fmla="*/ 25 w 77"/>
                <a:gd name="T15" fmla="*/ 47 h 113"/>
                <a:gd name="T16" fmla="*/ 20 w 77"/>
                <a:gd name="T17" fmla="*/ 37 h 113"/>
                <a:gd name="T18" fmla="*/ 12 w 77"/>
                <a:gd name="T19" fmla="*/ 108 h 113"/>
                <a:gd name="T20" fmla="*/ 66 w 77"/>
                <a:gd name="T21" fmla="*/ 108 h 113"/>
                <a:gd name="T22" fmla="*/ 63 w 77"/>
                <a:gd name="T23" fmla="*/ 113 h 113"/>
                <a:gd name="T24" fmla="*/ 15 w 77"/>
                <a:gd name="T25" fmla="*/ 113 h 113"/>
                <a:gd name="T26" fmla="*/ 12 w 77"/>
                <a:gd name="T27" fmla="*/ 108 h 113"/>
                <a:gd name="T28" fmla="*/ 69 w 77"/>
                <a:gd name="T29" fmla="*/ 67 h 113"/>
                <a:gd name="T30" fmla="*/ 75 w 77"/>
                <a:gd name="T31" fmla="*/ 90 h 113"/>
                <a:gd name="T32" fmla="*/ 67 w 77"/>
                <a:gd name="T33" fmla="*/ 104 h 113"/>
                <a:gd name="T34" fmla="*/ 65 w 77"/>
                <a:gd name="T35" fmla="*/ 104 h 113"/>
                <a:gd name="T36" fmla="*/ 65 w 77"/>
                <a:gd name="T37" fmla="*/ 73 h 113"/>
                <a:gd name="T38" fmla="*/ 41 w 77"/>
                <a:gd name="T39" fmla="*/ 73 h 113"/>
                <a:gd name="T40" fmla="*/ 48 w 77"/>
                <a:gd name="T41" fmla="*/ 57 h 113"/>
                <a:gd name="T42" fmla="*/ 50 w 77"/>
                <a:gd name="T43" fmla="*/ 55 h 113"/>
                <a:gd name="T44" fmla="*/ 64 w 77"/>
                <a:gd name="T45" fmla="*/ 58 h 113"/>
                <a:gd name="T46" fmla="*/ 65 w 77"/>
                <a:gd name="T47" fmla="*/ 58 h 113"/>
                <a:gd name="T48" fmla="*/ 65 w 77"/>
                <a:gd name="T49" fmla="*/ 59 h 113"/>
                <a:gd name="T50" fmla="*/ 69 w 77"/>
                <a:gd name="T51" fmla="*/ 68 h 113"/>
                <a:gd name="T52" fmla="*/ 69 w 77"/>
                <a:gd name="T53" fmla="*/ 67 h 113"/>
                <a:gd name="T54" fmla="*/ 13 w 77"/>
                <a:gd name="T55" fmla="*/ 104 h 113"/>
                <a:gd name="T56" fmla="*/ 10 w 77"/>
                <a:gd name="T57" fmla="*/ 104 h 113"/>
                <a:gd name="T58" fmla="*/ 2 w 77"/>
                <a:gd name="T59" fmla="*/ 90 h 113"/>
                <a:gd name="T60" fmla="*/ 8 w 77"/>
                <a:gd name="T61" fmla="*/ 67 h 113"/>
                <a:gd name="T62" fmla="*/ 13 w 77"/>
                <a:gd name="T63" fmla="*/ 58 h 113"/>
                <a:gd name="T64" fmla="*/ 13 w 77"/>
                <a:gd name="T65" fmla="*/ 58 h 113"/>
                <a:gd name="T66" fmla="*/ 14 w 77"/>
                <a:gd name="T67" fmla="*/ 58 h 113"/>
                <a:gd name="T68" fmla="*/ 27 w 77"/>
                <a:gd name="T69" fmla="*/ 55 h 113"/>
                <a:gd name="T70" fmla="*/ 29 w 77"/>
                <a:gd name="T71" fmla="*/ 57 h 113"/>
                <a:gd name="T72" fmla="*/ 37 w 77"/>
                <a:gd name="T73" fmla="*/ 73 h 113"/>
                <a:gd name="T74" fmla="*/ 13 w 77"/>
                <a:gd name="T75" fmla="*/ 73 h 113"/>
                <a:gd name="T76" fmla="*/ 13 w 77"/>
                <a:gd name="T77" fmla="*/ 10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113">
                  <a:moveTo>
                    <a:pt x="20" y="37"/>
                  </a:moveTo>
                  <a:cubicBezTo>
                    <a:pt x="19" y="28"/>
                    <a:pt x="19" y="19"/>
                    <a:pt x="20" y="12"/>
                  </a:cubicBezTo>
                  <a:cubicBezTo>
                    <a:pt x="37" y="0"/>
                    <a:pt x="44" y="14"/>
                    <a:pt x="57" y="12"/>
                  </a:cubicBezTo>
                  <a:cubicBezTo>
                    <a:pt x="58" y="20"/>
                    <a:pt x="58" y="30"/>
                    <a:pt x="56" y="36"/>
                  </a:cubicBezTo>
                  <a:cubicBezTo>
                    <a:pt x="56" y="41"/>
                    <a:pt x="54" y="44"/>
                    <a:pt x="52" y="47"/>
                  </a:cubicBezTo>
                  <a:cubicBezTo>
                    <a:pt x="48" y="51"/>
                    <a:pt x="44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3" y="54"/>
                    <a:pt x="28" y="51"/>
                    <a:pt x="25" y="47"/>
                  </a:cubicBezTo>
                  <a:cubicBezTo>
                    <a:pt x="23" y="44"/>
                    <a:pt x="21" y="41"/>
                    <a:pt x="20" y="37"/>
                  </a:cubicBezTo>
                  <a:close/>
                  <a:moveTo>
                    <a:pt x="12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2" y="108"/>
                    <a:pt x="12" y="108"/>
                    <a:pt x="12" y="108"/>
                  </a:cubicBezTo>
                  <a:close/>
                  <a:moveTo>
                    <a:pt x="69" y="67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7" y="98"/>
                    <a:pt x="76" y="104"/>
                    <a:pt x="67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7" y="61"/>
                    <a:pt x="68" y="64"/>
                    <a:pt x="69" y="68"/>
                  </a:cubicBezTo>
                  <a:cubicBezTo>
                    <a:pt x="69" y="67"/>
                    <a:pt x="69" y="67"/>
                    <a:pt x="69" y="67"/>
                  </a:cubicBezTo>
                  <a:close/>
                  <a:moveTo>
                    <a:pt x="13" y="104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1" y="104"/>
                    <a:pt x="0" y="98"/>
                    <a:pt x="2" y="90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4"/>
                    <a:pt x="10" y="61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13" y="73"/>
                    <a:pt x="13" y="73"/>
                    <a:pt x="13" y="73"/>
                  </a:cubicBezTo>
                  <a:lnTo>
                    <a:pt x="13" y="1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E5B0205-6DA8-495E-A493-8E4396C867F5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0EC3461-3086-4E6F-9D3E-840B3F951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C6C4ACE-3C3F-4213-B2EA-42C595B6E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0D6C94-64CA-4C54-B99B-27B17037C73B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BDAF-70F1-4CB1-9BE1-7D5A6CD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5F37D-01D8-4326-9609-3CD01C827F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3097FA-60A1-4FC6-A993-F59C999AA1C6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32E93D43-3447-4E8D-BF82-08783960FEC7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69F083-FCA0-430C-8028-7930E5008187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5C6594-233D-4A28-9AA1-D095C4CA41F3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670AF35-A1EA-4A22-824E-9333E88C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3648172-935A-4FDE-8C17-31485AA3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DAF0198-3EA2-4684-AA02-45F4AD323C6F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73E95C5-CF7F-4C4D-AA16-7358F1E491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066DA-0697-487C-95BD-79F90BCE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683691-DD25-4C62-BC89-C87F42E66B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77DA8D-D70C-4056-8DE2-FD57BCCD29A7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7CA639-6417-4122-8727-E76FE9F3B0E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CC7F4F63-AAD5-44C9-AAB9-CCCDA3C0E0F2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2576379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人物移动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7D84E5A-23B1-48FD-B878-C8D9E4D1CEC4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DA65503-A1C5-4B32-AEBB-42B9D426B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6C650027-BDD9-464D-8F40-A5A661C1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B6B27D4-FDD6-4F79-A523-4226A6260A78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129E2DD-E988-5121-E0D1-970A73E061F3}"/>
              </a:ext>
            </a:extLst>
          </p:cNvPr>
          <p:cNvSpPr txBox="1"/>
          <p:nvPr/>
        </p:nvSpPr>
        <p:spPr>
          <a:xfrm>
            <a:off x="785600" y="1185921"/>
            <a:ext cx="7665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·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实现人物在场景内上下左右移动，人物碰撞到障碍物时无法移动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69F22D-B381-EE8B-4BAC-F096513A8A94}"/>
              </a:ext>
            </a:extLst>
          </p:cNvPr>
          <p:cNvSpPr txBox="1"/>
          <p:nvPr/>
        </p:nvSpPr>
        <p:spPr>
          <a:xfrm>
            <a:off x="785600" y="2305067"/>
            <a:ext cx="640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·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实现人物在不同场景之间的移动。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9FCB97-C426-55BF-03CC-6D038E588984}"/>
              </a:ext>
            </a:extLst>
          </p:cNvPr>
          <p:cNvSpPr txBox="1"/>
          <p:nvPr/>
        </p:nvSpPr>
        <p:spPr>
          <a:xfrm>
            <a:off x="808556" y="2991794"/>
            <a:ext cx="640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·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人物移动过程中，镜头随着人物而移动</a:t>
            </a:r>
          </a:p>
        </p:txBody>
      </p:sp>
    </p:spTree>
    <p:extLst>
      <p:ext uri="{BB962C8B-B14F-4D97-AF65-F5344CB8AC3E}">
        <p14:creationId xmlns:p14="http://schemas.microsoft.com/office/powerpoint/2010/main" val="23526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683691-DD25-4C62-BC89-C87F42E6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55" y="-16616"/>
            <a:ext cx="12191999" cy="6858000"/>
          </a:xfr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B06AD139-23A0-49AC-A846-5E94B402352B}"/>
              </a:ext>
            </a:extLst>
          </p:cNvPr>
          <p:cNvSpPr/>
          <p:nvPr/>
        </p:nvSpPr>
        <p:spPr>
          <a:xfrm>
            <a:off x="0" y="4173281"/>
            <a:ext cx="12192000" cy="2684721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77DA8D-D70C-4056-8DE2-FD57BCCD29A7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7CA639-6417-4122-8727-E76FE9F3B0E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CC7F4F63-AAD5-44C9-AAB9-CCCDA3C0E0F2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2432363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打开</a:t>
            </a:r>
            <a:r>
              <a:rPr lang="en-US" altLang="zh-CN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UI</a:t>
            </a:r>
            <a:endParaRPr lang="zh-CN" altLang="en-US" sz="3200" b="1" spc="600" dirty="0">
              <a:solidFill>
                <a:srgbClr val="0B5AA8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7B2922-9D9E-4854-B4E7-D084F6F9DB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F1E024-878B-455B-8D8A-5AE7F116BB98}"/>
              </a:ext>
            </a:extLst>
          </p:cNvPr>
          <p:cNvGrpSpPr/>
          <p:nvPr/>
        </p:nvGrpSpPr>
        <p:grpSpPr>
          <a:xfrm>
            <a:off x="1415480" y="1771915"/>
            <a:ext cx="638175" cy="638175"/>
            <a:chOff x="7543800" y="1644650"/>
            <a:chExt cx="638175" cy="638175"/>
          </a:xfrm>
          <a:solidFill>
            <a:srgbClr val="0B5AA8"/>
          </a:solidFill>
        </p:grpSpPr>
        <p:sp>
          <p:nvSpPr>
            <p:cNvPr id="23" name="dfg">
              <a:extLst>
                <a:ext uri="{FF2B5EF4-FFF2-40B4-BE49-F238E27FC236}">
                  <a16:creationId xmlns:a16="http://schemas.microsoft.com/office/drawing/2014/main" id="{14617DCC-24AB-4CB0-AD39-CE68FEE28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1644650"/>
              <a:ext cx="638175" cy="638175"/>
            </a:xfrm>
            <a:prstGeom prst="ellipse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2800">
                <a:sym typeface="Arial" panose="020B0604020202020204" pitchFamily="34" charset="0"/>
              </a:endParaRPr>
            </a:p>
          </p:txBody>
        </p:sp>
        <p:pic>
          <p:nvPicPr>
            <p:cNvPr id="24" name="dsfgd">
              <a:extLst>
                <a:ext uri="{FF2B5EF4-FFF2-40B4-BE49-F238E27FC236}">
                  <a16:creationId xmlns:a16="http://schemas.microsoft.com/office/drawing/2014/main" id="{2DA816ED-46EE-4A66-8B99-00252791276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0163" y="1749425"/>
              <a:ext cx="403225" cy="354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32AC4A-714A-43C3-A49A-9286A5784564}"/>
              </a:ext>
            </a:extLst>
          </p:cNvPr>
          <p:cNvGrpSpPr/>
          <p:nvPr/>
        </p:nvGrpSpPr>
        <p:grpSpPr>
          <a:xfrm>
            <a:off x="1415480" y="2953393"/>
            <a:ext cx="638175" cy="638175"/>
            <a:chOff x="7543800" y="2662238"/>
            <a:chExt cx="638175" cy="638175"/>
          </a:xfrm>
        </p:grpSpPr>
        <p:sp>
          <p:nvSpPr>
            <p:cNvPr id="26" name="egdg">
              <a:extLst>
                <a:ext uri="{FF2B5EF4-FFF2-40B4-BE49-F238E27FC236}">
                  <a16:creationId xmlns:a16="http://schemas.microsoft.com/office/drawing/2014/main" id="{B7796AB3-0580-4212-84B7-DD0B3675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662238"/>
              <a:ext cx="638175" cy="638175"/>
            </a:xfrm>
            <a:prstGeom prst="ellipse">
              <a:avLst/>
            </a:pr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2800">
                <a:sym typeface="Arial" panose="020B0604020202020204" pitchFamily="34" charset="0"/>
              </a:endParaRPr>
            </a:p>
          </p:txBody>
        </p:sp>
        <p:sp>
          <p:nvSpPr>
            <p:cNvPr id="27" name="df">
              <a:extLst>
                <a:ext uri="{FF2B5EF4-FFF2-40B4-BE49-F238E27FC236}">
                  <a16:creationId xmlns:a16="http://schemas.microsoft.com/office/drawing/2014/main" id="{77831D48-D64F-431D-864A-C302D73B6B4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648575" y="2771775"/>
              <a:ext cx="454025" cy="376238"/>
            </a:xfrm>
            <a:custGeom>
              <a:avLst/>
              <a:gdLst>
                <a:gd name="T0" fmla="*/ 411312 w 287"/>
                <a:gd name="T1" fmla="*/ 123825 h 237"/>
                <a:gd name="T2" fmla="*/ 386000 w 287"/>
                <a:gd name="T3" fmla="*/ 149225 h 237"/>
                <a:gd name="T4" fmla="*/ 411312 w 287"/>
                <a:gd name="T5" fmla="*/ 176213 h 237"/>
                <a:gd name="T6" fmla="*/ 438205 w 287"/>
                <a:gd name="T7" fmla="*/ 149225 h 237"/>
                <a:gd name="T8" fmla="*/ 411312 w 287"/>
                <a:gd name="T9" fmla="*/ 123825 h 237"/>
                <a:gd name="T10" fmla="*/ 42713 w 287"/>
                <a:gd name="T11" fmla="*/ 123825 h 237"/>
                <a:gd name="T12" fmla="*/ 17402 w 287"/>
                <a:gd name="T13" fmla="*/ 149225 h 237"/>
                <a:gd name="T14" fmla="*/ 42713 w 287"/>
                <a:gd name="T15" fmla="*/ 176213 h 237"/>
                <a:gd name="T16" fmla="*/ 68025 w 287"/>
                <a:gd name="T17" fmla="*/ 149225 h 237"/>
                <a:gd name="T18" fmla="*/ 42713 w 287"/>
                <a:gd name="T19" fmla="*/ 123825 h 237"/>
                <a:gd name="T20" fmla="*/ 335377 w 287"/>
                <a:gd name="T21" fmla="*/ 77788 h 237"/>
                <a:gd name="T22" fmla="*/ 297410 w 287"/>
                <a:gd name="T23" fmla="*/ 115888 h 237"/>
                <a:gd name="T24" fmla="*/ 335377 w 287"/>
                <a:gd name="T25" fmla="*/ 153988 h 237"/>
                <a:gd name="T26" fmla="*/ 373345 w 287"/>
                <a:gd name="T27" fmla="*/ 115888 h 237"/>
                <a:gd name="T28" fmla="*/ 335377 w 287"/>
                <a:gd name="T29" fmla="*/ 77788 h 237"/>
                <a:gd name="T30" fmla="*/ 454025 w 287"/>
                <a:gd name="T31" fmla="*/ 311150 h 237"/>
                <a:gd name="T32" fmla="*/ 409730 w 287"/>
                <a:gd name="T33" fmla="*/ 311150 h 237"/>
                <a:gd name="T34" fmla="*/ 409730 w 287"/>
                <a:gd name="T35" fmla="*/ 230188 h 237"/>
                <a:gd name="T36" fmla="*/ 400238 w 287"/>
                <a:gd name="T37" fmla="*/ 192088 h 237"/>
                <a:gd name="T38" fmla="*/ 411312 w 287"/>
                <a:gd name="T39" fmla="*/ 190500 h 237"/>
                <a:gd name="T40" fmla="*/ 454025 w 287"/>
                <a:gd name="T41" fmla="*/ 233363 h 237"/>
                <a:gd name="T42" fmla="*/ 454025 w 287"/>
                <a:gd name="T43" fmla="*/ 311150 h 237"/>
                <a:gd name="T44" fmla="*/ 118648 w 287"/>
                <a:gd name="T45" fmla="*/ 77788 h 237"/>
                <a:gd name="T46" fmla="*/ 80680 w 287"/>
                <a:gd name="T47" fmla="*/ 115888 h 237"/>
                <a:gd name="T48" fmla="*/ 118648 w 287"/>
                <a:gd name="T49" fmla="*/ 153988 h 237"/>
                <a:gd name="T50" fmla="*/ 156615 w 287"/>
                <a:gd name="T51" fmla="*/ 115888 h 237"/>
                <a:gd name="T52" fmla="*/ 118648 w 287"/>
                <a:gd name="T53" fmla="*/ 77788 h 237"/>
                <a:gd name="T54" fmla="*/ 42713 w 287"/>
                <a:gd name="T55" fmla="*/ 190500 h 237"/>
                <a:gd name="T56" fmla="*/ 53787 w 287"/>
                <a:gd name="T57" fmla="*/ 192088 h 237"/>
                <a:gd name="T58" fmla="*/ 44295 w 287"/>
                <a:gd name="T59" fmla="*/ 230188 h 237"/>
                <a:gd name="T60" fmla="*/ 44295 w 287"/>
                <a:gd name="T61" fmla="*/ 311150 h 237"/>
                <a:gd name="T62" fmla="*/ 0 w 287"/>
                <a:gd name="T63" fmla="*/ 311150 h 237"/>
                <a:gd name="T64" fmla="*/ 0 w 287"/>
                <a:gd name="T65" fmla="*/ 233363 h 237"/>
                <a:gd name="T66" fmla="*/ 42713 w 287"/>
                <a:gd name="T67" fmla="*/ 190500 h 237"/>
                <a:gd name="T68" fmla="*/ 227803 w 287"/>
                <a:gd name="T69" fmla="*/ 0 h 237"/>
                <a:gd name="T70" fmla="*/ 170853 w 287"/>
                <a:gd name="T71" fmla="*/ 57150 h 237"/>
                <a:gd name="T72" fmla="*/ 227803 w 287"/>
                <a:gd name="T73" fmla="*/ 114300 h 237"/>
                <a:gd name="T74" fmla="*/ 283172 w 287"/>
                <a:gd name="T75" fmla="*/ 57150 h 237"/>
                <a:gd name="T76" fmla="*/ 227803 w 287"/>
                <a:gd name="T77" fmla="*/ 0 h 237"/>
                <a:gd name="T78" fmla="*/ 397074 w 287"/>
                <a:gd name="T79" fmla="*/ 339725 h 237"/>
                <a:gd name="T80" fmla="*/ 329049 w 287"/>
                <a:gd name="T81" fmla="*/ 339725 h 237"/>
                <a:gd name="T82" fmla="*/ 329049 w 287"/>
                <a:gd name="T83" fmla="*/ 217488 h 237"/>
                <a:gd name="T84" fmla="*/ 317976 w 287"/>
                <a:gd name="T85" fmla="*/ 171450 h 237"/>
                <a:gd name="T86" fmla="*/ 335377 w 287"/>
                <a:gd name="T87" fmla="*/ 168275 h 237"/>
                <a:gd name="T88" fmla="*/ 397074 w 287"/>
                <a:gd name="T89" fmla="*/ 230188 h 237"/>
                <a:gd name="T90" fmla="*/ 397074 w 287"/>
                <a:gd name="T91" fmla="*/ 339725 h 237"/>
                <a:gd name="T92" fmla="*/ 124976 w 287"/>
                <a:gd name="T93" fmla="*/ 217488 h 237"/>
                <a:gd name="T94" fmla="*/ 124976 w 287"/>
                <a:gd name="T95" fmla="*/ 339725 h 237"/>
                <a:gd name="T96" fmla="*/ 58533 w 287"/>
                <a:gd name="T97" fmla="*/ 339725 h 237"/>
                <a:gd name="T98" fmla="*/ 58533 w 287"/>
                <a:gd name="T99" fmla="*/ 230188 h 237"/>
                <a:gd name="T100" fmla="*/ 118648 w 287"/>
                <a:gd name="T101" fmla="*/ 168275 h 237"/>
                <a:gd name="T102" fmla="*/ 136049 w 287"/>
                <a:gd name="T103" fmla="*/ 171450 h 237"/>
                <a:gd name="T104" fmla="*/ 124976 w 287"/>
                <a:gd name="T105" fmla="*/ 217488 h 237"/>
                <a:gd name="T106" fmla="*/ 139213 w 287"/>
                <a:gd name="T107" fmla="*/ 376238 h 237"/>
                <a:gd name="T108" fmla="*/ 316394 w 287"/>
                <a:gd name="T109" fmla="*/ 376238 h 237"/>
                <a:gd name="T110" fmla="*/ 316394 w 287"/>
                <a:gd name="T111" fmla="*/ 217488 h 237"/>
                <a:gd name="T112" fmla="*/ 227803 w 287"/>
                <a:gd name="T113" fmla="*/ 128588 h 237"/>
                <a:gd name="T114" fmla="*/ 139213 w 287"/>
                <a:gd name="T115" fmla="*/ 217488 h 237"/>
                <a:gd name="T116" fmla="*/ 139213 w 287"/>
                <a:gd name="T117" fmla="*/ 376238 h 2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87" h="237">
                  <a:moveTo>
                    <a:pt x="260" y="78"/>
                  </a:moveTo>
                  <a:cubicBezTo>
                    <a:pt x="251" y="78"/>
                    <a:pt x="244" y="85"/>
                    <a:pt x="244" y="94"/>
                  </a:cubicBezTo>
                  <a:cubicBezTo>
                    <a:pt x="244" y="103"/>
                    <a:pt x="251" y="111"/>
                    <a:pt x="260" y="111"/>
                  </a:cubicBezTo>
                  <a:cubicBezTo>
                    <a:pt x="269" y="111"/>
                    <a:pt x="277" y="103"/>
                    <a:pt x="277" y="94"/>
                  </a:cubicBezTo>
                  <a:cubicBezTo>
                    <a:pt x="277" y="85"/>
                    <a:pt x="269" y="78"/>
                    <a:pt x="260" y="78"/>
                  </a:cubicBezTo>
                  <a:close/>
                  <a:moveTo>
                    <a:pt x="27" y="78"/>
                  </a:moveTo>
                  <a:cubicBezTo>
                    <a:pt x="18" y="78"/>
                    <a:pt x="11" y="85"/>
                    <a:pt x="11" y="94"/>
                  </a:cubicBezTo>
                  <a:cubicBezTo>
                    <a:pt x="11" y="103"/>
                    <a:pt x="18" y="111"/>
                    <a:pt x="27" y="111"/>
                  </a:cubicBezTo>
                  <a:cubicBezTo>
                    <a:pt x="36" y="111"/>
                    <a:pt x="43" y="103"/>
                    <a:pt x="43" y="94"/>
                  </a:cubicBezTo>
                  <a:cubicBezTo>
                    <a:pt x="43" y="85"/>
                    <a:pt x="36" y="78"/>
                    <a:pt x="27" y="78"/>
                  </a:cubicBezTo>
                  <a:close/>
                  <a:moveTo>
                    <a:pt x="212" y="49"/>
                  </a:moveTo>
                  <a:cubicBezTo>
                    <a:pt x="199" y="49"/>
                    <a:pt x="188" y="59"/>
                    <a:pt x="188" y="73"/>
                  </a:cubicBezTo>
                  <a:cubicBezTo>
                    <a:pt x="188" y="86"/>
                    <a:pt x="199" y="97"/>
                    <a:pt x="212" y="97"/>
                  </a:cubicBezTo>
                  <a:cubicBezTo>
                    <a:pt x="225" y="97"/>
                    <a:pt x="236" y="86"/>
                    <a:pt x="236" y="73"/>
                  </a:cubicBezTo>
                  <a:cubicBezTo>
                    <a:pt x="236" y="59"/>
                    <a:pt x="225" y="49"/>
                    <a:pt x="212" y="49"/>
                  </a:cubicBezTo>
                  <a:close/>
                  <a:moveTo>
                    <a:pt x="287" y="196"/>
                  </a:moveTo>
                  <a:cubicBezTo>
                    <a:pt x="259" y="196"/>
                    <a:pt x="259" y="196"/>
                    <a:pt x="259" y="196"/>
                  </a:cubicBezTo>
                  <a:cubicBezTo>
                    <a:pt x="259" y="145"/>
                    <a:pt x="259" y="145"/>
                    <a:pt x="259" y="145"/>
                  </a:cubicBezTo>
                  <a:cubicBezTo>
                    <a:pt x="259" y="136"/>
                    <a:pt x="257" y="128"/>
                    <a:pt x="253" y="121"/>
                  </a:cubicBezTo>
                  <a:cubicBezTo>
                    <a:pt x="255" y="120"/>
                    <a:pt x="258" y="120"/>
                    <a:pt x="260" y="120"/>
                  </a:cubicBezTo>
                  <a:cubicBezTo>
                    <a:pt x="275" y="120"/>
                    <a:pt x="287" y="132"/>
                    <a:pt x="287" y="147"/>
                  </a:cubicBezTo>
                  <a:lnTo>
                    <a:pt x="287" y="196"/>
                  </a:lnTo>
                  <a:close/>
                  <a:moveTo>
                    <a:pt x="75" y="49"/>
                  </a:moveTo>
                  <a:cubicBezTo>
                    <a:pt x="62" y="49"/>
                    <a:pt x="51" y="59"/>
                    <a:pt x="51" y="73"/>
                  </a:cubicBezTo>
                  <a:cubicBezTo>
                    <a:pt x="51" y="86"/>
                    <a:pt x="62" y="97"/>
                    <a:pt x="75" y="97"/>
                  </a:cubicBezTo>
                  <a:cubicBezTo>
                    <a:pt x="88" y="97"/>
                    <a:pt x="99" y="86"/>
                    <a:pt x="99" y="73"/>
                  </a:cubicBezTo>
                  <a:cubicBezTo>
                    <a:pt x="99" y="59"/>
                    <a:pt x="88" y="49"/>
                    <a:pt x="75" y="49"/>
                  </a:cubicBezTo>
                  <a:close/>
                  <a:moveTo>
                    <a:pt x="27" y="120"/>
                  </a:moveTo>
                  <a:cubicBezTo>
                    <a:pt x="29" y="120"/>
                    <a:pt x="32" y="120"/>
                    <a:pt x="34" y="121"/>
                  </a:cubicBezTo>
                  <a:cubicBezTo>
                    <a:pt x="30" y="128"/>
                    <a:pt x="28" y="136"/>
                    <a:pt x="28" y="145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32"/>
                    <a:pt x="12" y="120"/>
                    <a:pt x="27" y="120"/>
                  </a:cubicBezTo>
                  <a:close/>
                  <a:moveTo>
                    <a:pt x="144" y="0"/>
                  </a:moveTo>
                  <a:cubicBezTo>
                    <a:pt x="124" y="0"/>
                    <a:pt x="108" y="16"/>
                    <a:pt x="108" y="36"/>
                  </a:cubicBezTo>
                  <a:cubicBezTo>
                    <a:pt x="108" y="56"/>
                    <a:pt x="124" y="72"/>
                    <a:pt x="144" y="72"/>
                  </a:cubicBezTo>
                  <a:cubicBezTo>
                    <a:pt x="163" y="72"/>
                    <a:pt x="179" y="56"/>
                    <a:pt x="179" y="36"/>
                  </a:cubicBezTo>
                  <a:cubicBezTo>
                    <a:pt x="179" y="16"/>
                    <a:pt x="163" y="0"/>
                    <a:pt x="144" y="0"/>
                  </a:cubicBezTo>
                  <a:close/>
                  <a:moveTo>
                    <a:pt x="251" y="214"/>
                  </a:moveTo>
                  <a:cubicBezTo>
                    <a:pt x="208" y="214"/>
                    <a:pt x="208" y="214"/>
                    <a:pt x="208" y="214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27"/>
                    <a:pt x="206" y="117"/>
                    <a:pt x="201" y="108"/>
                  </a:cubicBezTo>
                  <a:cubicBezTo>
                    <a:pt x="205" y="107"/>
                    <a:pt x="208" y="106"/>
                    <a:pt x="212" y="106"/>
                  </a:cubicBezTo>
                  <a:cubicBezTo>
                    <a:pt x="233" y="106"/>
                    <a:pt x="251" y="124"/>
                    <a:pt x="251" y="145"/>
                  </a:cubicBezTo>
                  <a:lnTo>
                    <a:pt x="251" y="214"/>
                  </a:lnTo>
                  <a:close/>
                  <a:moveTo>
                    <a:pt x="79" y="137"/>
                  </a:moveTo>
                  <a:cubicBezTo>
                    <a:pt x="79" y="214"/>
                    <a:pt x="79" y="214"/>
                    <a:pt x="79" y="214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37" y="124"/>
                    <a:pt x="54" y="106"/>
                    <a:pt x="75" y="106"/>
                  </a:cubicBezTo>
                  <a:cubicBezTo>
                    <a:pt x="79" y="106"/>
                    <a:pt x="83" y="107"/>
                    <a:pt x="86" y="108"/>
                  </a:cubicBezTo>
                  <a:cubicBezTo>
                    <a:pt x="81" y="117"/>
                    <a:pt x="79" y="127"/>
                    <a:pt x="79" y="137"/>
                  </a:cubicBezTo>
                  <a:close/>
                  <a:moveTo>
                    <a:pt x="88" y="237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0" y="106"/>
                    <a:pt x="174" y="81"/>
                    <a:pt x="144" y="81"/>
                  </a:cubicBezTo>
                  <a:cubicBezTo>
                    <a:pt x="113" y="81"/>
                    <a:pt x="88" y="106"/>
                    <a:pt x="88" y="137"/>
                  </a:cubicBezTo>
                  <a:lnTo>
                    <a:pt x="88" y="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D6D5CEB-CE96-463F-BE39-B9F8BF4E018E}"/>
              </a:ext>
            </a:extLst>
          </p:cNvPr>
          <p:cNvGrpSpPr/>
          <p:nvPr/>
        </p:nvGrpSpPr>
        <p:grpSpPr>
          <a:xfrm>
            <a:off x="2160018" y="1466459"/>
            <a:ext cx="4944094" cy="1427077"/>
            <a:chOff x="8548023" y="1459078"/>
            <a:chExt cx="3936844" cy="142744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881E8B8-7C39-4DCA-A9BE-D361FA42C0D5}"/>
                </a:ext>
              </a:extLst>
            </p:cNvPr>
            <p:cNvSpPr/>
            <p:nvPr/>
          </p:nvSpPr>
          <p:spPr>
            <a:xfrm>
              <a:off x="8548024" y="1747457"/>
              <a:ext cx="3936843" cy="1139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Semilight" panose="020B0402040204020203" pitchFamily="34" charset="0"/>
                </a:rPr>
                <a:t>物品栏有存储物品和查看社交情况两个页面，通过按钮实现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EDADE05-AB60-4E24-88BD-5502B8080D37}"/>
                </a:ext>
              </a:extLst>
            </p:cNvPr>
            <p:cNvSpPr/>
            <p:nvPr/>
          </p:nvSpPr>
          <p:spPr>
            <a:xfrm>
              <a:off x="8548023" y="1459078"/>
              <a:ext cx="2640525" cy="831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B5AA8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Segoe UI Semilight" panose="020B0402040204020203" pitchFamily="34" charset="0"/>
                </a:rPr>
                <a:t>InventoryLayer</a:t>
              </a:r>
              <a:r>
                <a:rPr lang="zh-CN" altLang="en-US" sz="2400" dirty="0">
                  <a:solidFill>
                    <a:srgbClr val="0B5AA8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Segoe UI Semilight" panose="020B0402040204020203" pitchFamily="34" charset="0"/>
                </a:rPr>
                <a:t>物品栏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B2164A9-1C34-4A42-AEBD-E6F8AFCF2174}"/>
              </a:ext>
            </a:extLst>
          </p:cNvPr>
          <p:cNvGrpSpPr/>
          <p:nvPr/>
        </p:nvGrpSpPr>
        <p:grpSpPr>
          <a:xfrm>
            <a:off x="2160018" y="2866718"/>
            <a:ext cx="3935820" cy="1057745"/>
            <a:chOff x="8548023" y="1459078"/>
            <a:chExt cx="3936844" cy="105802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696D14E-8D0D-47E5-B2E9-2A8B65BC70AE}"/>
                </a:ext>
              </a:extLst>
            </p:cNvPr>
            <p:cNvSpPr/>
            <p:nvPr/>
          </p:nvSpPr>
          <p:spPr>
            <a:xfrm>
              <a:off x="8548024" y="1747457"/>
              <a:ext cx="3936843" cy="769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Semilight" panose="020B0402040204020203" pitchFamily="34" charset="0"/>
                </a:rPr>
                <a:t>暂停游戏并且进入设置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A6EACBC-7411-4577-B4AD-AC6C1E61B83B}"/>
                </a:ext>
              </a:extLst>
            </p:cNvPr>
            <p:cNvSpPr/>
            <p:nvPr/>
          </p:nvSpPr>
          <p:spPr>
            <a:xfrm>
              <a:off x="8548023" y="1459078"/>
              <a:ext cx="3864979" cy="4617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B5AA8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Segoe UI Semilight" panose="020B0402040204020203" pitchFamily="34" charset="0"/>
                </a:rPr>
                <a:t>StoppingLayer</a:t>
              </a:r>
              <a:r>
                <a:rPr lang="zh-CN" altLang="en-US" sz="2400" dirty="0">
                  <a:solidFill>
                    <a:srgbClr val="0B5AA8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  <a:cs typeface="Segoe UI Semilight" panose="020B0402040204020203" pitchFamily="34" charset="0"/>
                </a:rPr>
                <a:t>暂停界面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1AA37BA-1E97-4499-A6E5-5ADE25001F36}"/>
              </a:ext>
            </a:extLst>
          </p:cNvPr>
          <p:cNvGrpSpPr/>
          <p:nvPr/>
        </p:nvGrpSpPr>
        <p:grpSpPr>
          <a:xfrm>
            <a:off x="9310680" y="249709"/>
            <a:ext cx="2545960" cy="731019"/>
            <a:chOff x="9488724" y="3354030"/>
            <a:chExt cx="2545960" cy="73101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B67C316-588B-4B00-849D-E1FE32451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0FF5A37-7F38-4620-9ABE-1DEDA0D93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8B874FF-A2D8-4CA0-A276-0B428C4FC24D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066DA-0697-487C-95BD-79F90BCE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683691-DD25-4C62-BC89-C87F42E66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40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77DA8D-D70C-4056-8DE2-FD57BCCD29A7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7CA639-6417-4122-8727-E76FE9F3B0ED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CC7F4F63-AAD5-44C9-AAB9-CCCDA3C0E0F2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2720395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种植农作物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B6418B-B383-4878-B168-C51865EBE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sp>
        <p:nvSpPr>
          <p:cNvPr id="226" name="矩形 2">
            <a:extLst>
              <a:ext uri="{FF2B5EF4-FFF2-40B4-BE49-F238E27FC236}">
                <a16:creationId xmlns:a16="http://schemas.microsoft.com/office/drawing/2014/main" id="{F47E41D8-2FE2-41F0-90B1-1732D10C67AD}"/>
              </a:ext>
            </a:extLst>
          </p:cNvPr>
          <p:cNvSpPr>
            <a:spLocks/>
          </p:cNvSpPr>
          <p:nvPr/>
        </p:nvSpPr>
        <p:spPr bwMode="auto">
          <a:xfrm>
            <a:off x="8046904" y="4222554"/>
            <a:ext cx="1601130" cy="2482821"/>
          </a:xfrm>
          <a:custGeom>
            <a:avLst/>
            <a:gdLst>
              <a:gd name="T0" fmla="*/ 46765 w 1421711"/>
              <a:gd name="T1" fmla="*/ 637203 h 2080612"/>
              <a:gd name="T2" fmla="*/ 98013 w 1421711"/>
              <a:gd name="T3" fmla="*/ 561500 h 2080612"/>
              <a:gd name="T4" fmla="*/ 293276 w 1421711"/>
              <a:gd name="T5" fmla="*/ 663895 h 2080612"/>
              <a:gd name="T6" fmla="*/ 307564 w 1421711"/>
              <a:gd name="T7" fmla="*/ 618652 h 2080612"/>
              <a:gd name="T8" fmla="*/ 17052 w 1421711"/>
              <a:gd name="T9" fmla="*/ 330520 h 2080612"/>
              <a:gd name="T10" fmla="*/ 90870 w 1421711"/>
              <a:gd name="T11" fmla="*/ 266226 h 2080612"/>
              <a:gd name="T12" fmla="*/ 364713 w 1421711"/>
              <a:gd name="T13" fmla="*/ 497208 h 2080612"/>
              <a:gd name="T14" fmla="*/ 395669 w 1421711"/>
              <a:gd name="T15" fmla="*/ 451964 h 2080612"/>
              <a:gd name="T16" fmla="*/ 219459 w 1421711"/>
              <a:gd name="T17" fmla="*/ 140021 h 2080612"/>
              <a:gd name="T18" fmla="*/ 305184 w 1421711"/>
              <a:gd name="T19" fmla="*/ 85254 h 2080612"/>
              <a:gd name="T20" fmla="*/ 514733 w 1421711"/>
              <a:gd name="T21" fmla="*/ 390054 h 2080612"/>
              <a:gd name="T22" fmla="*/ 671896 w 1421711"/>
              <a:gd name="T23" fmla="*/ 354334 h 2080612"/>
              <a:gd name="T24" fmla="*/ 624271 w 1421711"/>
              <a:gd name="T25" fmla="*/ 85253 h 2080612"/>
              <a:gd name="T26" fmla="*/ 736189 w 1421711"/>
              <a:gd name="T27" fmla="*/ 90017 h 2080612"/>
              <a:gd name="T28" fmla="*/ 860014 w 1421711"/>
              <a:gd name="T29" fmla="*/ 430536 h 2080612"/>
              <a:gd name="T30" fmla="*/ 1088614 w 1421711"/>
              <a:gd name="T31" fmla="*/ 509117 h 2080612"/>
              <a:gd name="T32" fmla="*/ 1305307 w 1421711"/>
              <a:gd name="T33" fmla="*/ 299567 h 2080612"/>
              <a:gd name="T34" fmla="*/ 1388651 w 1421711"/>
              <a:gd name="T35" fmla="*/ 378148 h 2080612"/>
              <a:gd name="T36" fmla="*/ 1067652 w 1421711"/>
              <a:gd name="T37" fmla="*/ 1080115 h 2080612"/>
              <a:gd name="T38" fmla="*/ 1108133 w 1421711"/>
              <a:gd name="T39" fmla="*/ 2080612 h 2080612"/>
              <a:gd name="T40" fmla="*/ 565877 w 1421711"/>
              <a:gd name="T41" fmla="*/ 2078231 h 2080612"/>
              <a:gd name="T42" fmla="*/ 617125 w 1421711"/>
              <a:gd name="T43" fmla="*/ 1116331 h 2080612"/>
              <a:gd name="T44" fmla="*/ 46765 w 1421711"/>
              <a:gd name="T45" fmla="*/ 637203 h 2080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1711" h="2080612">
                <a:moveTo>
                  <a:pt x="46765" y="637203"/>
                </a:moveTo>
                <a:cubicBezTo>
                  <a:pt x="-19495" y="583394"/>
                  <a:pt x="42831" y="522440"/>
                  <a:pt x="98013" y="561500"/>
                </a:cubicBezTo>
                <a:lnTo>
                  <a:pt x="293276" y="663895"/>
                </a:lnTo>
                <a:cubicBezTo>
                  <a:pt x="381383" y="701202"/>
                  <a:pt x="355189" y="667071"/>
                  <a:pt x="307564" y="618652"/>
                </a:cubicBezTo>
                <a:cubicBezTo>
                  <a:pt x="182151" y="515464"/>
                  <a:pt x="97221" y="426564"/>
                  <a:pt x="17052" y="330520"/>
                </a:cubicBezTo>
                <a:cubicBezTo>
                  <a:pt x="-32161" y="263846"/>
                  <a:pt x="35308" y="213838"/>
                  <a:pt x="90870" y="266226"/>
                </a:cubicBezTo>
                <a:lnTo>
                  <a:pt x="364713" y="497208"/>
                </a:lnTo>
                <a:cubicBezTo>
                  <a:pt x="425039" y="553565"/>
                  <a:pt x="459169" y="548007"/>
                  <a:pt x="395669" y="451964"/>
                </a:cubicBezTo>
                <a:lnTo>
                  <a:pt x="219459" y="140021"/>
                </a:lnTo>
                <a:cubicBezTo>
                  <a:pt x="169453" y="62234"/>
                  <a:pt x="269466" y="29691"/>
                  <a:pt x="305184" y="85254"/>
                </a:cubicBezTo>
                <a:cubicBezTo>
                  <a:pt x="367890" y="191617"/>
                  <a:pt x="444883" y="288454"/>
                  <a:pt x="514733" y="390054"/>
                </a:cubicBezTo>
                <a:cubicBezTo>
                  <a:pt x="597282" y="494035"/>
                  <a:pt x="689358" y="455140"/>
                  <a:pt x="671896" y="354334"/>
                </a:cubicBezTo>
                <a:lnTo>
                  <a:pt x="624271" y="85253"/>
                </a:lnTo>
                <a:cubicBezTo>
                  <a:pt x="616333" y="10641"/>
                  <a:pt x="677452" y="-63971"/>
                  <a:pt x="736189" y="90017"/>
                </a:cubicBezTo>
                <a:cubicBezTo>
                  <a:pt x="775083" y="203523"/>
                  <a:pt x="809214" y="317030"/>
                  <a:pt x="860014" y="430536"/>
                </a:cubicBezTo>
                <a:cubicBezTo>
                  <a:pt x="947326" y="586905"/>
                  <a:pt x="1025114" y="555155"/>
                  <a:pt x="1088614" y="509117"/>
                </a:cubicBezTo>
                <a:cubicBezTo>
                  <a:pt x="1187038" y="448792"/>
                  <a:pt x="1230695" y="369417"/>
                  <a:pt x="1305307" y="299567"/>
                </a:cubicBezTo>
                <a:cubicBezTo>
                  <a:pt x="1378331" y="237655"/>
                  <a:pt x="1472788" y="282897"/>
                  <a:pt x="1388651" y="378148"/>
                </a:cubicBezTo>
                <a:cubicBezTo>
                  <a:pt x="1212595" y="583562"/>
                  <a:pt x="1122264" y="831839"/>
                  <a:pt x="1067652" y="1080115"/>
                </a:cubicBezTo>
                <a:cubicBezTo>
                  <a:pt x="994628" y="1354083"/>
                  <a:pt x="1097814" y="1766163"/>
                  <a:pt x="1108133" y="2080612"/>
                </a:cubicBezTo>
                <a:lnTo>
                  <a:pt x="565877" y="2078231"/>
                </a:lnTo>
                <a:cubicBezTo>
                  <a:pt x="590104" y="1840148"/>
                  <a:pt x="657192" y="1356795"/>
                  <a:pt x="617125" y="1116331"/>
                </a:cubicBezTo>
                <a:cubicBezTo>
                  <a:pt x="571467" y="879628"/>
                  <a:pt x="275777" y="807231"/>
                  <a:pt x="46765" y="637203"/>
                </a:cubicBez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776" tIns="48388" rIns="96776" bIns="48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" name="矩形 3">
            <a:extLst>
              <a:ext uri="{FF2B5EF4-FFF2-40B4-BE49-F238E27FC236}">
                <a16:creationId xmlns:a16="http://schemas.microsoft.com/office/drawing/2014/main" id="{64965D99-34EB-4737-AF31-06AD0F89B360}"/>
              </a:ext>
            </a:extLst>
          </p:cNvPr>
          <p:cNvSpPr>
            <a:spLocks/>
          </p:cNvSpPr>
          <p:nvPr/>
        </p:nvSpPr>
        <p:spPr bwMode="auto">
          <a:xfrm rot="2444456">
            <a:off x="5964708" y="3853070"/>
            <a:ext cx="2137460" cy="1324797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776" tIns="48388" rIns="96776" bIns="48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8" name="矩形 3">
            <a:extLst>
              <a:ext uri="{FF2B5EF4-FFF2-40B4-BE49-F238E27FC236}">
                <a16:creationId xmlns:a16="http://schemas.microsoft.com/office/drawing/2014/main" id="{BD808465-2B1E-41D1-8E9E-803426A6B0A1}"/>
              </a:ext>
            </a:extLst>
          </p:cNvPr>
          <p:cNvSpPr>
            <a:spLocks/>
          </p:cNvSpPr>
          <p:nvPr/>
        </p:nvSpPr>
        <p:spPr bwMode="auto">
          <a:xfrm rot="4118785">
            <a:off x="7162179" y="2819027"/>
            <a:ext cx="2051369" cy="1088670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776" tIns="48388" rIns="96776" bIns="48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9" name="矩形 3">
            <a:extLst>
              <a:ext uri="{FF2B5EF4-FFF2-40B4-BE49-F238E27FC236}">
                <a16:creationId xmlns:a16="http://schemas.microsoft.com/office/drawing/2014/main" id="{9DD5D951-9038-4B89-8364-F46981FFC4CA}"/>
              </a:ext>
            </a:extLst>
          </p:cNvPr>
          <p:cNvSpPr>
            <a:spLocks/>
          </p:cNvSpPr>
          <p:nvPr/>
        </p:nvSpPr>
        <p:spPr bwMode="auto">
          <a:xfrm rot="8239095">
            <a:off x="8719288" y="2119394"/>
            <a:ext cx="2622942" cy="1643248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776" tIns="48388" rIns="96776" bIns="48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" name="矩形 3">
            <a:extLst>
              <a:ext uri="{FF2B5EF4-FFF2-40B4-BE49-F238E27FC236}">
                <a16:creationId xmlns:a16="http://schemas.microsoft.com/office/drawing/2014/main" id="{A5A2ABE3-342A-4795-9385-301494A33F22}"/>
              </a:ext>
            </a:extLst>
          </p:cNvPr>
          <p:cNvSpPr>
            <a:spLocks/>
          </p:cNvSpPr>
          <p:nvPr/>
        </p:nvSpPr>
        <p:spPr bwMode="auto">
          <a:xfrm rot="10393058">
            <a:off x="9664380" y="4055051"/>
            <a:ext cx="2126850" cy="1233739"/>
          </a:xfrm>
          <a:custGeom>
            <a:avLst/>
            <a:gdLst>
              <a:gd name="T0" fmla="*/ 1301769 w 1880918"/>
              <a:gd name="T1" fmla="*/ 504 h 990094"/>
              <a:gd name="T2" fmla="*/ 1725813 w 1880918"/>
              <a:gd name="T3" fmla="*/ 110991 h 990094"/>
              <a:gd name="T4" fmla="*/ 1880918 w 1880918"/>
              <a:gd name="T5" fmla="*/ 339043 h 990094"/>
              <a:gd name="T6" fmla="*/ 396753 w 1880918"/>
              <a:gd name="T7" fmla="*/ 688527 h 990094"/>
              <a:gd name="T8" fmla="*/ 1880001 w 1880918"/>
              <a:gd name="T9" fmla="*/ 434068 h 990094"/>
              <a:gd name="T10" fmla="*/ 1778126 w 1880918"/>
              <a:gd name="T11" fmla="*/ 655391 h 990094"/>
              <a:gd name="T12" fmla="*/ 885431 w 1880918"/>
              <a:gd name="T13" fmla="*/ 924864 h 990094"/>
              <a:gd name="T14" fmla="*/ 0 w 1880918"/>
              <a:gd name="T15" fmla="*/ 901830 h 990094"/>
              <a:gd name="T16" fmla="*/ 955222 w 1880918"/>
              <a:gd name="T17" fmla="*/ 66541 h 990094"/>
              <a:gd name="T18" fmla="*/ 1301769 w 1880918"/>
              <a:gd name="T19" fmla="*/ 504 h 990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0918" h="990094">
                <a:moveTo>
                  <a:pt x="1301769" y="504"/>
                </a:moveTo>
                <a:cubicBezTo>
                  <a:pt x="1492311" y="-5426"/>
                  <a:pt x="1653569" y="41558"/>
                  <a:pt x="1725813" y="110991"/>
                </a:cubicBezTo>
                <a:cubicBezTo>
                  <a:pt x="1802305" y="180538"/>
                  <a:pt x="1864096" y="255374"/>
                  <a:pt x="1880918" y="339043"/>
                </a:cubicBezTo>
                <a:cubicBezTo>
                  <a:pt x="1391177" y="307716"/>
                  <a:pt x="950801" y="373082"/>
                  <a:pt x="396753" y="688527"/>
                </a:cubicBezTo>
                <a:cubicBezTo>
                  <a:pt x="864071" y="463725"/>
                  <a:pt x="1400345" y="386034"/>
                  <a:pt x="1880001" y="434068"/>
                </a:cubicBezTo>
                <a:cubicBezTo>
                  <a:pt x="1871050" y="493965"/>
                  <a:pt x="1839186" y="565019"/>
                  <a:pt x="1778126" y="655391"/>
                </a:cubicBezTo>
                <a:cubicBezTo>
                  <a:pt x="1449113" y="1057272"/>
                  <a:pt x="1270081" y="1026145"/>
                  <a:pt x="885431" y="924864"/>
                </a:cubicBezTo>
                <a:cubicBezTo>
                  <a:pt x="655601" y="871224"/>
                  <a:pt x="331430" y="786136"/>
                  <a:pt x="0" y="901830"/>
                </a:cubicBezTo>
                <a:cubicBezTo>
                  <a:pt x="256317" y="549216"/>
                  <a:pt x="548923" y="225631"/>
                  <a:pt x="955222" y="66541"/>
                </a:cubicBezTo>
                <a:cubicBezTo>
                  <a:pt x="1066061" y="24926"/>
                  <a:pt x="1187444" y="4062"/>
                  <a:pt x="1301769" y="504"/>
                </a:cubicBez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776" tIns="48388" rIns="96776" bIns="48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1" name="椭圆 8">
            <a:extLst>
              <a:ext uri="{FF2B5EF4-FFF2-40B4-BE49-F238E27FC236}">
                <a16:creationId xmlns:a16="http://schemas.microsoft.com/office/drawing/2014/main" id="{175BB804-8086-4E83-9572-88993BEC9D10}"/>
              </a:ext>
            </a:extLst>
          </p:cNvPr>
          <p:cNvSpPr>
            <a:spLocks/>
          </p:cNvSpPr>
          <p:nvPr/>
        </p:nvSpPr>
        <p:spPr bwMode="auto">
          <a:xfrm>
            <a:off x="6846443" y="6489773"/>
            <a:ext cx="4042304" cy="367990"/>
          </a:xfrm>
          <a:custGeom>
            <a:avLst/>
            <a:gdLst>
              <a:gd name="T0" fmla="*/ 1750378 w 3500756"/>
              <a:gd name="T1" fmla="*/ 0 h 379896"/>
              <a:gd name="T2" fmla="*/ 3500756 w 3500756"/>
              <a:gd name="T3" fmla="*/ 379896 h 379896"/>
              <a:gd name="T4" fmla="*/ 0 w 3500756"/>
              <a:gd name="T5" fmla="*/ 379896 h 379896"/>
              <a:gd name="T6" fmla="*/ 1750378 w 3500756"/>
              <a:gd name="T7" fmla="*/ 0 h 379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00756" h="379896">
                <a:moveTo>
                  <a:pt x="1750378" y="0"/>
                </a:moveTo>
                <a:cubicBezTo>
                  <a:pt x="2570761" y="0"/>
                  <a:pt x="3265486" y="159525"/>
                  <a:pt x="3500756" y="379896"/>
                </a:cubicBezTo>
                <a:lnTo>
                  <a:pt x="0" y="379896"/>
                </a:lnTo>
                <a:cubicBezTo>
                  <a:pt x="235271" y="159525"/>
                  <a:pt x="929995" y="0"/>
                  <a:pt x="1750378" y="0"/>
                </a:cubicBezTo>
                <a:close/>
              </a:path>
            </a:pathLst>
          </a:cu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6776" tIns="48388" rIns="96776" bIns="48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2" name="直接连接符 20">
            <a:extLst>
              <a:ext uri="{FF2B5EF4-FFF2-40B4-BE49-F238E27FC236}">
                <a16:creationId xmlns:a16="http://schemas.microsoft.com/office/drawing/2014/main" id="{492CC0AC-66B1-497E-A944-BB2C6155355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80850" y="3428229"/>
            <a:ext cx="762762" cy="0"/>
          </a:xfrm>
          <a:prstGeom prst="line">
            <a:avLst/>
          </a:prstGeom>
          <a:noFill/>
          <a:ln w="6350" cmpd="sng">
            <a:solidFill>
              <a:srgbClr val="0B5AA8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矩形 1">
            <a:extLst>
              <a:ext uri="{FF2B5EF4-FFF2-40B4-BE49-F238E27FC236}">
                <a16:creationId xmlns:a16="http://schemas.microsoft.com/office/drawing/2014/main" id="{D053C655-6194-4923-9D0A-DA954F14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3" y="1166694"/>
            <a:ext cx="5204600" cy="225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76" tIns="48388" rIns="96776" bIns="483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可以在游戏内种植数种农作物；农作物的成熟时间会随着季节的变化而变化；农作物在成熟后可以通过鼠标点击收获并获得相应作物</a:t>
            </a:r>
          </a:p>
        </p:txBody>
      </p:sp>
      <p:cxnSp>
        <p:nvCxnSpPr>
          <p:cNvPr id="234" name="直接连接符 22">
            <a:extLst>
              <a:ext uri="{FF2B5EF4-FFF2-40B4-BE49-F238E27FC236}">
                <a16:creationId xmlns:a16="http://schemas.microsoft.com/office/drawing/2014/main" id="{FC8F2010-DDD6-4399-ACEE-DEE70F82B6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70101" y="4969082"/>
            <a:ext cx="762762" cy="0"/>
          </a:xfrm>
          <a:prstGeom prst="line">
            <a:avLst/>
          </a:prstGeom>
          <a:noFill/>
          <a:ln w="6350" cmpd="sng">
            <a:solidFill>
              <a:srgbClr val="0B5AA8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" name="直接连接符 25">
            <a:extLst>
              <a:ext uri="{FF2B5EF4-FFF2-40B4-BE49-F238E27FC236}">
                <a16:creationId xmlns:a16="http://schemas.microsoft.com/office/drawing/2014/main" id="{D7C9998E-4D0F-43CB-96C0-F2F93664A20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156253" y="3561579"/>
            <a:ext cx="762762" cy="0"/>
          </a:xfrm>
          <a:prstGeom prst="line">
            <a:avLst/>
          </a:prstGeom>
          <a:noFill/>
          <a:ln w="6350" cmpd="sng">
            <a:solidFill>
              <a:srgbClr val="0B5AA8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9" name="直接连接符 27">
            <a:extLst>
              <a:ext uri="{FF2B5EF4-FFF2-40B4-BE49-F238E27FC236}">
                <a16:creationId xmlns:a16="http://schemas.microsoft.com/office/drawing/2014/main" id="{E7EC88AB-C375-468B-BB6E-6B56B0F00BE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562809" y="5238033"/>
            <a:ext cx="761083" cy="0"/>
          </a:xfrm>
          <a:prstGeom prst="line">
            <a:avLst/>
          </a:prstGeom>
          <a:noFill/>
          <a:ln w="6350" cmpd="sng">
            <a:solidFill>
              <a:srgbClr val="0B5AA8">
                <a:alpha val="98000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39CF581-BF8C-48BB-BFC2-BB2D55DF60C2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85EC627-C40F-440F-9F64-68B36CE34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4744D3E-4644-4000-98AE-E0ECB7ADA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C7C97BB-C738-4461-A8B6-CFE0E25B24A3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541</Words>
  <Application>Microsoft Office PowerPoint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迷你简菱心</vt:lpstr>
      <vt:lpstr>微软雅黑</vt:lpstr>
      <vt:lpstr>Agency FB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Victor</dc:creator>
  <cp:lastModifiedBy>帆 陈</cp:lastModifiedBy>
  <cp:revision>47</cp:revision>
  <dcterms:created xsi:type="dcterms:W3CDTF">2019-09-14T00:36:18Z</dcterms:created>
  <dcterms:modified xsi:type="dcterms:W3CDTF">2024-12-22T16:16:10Z</dcterms:modified>
</cp:coreProperties>
</file>