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82" r:id="rId2"/>
    <p:sldId id="362" r:id="rId3"/>
    <p:sldId id="363" r:id="rId4"/>
    <p:sldId id="283" r:id="rId5"/>
    <p:sldId id="284" r:id="rId6"/>
    <p:sldId id="285" r:id="rId7"/>
    <p:sldId id="286" r:id="rId8"/>
    <p:sldId id="287" r:id="rId9"/>
    <p:sldId id="288" r:id="rId10"/>
    <p:sldId id="293" r:id="rId11"/>
    <p:sldId id="289" r:id="rId12"/>
    <p:sldId id="290" r:id="rId13"/>
    <p:sldId id="294" r:id="rId14"/>
    <p:sldId id="295" r:id="rId15"/>
    <p:sldId id="291" r:id="rId16"/>
    <p:sldId id="296" r:id="rId17"/>
    <p:sldId id="297" r:id="rId18"/>
    <p:sldId id="292" r:id="rId19"/>
    <p:sldId id="298" r:id="rId20"/>
    <p:sldId id="304" r:id="rId21"/>
    <p:sldId id="305" r:id="rId22"/>
    <p:sldId id="306" r:id="rId23"/>
    <p:sldId id="307" r:id="rId24"/>
    <p:sldId id="308" r:id="rId25"/>
    <p:sldId id="309" r:id="rId26"/>
    <p:sldId id="310" r:id="rId27"/>
    <p:sldId id="313" r:id="rId28"/>
    <p:sldId id="314" r:id="rId29"/>
    <p:sldId id="311" r:id="rId30"/>
    <p:sldId id="312" r:id="rId31"/>
    <p:sldId id="315" r:id="rId32"/>
    <p:sldId id="317" r:id="rId33"/>
    <p:sldId id="318" r:id="rId34"/>
    <p:sldId id="324" r:id="rId35"/>
    <p:sldId id="319" r:id="rId36"/>
    <p:sldId id="320" r:id="rId37"/>
    <p:sldId id="321" r:id="rId38"/>
    <p:sldId id="322" r:id="rId39"/>
    <p:sldId id="323" r:id="rId40"/>
    <p:sldId id="326" r:id="rId41"/>
    <p:sldId id="325" r:id="rId42"/>
    <p:sldId id="327" r:id="rId43"/>
    <p:sldId id="328" r:id="rId44"/>
    <p:sldId id="329" r:id="rId45"/>
    <p:sldId id="335" r:id="rId46"/>
    <p:sldId id="330" r:id="rId47"/>
    <p:sldId id="331" r:id="rId48"/>
    <p:sldId id="336" r:id="rId49"/>
    <p:sldId id="337" r:id="rId50"/>
    <p:sldId id="338" r:id="rId51"/>
    <p:sldId id="332" r:id="rId52"/>
    <p:sldId id="333" r:id="rId53"/>
    <p:sldId id="339" r:id="rId54"/>
    <p:sldId id="340" r:id="rId55"/>
    <p:sldId id="341" r:id="rId56"/>
    <p:sldId id="348" r:id="rId57"/>
    <p:sldId id="366" r:id="rId58"/>
    <p:sldId id="367" r:id="rId59"/>
    <p:sldId id="349" r:id="rId60"/>
    <p:sldId id="350" r:id="rId61"/>
    <p:sldId id="351" r:id="rId62"/>
    <p:sldId id="352" r:id="rId63"/>
    <p:sldId id="353" r:id="rId64"/>
    <p:sldId id="354" r:id="rId65"/>
    <p:sldId id="355" r:id="rId66"/>
    <p:sldId id="356" r:id="rId67"/>
    <p:sldId id="364" r:id="rId68"/>
    <p:sldId id="365" r:id="rId69"/>
    <p:sldId id="344" r:id="rId70"/>
    <p:sldId id="345" r:id="rId71"/>
    <p:sldId id="346" r:id="rId72"/>
    <p:sldId id="347" r:id="rId73"/>
    <p:sldId id="357" r:id="rId74"/>
    <p:sldId id="358" r:id="rId75"/>
    <p:sldId id="359" r:id="rId76"/>
    <p:sldId id="368" r:id="rId77"/>
    <p:sldId id="360" r:id="rId78"/>
    <p:sldId id="36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a:srgbClr val="30560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p:cViewPr>
        <p:scale>
          <a:sx n="75" d="100"/>
          <a:sy n="75" d="100"/>
        </p:scale>
        <p:origin x="-1670" y="-365"/>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08147-D375-4C4E-92F5-F9C1C70089FA}" type="datetimeFigureOut">
              <a:rPr lang="en-IN" smtClean="0"/>
              <a:pPr/>
              <a:t>02-01-2023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4C921-4EC4-41B9-9264-E76FB0406AB2}"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586C986-8F5D-4B8A-AF36-001A8D5A781F}" type="datetimeFigureOut">
              <a:rPr lang="en-IN" smtClean="0"/>
              <a:pPr/>
              <a:t>02-01-2023</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E99F70-5E2C-434B-89B2-58E0FA5E04A3}"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86C986-8F5D-4B8A-AF36-001A8D5A781F}" type="datetimeFigureOut">
              <a:rPr lang="en-IN" smtClean="0"/>
              <a:pPr/>
              <a:t>02-01-2023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E99F70-5E2C-434B-89B2-58E0FA5E04A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86C986-8F5D-4B8A-AF36-001A8D5A781F}" type="datetimeFigureOut">
              <a:rPr lang="en-IN" smtClean="0"/>
              <a:pPr/>
              <a:t>02-01-2023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E99F70-5E2C-434B-89B2-58E0FA5E04A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586C986-8F5D-4B8A-AF36-001A8D5A781F}" type="datetimeFigureOut">
              <a:rPr lang="en-IN" smtClean="0"/>
              <a:pPr/>
              <a:t>02-01-2023</a:t>
            </a:fld>
            <a:endParaRPr lang="en-IN" dirty="0"/>
          </a:p>
        </p:txBody>
      </p:sp>
      <p:sp>
        <p:nvSpPr>
          <p:cNvPr id="9" name="Slide Number Placeholder 8"/>
          <p:cNvSpPr>
            <a:spLocks noGrp="1"/>
          </p:cNvSpPr>
          <p:nvPr>
            <p:ph type="sldNum" sz="quarter" idx="15"/>
          </p:nvPr>
        </p:nvSpPr>
        <p:spPr/>
        <p:txBody>
          <a:bodyPr rtlCol="0"/>
          <a:lstStyle/>
          <a:p>
            <a:fld id="{1EE99F70-5E2C-434B-89B2-58E0FA5E04A3}" type="slidenum">
              <a:rPr lang="en-IN" smtClean="0"/>
              <a:pPr/>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586C986-8F5D-4B8A-AF36-001A8D5A781F}" type="datetimeFigureOut">
              <a:rPr lang="en-IN" smtClean="0"/>
              <a:pPr/>
              <a:t>02-01-2023</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1EE99F70-5E2C-434B-89B2-58E0FA5E04A3}"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86C986-8F5D-4B8A-AF36-001A8D5A781F}" type="datetimeFigureOut">
              <a:rPr lang="en-IN" smtClean="0"/>
              <a:pPr/>
              <a:t>02-01-2023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E99F70-5E2C-434B-89B2-58E0FA5E04A3}" type="slidenum">
              <a:rPr lang="en-IN" smtClean="0"/>
              <a:pPr/>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586C986-8F5D-4B8A-AF36-001A8D5A781F}" type="datetimeFigureOut">
              <a:rPr lang="en-IN" smtClean="0"/>
              <a:pPr/>
              <a:t>02-01-2023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EE99F70-5E2C-434B-89B2-58E0FA5E04A3}" type="slidenum">
              <a:rPr lang="en-IN" smtClean="0"/>
              <a:pPr/>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586C986-8F5D-4B8A-AF36-001A8D5A781F}" type="datetimeFigureOut">
              <a:rPr lang="en-IN" smtClean="0"/>
              <a:pPr/>
              <a:t>02-01-2023</a:t>
            </a:fld>
            <a:endParaRPr lang="en-IN" dirty="0"/>
          </a:p>
        </p:txBody>
      </p:sp>
      <p:sp>
        <p:nvSpPr>
          <p:cNvPr id="7" name="Slide Number Placeholder 6"/>
          <p:cNvSpPr>
            <a:spLocks noGrp="1"/>
          </p:cNvSpPr>
          <p:nvPr>
            <p:ph type="sldNum" sz="quarter" idx="11"/>
          </p:nvPr>
        </p:nvSpPr>
        <p:spPr/>
        <p:txBody>
          <a:bodyPr rtlCol="0"/>
          <a:lstStyle/>
          <a:p>
            <a:fld id="{1EE99F70-5E2C-434B-89B2-58E0FA5E04A3}" type="slidenum">
              <a:rPr lang="en-IN" smtClean="0"/>
              <a:pPr/>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6C986-8F5D-4B8A-AF36-001A8D5A781F}" type="datetimeFigureOut">
              <a:rPr lang="en-IN" smtClean="0"/>
              <a:pPr/>
              <a:t>02-01-2023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EE99F70-5E2C-434B-89B2-58E0FA5E04A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586C986-8F5D-4B8A-AF36-001A8D5A781F}" type="datetimeFigureOut">
              <a:rPr lang="en-IN" smtClean="0"/>
              <a:pPr/>
              <a:t>02-01-2023</a:t>
            </a:fld>
            <a:endParaRPr lang="en-IN" dirty="0"/>
          </a:p>
        </p:txBody>
      </p:sp>
      <p:sp>
        <p:nvSpPr>
          <p:cNvPr id="22" name="Slide Number Placeholder 21"/>
          <p:cNvSpPr>
            <a:spLocks noGrp="1"/>
          </p:cNvSpPr>
          <p:nvPr>
            <p:ph type="sldNum" sz="quarter" idx="15"/>
          </p:nvPr>
        </p:nvSpPr>
        <p:spPr/>
        <p:txBody>
          <a:bodyPr rtlCol="0"/>
          <a:lstStyle/>
          <a:p>
            <a:fld id="{1EE99F70-5E2C-434B-89B2-58E0FA5E04A3}" type="slidenum">
              <a:rPr lang="en-IN" smtClean="0"/>
              <a:pPr/>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586C986-8F5D-4B8A-AF36-001A8D5A781F}" type="datetimeFigureOut">
              <a:rPr lang="en-IN" smtClean="0"/>
              <a:pPr/>
              <a:t>02-01-2023</a:t>
            </a:fld>
            <a:endParaRPr lang="en-IN" dirty="0"/>
          </a:p>
        </p:txBody>
      </p:sp>
      <p:sp>
        <p:nvSpPr>
          <p:cNvPr id="18" name="Slide Number Placeholder 17"/>
          <p:cNvSpPr>
            <a:spLocks noGrp="1"/>
          </p:cNvSpPr>
          <p:nvPr>
            <p:ph type="sldNum" sz="quarter" idx="11"/>
          </p:nvPr>
        </p:nvSpPr>
        <p:spPr/>
        <p:txBody>
          <a:bodyPr rtlCol="0"/>
          <a:lstStyle/>
          <a:p>
            <a:fld id="{1EE99F70-5E2C-434B-89B2-58E0FA5E04A3}" type="slidenum">
              <a:rPr lang="en-IN" smtClean="0"/>
              <a:pPr/>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86C986-8F5D-4B8A-AF36-001A8D5A781F}" type="datetimeFigureOut">
              <a:rPr lang="en-IN" smtClean="0"/>
              <a:pPr/>
              <a:t>02-01-2023</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E99F70-5E2C-434B-89B2-58E0FA5E04A3}"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2852936"/>
            <a:ext cx="6700304" cy="947191"/>
          </a:xfrm>
        </p:spPr>
        <p:txBody>
          <a:bodyPr>
            <a:normAutofit fontScale="90000"/>
          </a:bodyPr>
          <a:lstStyle/>
          <a:p>
            <a:r>
              <a:rPr lang="en-IN" sz="3200" b="1" dirty="0" smtClean="0"/>
              <a:t>Sipna College of Engineering and Technology, Amravati.</a:t>
            </a:r>
            <a:br>
              <a:rPr lang="en-IN" sz="3200" b="1" dirty="0" smtClean="0"/>
            </a:br>
            <a:r>
              <a:rPr lang="en-IN" sz="3200" b="1" dirty="0" smtClean="0"/>
              <a:t/>
            </a:r>
            <a:br>
              <a:rPr lang="en-IN" sz="3200" b="1" dirty="0" smtClean="0"/>
            </a:br>
            <a:r>
              <a:rPr lang="en-IN" sz="3200" b="1" dirty="0" smtClean="0"/>
              <a:t>Department of Computer Science &amp; Engineering</a:t>
            </a:r>
            <a:endParaRPr lang="en-IN" sz="3200" b="1" dirty="0"/>
          </a:p>
        </p:txBody>
      </p:sp>
      <p:sp>
        <p:nvSpPr>
          <p:cNvPr id="3" name="Subtitle 2"/>
          <p:cNvSpPr>
            <a:spLocks noGrp="1"/>
          </p:cNvSpPr>
          <p:nvPr>
            <p:ph type="subTitle" idx="1"/>
          </p:nvPr>
        </p:nvSpPr>
        <p:spPr>
          <a:xfrm>
            <a:off x="2285984" y="4365104"/>
            <a:ext cx="6858016" cy="1296144"/>
          </a:xfrm>
        </p:spPr>
        <p:txBody>
          <a:bodyPr>
            <a:noAutofit/>
          </a:bodyPr>
          <a:lstStyle/>
          <a:p>
            <a:pPr algn="ctr"/>
            <a:r>
              <a:rPr lang="en-IN" sz="2400" b="1" dirty="0" smtClean="0">
                <a:solidFill>
                  <a:srgbClr val="002060"/>
                </a:solidFill>
              </a:rPr>
              <a:t>Subject : Object oriented Programming (Java)</a:t>
            </a:r>
          </a:p>
          <a:p>
            <a:pPr algn="ctr"/>
            <a:r>
              <a:rPr lang="en-IN" sz="2400" dirty="0" smtClean="0">
                <a:solidFill>
                  <a:srgbClr val="002060"/>
                </a:solidFill>
              </a:rPr>
              <a:t>Unit VI: Event Handling</a:t>
            </a:r>
            <a:endParaRPr lang="en-IN" sz="2400" b="1" dirty="0" smtClean="0">
              <a:solidFill>
                <a:srgbClr val="002060"/>
              </a:solidFill>
            </a:endParaRPr>
          </a:p>
          <a:p>
            <a:endParaRPr lang="en-IN" sz="2400" b="1" dirty="0">
              <a:solidFill>
                <a:srgbClr val="002060"/>
              </a:solidFill>
            </a:endParaRPr>
          </a:p>
        </p:txBody>
      </p:sp>
      <p:pic>
        <p:nvPicPr>
          <p:cNvPr id="4" name="Picture 2" descr="F:\latex presentation\latex broucher\sipna.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027140" y="188640"/>
            <a:ext cx="1312612" cy="1274247"/>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3" descr="F:\latex presentation\latex broucher\nba.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115712" y="202644"/>
            <a:ext cx="1320384" cy="1210132"/>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F:\latex presentation\latex broucher\naac.jpg"/>
          <p:cNvPicPr>
            <a:picLocks noChangeAspect="1" noChangeArrowheads="1"/>
          </p:cNvPicPr>
          <p:nvPr/>
        </p:nvPicPr>
        <p:blipFill>
          <a:blip r:embed="rId4" cstate="print">
            <a:clrChange>
              <a:clrFrom>
                <a:srgbClr val="FFFFFB"/>
              </a:clrFrom>
              <a:clrTo>
                <a:srgbClr val="FFFFFB">
                  <a:alpha val="0"/>
                </a:srgbClr>
              </a:clrTo>
            </a:clrChange>
            <a:extLst>
              <a:ext uri="{28A0092B-C50C-407E-A947-70E740481C1C}">
                <a14:useLocalDpi xmlns="" xmlns:a14="http://schemas.microsoft.com/office/drawing/2010/main" val="0"/>
              </a:ext>
            </a:extLst>
          </a:blip>
          <a:srcRect/>
          <a:stretch>
            <a:fillRect/>
          </a:stretch>
        </p:blipFill>
        <p:spPr bwMode="auto">
          <a:xfrm>
            <a:off x="7164288" y="171414"/>
            <a:ext cx="1656184" cy="131337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147248" cy="6141296"/>
          </a:xfrm>
        </p:spPr>
        <p:txBody>
          <a:bodyPr>
            <a:normAutofit/>
          </a:bodyPr>
          <a:lstStyle/>
          <a:p>
            <a:r>
              <a:rPr lang="en-US" dirty="0" smtClean="0"/>
              <a:t>There are </a:t>
            </a:r>
            <a:r>
              <a:rPr lang="en-US" b="1" dirty="0" smtClean="0">
                <a:solidFill>
                  <a:srgbClr val="0070C0"/>
                </a:solidFill>
              </a:rPr>
              <a:t>three</a:t>
            </a:r>
            <a:r>
              <a:rPr lang="en-US" dirty="0" smtClean="0"/>
              <a:t> concepts related to </a:t>
            </a:r>
            <a:r>
              <a:rPr lang="en-US" dirty="0" smtClean="0">
                <a:solidFill>
                  <a:srgbClr val="FF0000"/>
                </a:solidFill>
              </a:rPr>
              <a:t>Event Handling</a:t>
            </a:r>
          </a:p>
          <a:p>
            <a:pPr>
              <a:buNone/>
            </a:pPr>
            <a:endParaRPr lang="en-US" dirty="0" smtClean="0"/>
          </a:p>
          <a:p>
            <a:pPr marL="457200" indent="-457200" algn="just" fontAlgn="base">
              <a:buNone/>
            </a:pPr>
            <a:r>
              <a:rPr lang="en-US" b="1" dirty="0" smtClean="0">
                <a:solidFill>
                  <a:srgbClr val="FF0000"/>
                </a:solidFill>
              </a:rPr>
              <a:t>1. Event Handler </a:t>
            </a:r>
            <a:r>
              <a:rPr lang="en-US" dirty="0" smtClean="0"/>
              <a:t>is the </a:t>
            </a:r>
            <a:r>
              <a:rPr lang="en-US" b="1" dirty="0" smtClean="0">
                <a:solidFill>
                  <a:srgbClr val="0070C0"/>
                </a:solidFill>
              </a:rPr>
              <a:t>method that actually handles a registered event</a:t>
            </a:r>
            <a:r>
              <a:rPr lang="en-US" dirty="0" smtClean="0">
                <a:solidFill>
                  <a:srgbClr val="0070C0"/>
                </a:solidFill>
              </a:rPr>
              <a:t> </a:t>
            </a:r>
            <a:r>
              <a:rPr lang="en-US" dirty="0" smtClean="0"/>
              <a:t>.Its acts as an actuator. </a:t>
            </a:r>
            <a:r>
              <a:rPr lang="en-US" dirty="0" smtClean="0">
                <a:solidFill>
                  <a:srgbClr val="0070C0"/>
                </a:solidFill>
              </a:rPr>
              <a:t>A component for performing an action.</a:t>
            </a:r>
          </a:p>
          <a:p>
            <a:pPr marL="457200" indent="-457200" algn="just" fontAlgn="base">
              <a:buAutoNum type="arabicPeriod"/>
            </a:pPr>
            <a:endParaRPr lang="en-US" dirty="0" smtClean="0">
              <a:solidFill>
                <a:srgbClr val="0070C0"/>
              </a:solidFill>
            </a:endParaRPr>
          </a:p>
          <a:p>
            <a:pPr algn="just" fontAlgn="base">
              <a:buNone/>
            </a:pPr>
            <a:r>
              <a:rPr lang="en-US" b="1" dirty="0" smtClean="0">
                <a:solidFill>
                  <a:srgbClr val="FF0000"/>
                </a:solidFill>
              </a:rPr>
              <a:t>2. Event Listener </a:t>
            </a:r>
            <a:r>
              <a:rPr lang="en-US" dirty="0" smtClean="0"/>
              <a:t>is an </a:t>
            </a:r>
            <a:r>
              <a:rPr lang="en-US" b="1" dirty="0" smtClean="0">
                <a:solidFill>
                  <a:srgbClr val="FF0000"/>
                </a:solidFill>
              </a:rPr>
              <a:t>interface</a:t>
            </a:r>
            <a:r>
              <a:rPr lang="en-US" dirty="0" smtClean="0"/>
              <a:t> in the View class that </a:t>
            </a:r>
            <a:r>
              <a:rPr lang="en-US" b="1" dirty="0" smtClean="0">
                <a:solidFill>
                  <a:srgbClr val="0070C0"/>
                </a:solidFill>
              </a:rPr>
              <a:t>contains a method for calling event handler </a:t>
            </a:r>
            <a:r>
              <a:rPr lang="en-US" dirty="0" smtClean="0"/>
              <a:t>when an event occurs It acts as a sensor for detecting events.</a:t>
            </a:r>
          </a:p>
          <a:p>
            <a:pPr algn="just" fontAlgn="base">
              <a:buNone/>
            </a:pPr>
            <a:endParaRPr lang="en-US" dirty="0" smtClean="0"/>
          </a:p>
          <a:p>
            <a:pPr algn="just" fontAlgn="base">
              <a:buNone/>
            </a:pPr>
            <a:r>
              <a:rPr lang="en-US" b="1" dirty="0" smtClean="0">
                <a:solidFill>
                  <a:srgbClr val="FF0000"/>
                </a:solidFill>
              </a:rPr>
              <a:t>3. Event Listeners Registration </a:t>
            </a:r>
            <a:r>
              <a:rPr lang="en-US" dirty="0" smtClean="0"/>
              <a:t>involves </a:t>
            </a:r>
            <a:r>
              <a:rPr lang="en-US" b="1" dirty="0" smtClean="0">
                <a:solidFill>
                  <a:srgbClr val="0070C0"/>
                </a:solidFill>
              </a:rPr>
              <a:t>linking an event Listener to a user input control (e.g. a button)</a:t>
            </a:r>
            <a:r>
              <a:rPr lang="en-US" dirty="0" smtClean="0"/>
              <a:t>so that the event handler will be called when the user performs an action on the control.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7467600" cy="1143000"/>
          </a:xfrm>
        </p:spPr>
        <p:txBody>
          <a:bodyPr/>
          <a:lstStyle/>
          <a:p>
            <a:pPr>
              <a:buFont typeface="Wingdings" panose="05000000000000000000" pitchFamily="2" charset="2"/>
              <a:buChar char="q"/>
            </a:pPr>
            <a:r>
              <a:rPr lang="en-IN" b="1" dirty="0" err="1" smtClean="0">
                <a:solidFill>
                  <a:srgbClr val="FF0000"/>
                </a:solidFill>
              </a:rPr>
              <a:t>java.awt.event</a:t>
            </a:r>
            <a:r>
              <a:rPr lang="en-IN" b="1" dirty="0" smtClean="0">
                <a:solidFill>
                  <a:srgbClr val="FF0000"/>
                </a:solidFill>
              </a:rPr>
              <a:t> Description</a:t>
            </a:r>
            <a:r>
              <a:rPr lang="en-IN" dirty="0" smtClean="0"/>
              <a:t/>
            </a:r>
            <a:br>
              <a:rPr lang="en-IN" dirty="0" smtClean="0"/>
            </a:br>
            <a:endParaRPr lang="en-US" dirty="0"/>
          </a:p>
        </p:txBody>
      </p:sp>
      <p:sp>
        <p:nvSpPr>
          <p:cNvPr id="3" name="Content Placeholder 2"/>
          <p:cNvSpPr>
            <a:spLocks noGrp="1"/>
          </p:cNvSpPr>
          <p:nvPr>
            <p:ph sz="quarter" idx="1"/>
          </p:nvPr>
        </p:nvSpPr>
        <p:spPr>
          <a:xfrm>
            <a:off x="457200" y="692696"/>
            <a:ext cx="8291264" cy="6165304"/>
          </a:xfrm>
        </p:spPr>
        <p:txBody>
          <a:bodyPr>
            <a:normAutofit fontScale="92500" lnSpcReduction="10000"/>
          </a:bodyPr>
          <a:lstStyle/>
          <a:p>
            <a:pPr algn="just"/>
            <a:r>
              <a:rPr lang="en-US" sz="3400" dirty="0" smtClean="0"/>
              <a:t>The </a:t>
            </a:r>
            <a:r>
              <a:rPr lang="en-US" sz="3400" dirty="0" err="1" smtClean="0">
                <a:solidFill>
                  <a:srgbClr val="0070C0"/>
                </a:solidFill>
              </a:rPr>
              <a:t>java.awt.event</a:t>
            </a:r>
            <a:r>
              <a:rPr lang="en-US" sz="3400" dirty="0" smtClean="0"/>
              <a:t> package provides </a:t>
            </a:r>
            <a:r>
              <a:rPr lang="en-US" sz="3400" dirty="0" smtClean="0">
                <a:solidFill>
                  <a:srgbClr val="FF0066"/>
                </a:solidFill>
              </a:rPr>
              <a:t>interfaces and classes</a:t>
            </a:r>
            <a:r>
              <a:rPr lang="en-US" sz="3400" dirty="0" smtClean="0"/>
              <a:t> for dealing with different types of events fired by AWT components.</a:t>
            </a:r>
          </a:p>
          <a:p>
            <a:pPr algn="just"/>
            <a:endParaRPr lang="en-US" dirty="0" smtClean="0"/>
          </a:p>
          <a:p>
            <a:pPr algn="just"/>
            <a:r>
              <a:rPr lang="en-US" b="1" dirty="0" smtClean="0">
                <a:solidFill>
                  <a:srgbClr val="0070C0"/>
                </a:solidFill>
              </a:rPr>
              <a:t>EVENT CLASSES:</a:t>
            </a:r>
          </a:p>
          <a:p>
            <a:pPr lvl="1" algn="just"/>
            <a:r>
              <a:rPr lang="en-US" sz="3200" dirty="0" smtClean="0"/>
              <a:t>At the root of the Java event class hierarchy is </a:t>
            </a:r>
            <a:r>
              <a:rPr lang="en-US" sz="3200" b="1" dirty="0" err="1" smtClean="0">
                <a:solidFill>
                  <a:srgbClr val="305602"/>
                </a:solidFill>
              </a:rPr>
              <a:t>EventObject</a:t>
            </a:r>
            <a:r>
              <a:rPr lang="en-US" sz="3200" dirty="0" smtClean="0"/>
              <a:t>, which is in </a:t>
            </a:r>
            <a:r>
              <a:rPr lang="en-US" sz="3200" b="1" dirty="0" err="1" smtClean="0">
                <a:solidFill>
                  <a:srgbClr val="FF0066"/>
                </a:solidFill>
              </a:rPr>
              <a:t>java.util</a:t>
            </a:r>
            <a:r>
              <a:rPr lang="en-US" sz="3200" b="1" dirty="0" smtClean="0"/>
              <a:t>. </a:t>
            </a:r>
            <a:r>
              <a:rPr lang="en-US" sz="3200" dirty="0" smtClean="0"/>
              <a:t>It is the </a:t>
            </a:r>
            <a:r>
              <a:rPr lang="en-US" sz="3200" dirty="0" err="1" smtClean="0">
                <a:solidFill>
                  <a:srgbClr val="0070C0"/>
                </a:solidFill>
              </a:rPr>
              <a:t>superclass</a:t>
            </a:r>
            <a:r>
              <a:rPr lang="en-US" sz="3200" dirty="0" smtClean="0"/>
              <a:t> for all events.</a:t>
            </a:r>
          </a:p>
          <a:p>
            <a:pPr lvl="1" algn="just"/>
            <a:endParaRPr lang="en-US" sz="3200" dirty="0" smtClean="0"/>
          </a:p>
          <a:p>
            <a:pPr lvl="1"/>
            <a:r>
              <a:rPr lang="en-US" sz="3200" b="1" dirty="0" smtClean="0"/>
              <a:t>It’s one constructor is shown here:</a:t>
            </a:r>
          </a:p>
          <a:p>
            <a:pPr>
              <a:buNone/>
            </a:pPr>
            <a:r>
              <a:rPr lang="en-US" sz="3200" dirty="0" smtClean="0"/>
              <a:t>		</a:t>
            </a:r>
            <a:r>
              <a:rPr lang="en-US" sz="3200" b="1" dirty="0" err="1" smtClean="0">
                <a:solidFill>
                  <a:srgbClr val="FF0000"/>
                </a:solidFill>
              </a:rPr>
              <a:t>EventObject</a:t>
            </a:r>
            <a:r>
              <a:rPr lang="en-US" sz="3200" b="1" dirty="0" smtClean="0">
                <a:solidFill>
                  <a:srgbClr val="FF0000"/>
                </a:solidFill>
              </a:rPr>
              <a:t>(Object </a:t>
            </a:r>
            <a:r>
              <a:rPr lang="en-US" sz="3200" b="1" dirty="0" err="1" smtClean="0">
                <a:solidFill>
                  <a:srgbClr val="FF0000"/>
                </a:solidFill>
              </a:rPr>
              <a:t>src</a:t>
            </a:r>
            <a:r>
              <a:rPr lang="en-US" sz="3200" b="1" dirty="0" smtClean="0">
                <a:solidFill>
                  <a:srgbClr val="FF0000"/>
                </a:solidFill>
              </a:rPr>
              <a:t>)</a:t>
            </a:r>
          </a:p>
          <a:p>
            <a:pPr>
              <a:buNone/>
            </a:pPr>
            <a:endParaRPr lang="en-US" sz="3200" b="1" dirty="0" smtClean="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l="17103" t="22374" r="14807" b="6168"/>
          <a:stretch>
            <a:fillRect/>
          </a:stretch>
        </p:blipFill>
        <p:spPr bwMode="auto">
          <a:xfrm>
            <a:off x="179512" y="908720"/>
            <a:ext cx="8568952" cy="5904656"/>
          </a:xfrm>
          <a:prstGeom prst="rect">
            <a:avLst/>
          </a:prstGeom>
          <a:noFill/>
          <a:ln w="9525">
            <a:noFill/>
            <a:miter lim="800000"/>
            <a:headEnd/>
            <a:tailEnd/>
          </a:ln>
        </p:spPr>
      </p:pic>
      <p:sp>
        <p:nvSpPr>
          <p:cNvPr id="5" name="TextBox 4"/>
          <p:cNvSpPr txBox="1"/>
          <p:nvPr/>
        </p:nvSpPr>
        <p:spPr>
          <a:xfrm>
            <a:off x="251520" y="44624"/>
            <a:ext cx="8568952" cy="707886"/>
          </a:xfrm>
          <a:prstGeom prst="rect">
            <a:avLst/>
          </a:prstGeom>
          <a:noFill/>
        </p:spPr>
        <p:txBody>
          <a:bodyPr wrap="square" rtlCol="0">
            <a:spAutoFit/>
          </a:bodyPr>
          <a:lstStyle/>
          <a:p>
            <a:pPr algn="just"/>
            <a:r>
              <a:rPr lang="en-US" sz="2000" dirty="0" smtClean="0">
                <a:latin typeface="+mj-lt"/>
              </a:rPr>
              <a:t>The package </a:t>
            </a:r>
            <a:r>
              <a:rPr lang="en-US" sz="2000" b="1" dirty="0" err="1" smtClean="0">
                <a:solidFill>
                  <a:srgbClr val="FF0000"/>
                </a:solidFill>
                <a:latin typeface="+mj-lt"/>
              </a:rPr>
              <a:t>java.awt.event</a:t>
            </a:r>
            <a:r>
              <a:rPr lang="en-US" sz="2000" dirty="0" smtClean="0">
                <a:latin typeface="+mj-lt"/>
              </a:rPr>
              <a:t> </a:t>
            </a:r>
            <a:r>
              <a:rPr lang="en-US" sz="2000" b="1" dirty="0" smtClean="0">
                <a:solidFill>
                  <a:srgbClr val="0070C0"/>
                </a:solidFill>
                <a:latin typeface="+mj-lt"/>
              </a:rPr>
              <a:t>defines several types of events that are generated by various user </a:t>
            </a:r>
            <a:r>
              <a:rPr lang="en-US" sz="2000" b="1" dirty="0" smtClean="0">
                <a:solidFill>
                  <a:srgbClr val="0070C0"/>
                </a:solidFill>
              </a:rPr>
              <a:t>interface elements.</a:t>
            </a:r>
            <a:endParaRPr lang="en-US" sz="2000" b="1"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692696"/>
            <a:ext cx="8280920" cy="5781256"/>
          </a:xfrm>
        </p:spPr>
        <p:txBody>
          <a:bodyPr>
            <a:normAutofit/>
          </a:bodyPr>
          <a:lstStyle/>
          <a:p>
            <a:pPr>
              <a:buNone/>
            </a:pPr>
            <a:r>
              <a:rPr lang="en-US" b="1" dirty="0" smtClean="0">
                <a:solidFill>
                  <a:srgbClr val="FF0000"/>
                </a:solidFill>
              </a:rPr>
              <a:t>1.The </a:t>
            </a:r>
            <a:r>
              <a:rPr lang="en-US" b="1" dirty="0" err="1" smtClean="0">
                <a:solidFill>
                  <a:srgbClr val="FF0000"/>
                </a:solidFill>
              </a:rPr>
              <a:t>ActionEvent</a:t>
            </a:r>
            <a:r>
              <a:rPr lang="en-US" b="1" dirty="0" smtClean="0">
                <a:solidFill>
                  <a:srgbClr val="FF0000"/>
                </a:solidFill>
              </a:rPr>
              <a:t> Class:</a:t>
            </a:r>
          </a:p>
          <a:p>
            <a:pPr lvl="1" algn="just"/>
            <a:r>
              <a:rPr lang="en-US" dirty="0" smtClean="0"/>
              <a:t>An </a:t>
            </a:r>
            <a:r>
              <a:rPr lang="en-US" b="1" dirty="0" err="1" smtClean="0"/>
              <a:t>ActionEvent</a:t>
            </a:r>
            <a:r>
              <a:rPr lang="en-US" dirty="0" smtClean="0"/>
              <a:t> is generated when a </a:t>
            </a:r>
            <a:r>
              <a:rPr lang="en-US" b="1" dirty="0" smtClean="0">
                <a:solidFill>
                  <a:srgbClr val="0070C0"/>
                </a:solidFill>
              </a:rPr>
              <a:t>button is pressed</a:t>
            </a:r>
            <a:r>
              <a:rPr lang="en-US" dirty="0" smtClean="0"/>
              <a:t>, a </a:t>
            </a:r>
            <a:r>
              <a:rPr lang="en-US" b="1" dirty="0" smtClean="0">
                <a:solidFill>
                  <a:srgbClr val="0070C0"/>
                </a:solidFill>
              </a:rPr>
              <a:t>list item is double-clicked</a:t>
            </a:r>
            <a:r>
              <a:rPr lang="en-US" dirty="0" smtClean="0"/>
              <a:t>, or a </a:t>
            </a:r>
            <a:r>
              <a:rPr lang="en-US" b="1" dirty="0" smtClean="0">
                <a:solidFill>
                  <a:srgbClr val="0070C0"/>
                </a:solidFill>
              </a:rPr>
              <a:t>menu item is selected</a:t>
            </a:r>
            <a:r>
              <a:rPr lang="en-US" dirty="0" smtClean="0">
                <a:solidFill>
                  <a:srgbClr val="0070C0"/>
                </a:solidFill>
              </a:rPr>
              <a:t>.</a:t>
            </a:r>
          </a:p>
          <a:p>
            <a:pPr lvl="1" algn="just">
              <a:buNone/>
            </a:pPr>
            <a:endParaRPr lang="en-US" b="1" dirty="0" smtClean="0">
              <a:solidFill>
                <a:srgbClr val="FF0000"/>
              </a:solidFill>
            </a:endParaRPr>
          </a:p>
          <a:p>
            <a:pPr lvl="1" algn="just"/>
            <a:r>
              <a:rPr lang="en-US" b="1" dirty="0" err="1" smtClean="0"/>
              <a:t>ActionEvent</a:t>
            </a:r>
            <a:r>
              <a:rPr lang="en-US" b="1" dirty="0" smtClean="0"/>
              <a:t> has these three constructors:</a:t>
            </a:r>
          </a:p>
          <a:p>
            <a:pPr lvl="1" algn="just"/>
            <a:endParaRPr lang="en-US" b="1" dirty="0" smtClean="0"/>
          </a:p>
          <a:p>
            <a:pPr lvl="1" algn="just"/>
            <a:r>
              <a:rPr lang="en-US" dirty="0" err="1" smtClean="0"/>
              <a:t>ActionEvent</a:t>
            </a:r>
            <a:r>
              <a:rPr lang="en-US" dirty="0" smtClean="0"/>
              <a:t>(Object </a:t>
            </a:r>
            <a:r>
              <a:rPr lang="en-US" dirty="0" err="1" smtClean="0"/>
              <a:t>src</a:t>
            </a:r>
            <a:r>
              <a:rPr lang="en-US" dirty="0" smtClean="0"/>
              <a:t> ,</a:t>
            </a:r>
            <a:r>
              <a:rPr lang="en-US" dirty="0" err="1" smtClean="0"/>
              <a:t>int</a:t>
            </a:r>
            <a:r>
              <a:rPr lang="en-US" dirty="0" smtClean="0"/>
              <a:t> type ,String </a:t>
            </a:r>
            <a:r>
              <a:rPr lang="en-US" dirty="0" err="1" smtClean="0"/>
              <a:t>cmd</a:t>
            </a:r>
            <a:r>
              <a:rPr lang="en-US" dirty="0" smtClean="0"/>
              <a:t>)</a:t>
            </a:r>
          </a:p>
          <a:p>
            <a:pPr lvl="1" algn="just"/>
            <a:r>
              <a:rPr lang="en-US" dirty="0" err="1" smtClean="0"/>
              <a:t>ActionEvent</a:t>
            </a:r>
            <a:r>
              <a:rPr lang="en-US" dirty="0" smtClean="0"/>
              <a:t>(Object </a:t>
            </a:r>
            <a:r>
              <a:rPr lang="en-US" dirty="0" err="1" smtClean="0"/>
              <a:t>src</a:t>
            </a:r>
            <a:r>
              <a:rPr lang="en-US" dirty="0" smtClean="0"/>
              <a:t> ,</a:t>
            </a:r>
            <a:r>
              <a:rPr lang="en-US" dirty="0" err="1" smtClean="0"/>
              <a:t>int</a:t>
            </a:r>
            <a:r>
              <a:rPr lang="en-US" dirty="0" smtClean="0"/>
              <a:t> type ,String </a:t>
            </a:r>
            <a:r>
              <a:rPr lang="en-US" dirty="0" err="1" smtClean="0"/>
              <a:t>cmd</a:t>
            </a:r>
            <a:r>
              <a:rPr lang="en-US" dirty="0" smtClean="0"/>
              <a:t> ,</a:t>
            </a:r>
            <a:r>
              <a:rPr lang="en-US" dirty="0" err="1" smtClean="0"/>
              <a:t>int</a:t>
            </a:r>
            <a:r>
              <a:rPr lang="en-US" dirty="0" smtClean="0"/>
              <a:t> modifiers)</a:t>
            </a:r>
          </a:p>
          <a:p>
            <a:pPr lvl="1" algn="just"/>
            <a:r>
              <a:rPr lang="en-US" dirty="0" err="1" smtClean="0"/>
              <a:t>ActionEvent</a:t>
            </a:r>
            <a:r>
              <a:rPr lang="en-US" dirty="0" smtClean="0"/>
              <a:t>(Object </a:t>
            </a:r>
            <a:r>
              <a:rPr lang="en-US" dirty="0" err="1" smtClean="0"/>
              <a:t>src</a:t>
            </a:r>
            <a:r>
              <a:rPr lang="en-US" dirty="0" smtClean="0"/>
              <a:t> ,</a:t>
            </a:r>
            <a:r>
              <a:rPr lang="en-US" dirty="0" err="1" smtClean="0"/>
              <a:t>int</a:t>
            </a:r>
            <a:r>
              <a:rPr lang="en-US" dirty="0" smtClean="0"/>
              <a:t> type ,String </a:t>
            </a:r>
            <a:r>
              <a:rPr lang="en-US" dirty="0" err="1" smtClean="0"/>
              <a:t>cmd</a:t>
            </a:r>
            <a:r>
              <a:rPr lang="en-US" dirty="0" smtClean="0"/>
              <a:t> ,long when ,</a:t>
            </a:r>
            <a:r>
              <a:rPr lang="en-US" dirty="0" err="1" smtClean="0"/>
              <a:t>int</a:t>
            </a:r>
            <a:r>
              <a:rPr lang="en-US" dirty="0" smtClean="0"/>
              <a:t> modifiers )</a:t>
            </a:r>
          </a:p>
          <a:p>
            <a:pPr algn="just"/>
            <a:endParaRPr lang="en-US" b="1" dirty="0" smtClean="0"/>
          </a:p>
          <a:p>
            <a:endParaRPr lang="en-US"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80728"/>
            <a:ext cx="7467600" cy="4873752"/>
          </a:xfrm>
        </p:spPr>
        <p:txBody>
          <a:bodyPr>
            <a:normAutofit/>
          </a:bodyPr>
          <a:lstStyle/>
          <a:p>
            <a:pPr>
              <a:buNone/>
            </a:pPr>
            <a:r>
              <a:rPr lang="en-US" b="1" dirty="0" smtClean="0">
                <a:solidFill>
                  <a:srgbClr val="FF0000"/>
                </a:solidFill>
              </a:rPr>
              <a:t>2.The </a:t>
            </a:r>
            <a:r>
              <a:rPr lang="en-US" b="1" dirty="0" err="1" smtClean="0">
                <a:solidFill>
                  <a:srgbClr val="FF0000"/>
                </a:solidFill>
              </a:rPr>
              <a:t>ComponentEvent</a:t>
            </a:r>
            <a:r>
              <a:rPr lang="en-US" b="1" dirty="0" smtClean="0">
                <a:solidFill>
                  <a:srgbClr val="FF0000"/>
                </a:solidFill>
              </a:rPr>
              <a:t> Class:</a:t>
            </a:r>
          </a:p>
          <a:p>
            <a:pPr lvl="1" algn="just"/>
            <a:r>
              <a:rPr lang="en-US" dirty="0" smtClean="0"/>
              <a:t>Component Event is generated when the </a:t>
            </a:r>
            <a:r>
              <a:rPr lang="en-US" b="1" dirty="0" smtClean="0">
                <a:solidFill>
                  <a:srgbClr val="0070C0"/>
                </a:solidFill>
              </a:rPr>
              <a:t>size, position, or visibility of a component is changed.</a:t>
            </a:r>
          </a:p>
          <a:p>
            <a:pPr lvl="1" algn="just">
              <a:buNone/>
            </a:pPr>
            <a:r>
              <a:rPr lang="en-US" dirty="0" smtClean="0"/>
              <a:t> </a:t>
            </a:r>
          </a:p>
          <a:p>
            <a:pPr lvl="1" algn="just"/>
            <a:r>
              <a:rPr lang="en-US" dirty="0" smtClean="0"/>
              <a:t>There are </a:t>
            </a:r>
            <a:r>
              <a:rPr lang="en-US" dirty="0" smtClean="0">
                <a:solidFill>
                  <a:srgbClr val="FF0066"/>
                </a:solidFill>
              </a:rPr>
              <a:t>four types of component events.</a:t>
            </a:r>
            <a:r>
              <a:rPr lang="en-US" dirty="0" smtClean="0"/>
              <a:t> The constants and their meanings are shown here:</a:t>
            </a:r>
          </a:p>
          <a:p>
            <a:pPr lvl="1" algn="just"/>
            <a:endParaRPr lang="en-US" dirty="0" smtClean="0"/>
          </a:p>
          <a:p>
            <a:pPr lvl="1" algn="just"/>
            <a:r>
              <a:rPr lang="en-US" sz="1700" b="1" dirty="0" smtClean="0">
                <a:solidFill>
                  <a:srgbClr val="0070C0"/>
                </a:solidFill>
              </a:rPr>
              <a:t>COMPONENT_HIDDEN	The component was hidden.</a:t>
            </a:r>
          </a:p>
          <a:p>
            <a:pPr lvl="1" algn="just"/>
            <a:r>
              <a:rPr lang="en-US" sz="1700" b="1" dirty="0" smtClean="0">
                <a:solidFill>
                  <a:srgbClr val="0070C0"/>
                </a:solidFill>
              </a:rPr>
              <a:t>COMPONENT_MOVED	The component was moved.</a:t>
            </a:r>
          </a:p>
          <a:p>
            <a:pPr lvl="1" algn="just"/>
            <a:r>
              <a:rPr lang="en-US" sz="1700" b="1" dirty="0" smtClean="0">
                <a:solidFill>
                  <a:srgbClr val="0070C0"/>
                </a:solidFill>
              </a:rPr>
              <a:t>COMPONENT_RESIZED	The component was resized.</a:t>
            </a:r>
          </a:p>
          <a:p>
            <a:pPr lvl="1" algn="just"/>
            <a:r>
              <a:rPr lang="en-US" sz="1700" b="1" dirty="0" smtClean="0">
                <a:solidFill>
                  <a:srgbClr val="0070C0"/>
                </a:solidFill>
              </a:rPr>
              <a:t>COMPONENT_SHOWN	The component became visible.</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7467600" cy="6285312"/>
          </a:xfrm>
        </p:spPr>
        <p:txBody>
          <a:bodyPr>
            <a:normAutofit/>
          </a:bodyPr>
          <a:lstStyle/>
          <a:p>
            <a:pPr>
              <a:buNone/>
            </a:pPr>
            <a:r>
              <a:rPr lang="en-US" b="1" dirty="0" smtClean="0">
                <a:solidFill>
                  <a:srgbClr val="FF0000"/>
                </a:solidFill>
              </a:rPr>
              <a:t>3. The </a:t>
            </a:r>
            <a:r>
              <a:rPr lang="en-US" b="1" dirty="0" err="1" smtClean="0">
                <a:solidFill>
                  <a:srgbClr val="FF0000"/>
                </a:solidFill>
              </a:rPr>
              <a:t>ContainerEvent</a:t>
            </a:r>
            <a:r>
              <a:rPr lang="en-US" b="1" dirty="0" smtClean="0">
                <a:solidFill>
                  <a:srgbClr val="FF0000"/>
                </a:solidFill>
              </a:rPr>
              <a:t> Class:</a:t>
            </a:r>
          </a:p>
          <a:p>
            <a:pPr lvl="1"/>
            <a:r>
              <a:rPr lang="en-US" dirty="0" err="1" smtClean="0"/>
              <a:t>ContainerEvent</a:t>
            </a:r>
            <a:r>
              <a:rPr lang="en-US" dirty="0" smtClean="0"/>
              <a:t> is generated when a </a:t>
            </a:r>
            <a:r>
              <a:rPr lang="en-US" b="1" dirty="0" smtClean="0">
                <a:solidFill>
                  <a:srgbClr val="0070C0"/>
                </a:solidFill>
              </a:rPr>
              <a:t>component is added to or removed from a container.</a:t>
            </a:r>
            <a:endParaRPr lang="en-US" dirty="0" smtClean="0"/>
          </a:p>
          <a:p>
            <a:pPr lvl="1"/>
            <a:r>
              <a:rPr lang="en-US" dirty="0" smtClean="0"/>
              <a:t>There are </a:t>
            </a:r>
            <a:r>
              <a:rPr lang="en-US" dirty="0" smtClean="0">
                <a:solidFill>
                  <a:srgbClr val="FF0066"/>
                </a:solidFill>
              </a:rPr>
              <a:t>two types of container events.</a:t>
            </a:r>
            <a:endParaRPr lang="en-US" dirty="0" smtClean="0"/>
          </a:p>
          <a:p>
            <a:pPr lvl="1"/>
            <a:r>
              <a:rPr lang="en-US" b="1" dirty="0" smtClean="0">
                <a:solidFill>
                  <a:srgbClr val="0070C0"/>
                </a:solidFill>
              </a:rPr>
              <a:t>COMPONENT_ADDED and</a:t>
            </a:r>
          </a:p>
          <a:p>
            <a:pPr lvl="1"/>
            <a:r>
              <a:rPr lang="en-US" b="1" dirty="0" smtClean="0">
                <a:solidFill>
                  <a:srgbClr val="0070C0"/>
                </a:solidFill>
              </a:rPr>
              <a:t>COMPONENT_REMOVED</a:t>
            </a:r>
          </a:p>
          <a:p>
            <a:pPr>
              <a:buNone/>
            </a:pPr>
            <a:endParaRPr lang="en-US" b="1" dirty="0" smtClean="0">
              <a:solidFill>
                <a:srgbClr val="FF0000"/>
              </a:solidFill>
            </a:endParaRPr>
          </a:p>
          <a:p>
            <a:pPr>
              <a:buNone/>
            </a:pPr>
            <a:r>
              <a:rPr lang="en-US" b="1" dirty="0" smtClean="0">
                <a:solidFill>
                  <a:srgbClr val="FF0000"/>
                </a:solidFill>
              </a:rPr>
              <a:t>4. The </a:t>
            </a:r>
            <a:r>
              <a:rPr lang="en-US" b="1" dirty="0" err="1" smtClean="0">
                <a:solidFill>
                  <a:srgbClr val="FF0000"/>
                </a:solidFill>
              </a:rPr>
              <a:t>KeyEvent</a:t>
            </a:r>
            <a:r>
              <a:rPr lang="en-US" b="1" dirty="0" smtClean="0">
                <a:solidFill>
                  <a:srgbClr val="FF0000"/>
                </a:solidFill>
              </a:rPr>
              <a:t> Class:</a:t>
            </a:r>
          </a:p>
          <a:p>
            <a:pPr lvl="1"/>
            <a:r>
              <a:rPr lang="en-US" dirty="0" err="1" smtClean="0"/>
              <a:t>KeyEvent</a:t>
            </a:r>
            <a:r>
              <a:rPr lang="en-US" dirty="0" smtClean="0"/>
              <a:t> is generated when keyboard input occurs.</a:t>
            </a:r>
          </a:p>
          <a:p>
            <a:pPr lvl="1"/>
            <a:r>
              <a:rPr lang="en-US" dirty="0" smtClean="0"/>
              <a:t> There are three types of key events, which are identified by these integer constants: </a:t>
            </a:r>
          </a:p>
          <a:p>
            <a:pPr lvl="1"/>
            <a:r>
              <a:rPr lang="en-US" b="1" dirty="0" smtClean="0">
                <a:solidFill>
                  <a:srgbClr val="0070C0"/>
                </a:solidFill>
              </a:rPr>
              <a:t>KEY_PRESSED</a:t>
            </a:r>
          </a:p>
          <a:p>
            <a:pPr lvl="1"/>
            <a:r>
              <a:rPr lang="en-US" b="1" dirty="0" smtClean="0">
                <a:solidFill>
                  <a:srgbClr val="0070C0"/>
                </a:solidFill>
              </a:rPr>
              <a:t>KEY_RELEASED</a:t>
            </a:r>
          </a:p>
          <a:p>
            <a:pPr lvl="1"/>
            <a:r>
              <a:rPr lang="en-US" b="1" dirty="0" smtClean="0">
                <a:solidFill>
                  <a:srgbClr val="0070C0"/>
                </a:solidFill>
              </a:rPr>
              <a:t>KEY_TYPED </a:t>
            </a:r>
          </a:p>
        </p:txBody>
      </p:sp>
      <p:sp>
        <p:nvSpPr>
          <p:cNvPr id="4" name="Right Brace 3"/>
          <p:cNvSpPr/>
          <p:nvPr/>
        </p:nvSpPr>
        <p:spPr>
          <a:xfrm>
            <a:off x="3276233" y="4797410"/>
            <a:ext cx="360040"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ounded Rectangle 4"/>
          <p:cNvSpPr/>
          <p:nvPr/>
        </p:nvSpPr>
        <p:spPr>
          <a:xfrm>
            <a:off x="3707899" y="4869165"/>
            <a:ext cx="367240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event occurs when any key is pressed or released. </a:t>
            </a:r>
            <a:endParaRPr lang="en-US" b="1" dirty="0"/>
          </a:p>
        </p:txBody>
      </p:sp>
      <p:sp>
        <p:nvSpPr>
          <p:cNvPr id="6" name="Right Brace 5"/>
          <p:cNvSpPr/>
          <p:nvPr/>
        </p:nvSpPr>
        <p:spPr>
          <a:xfrm>
            <a:off x="2844433" y="5589245"/>
            <a:ext cx="360040" cy="3600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a:off x="3276099" y="5588992"/>
            <a:ext cx="367240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event occurs only when a character is generated</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88640"/>
            <a:ext cx="8064896" cy="6285312"/>
          </a:xfrm>
        </p:spPr>
        <p:txBody>
          <a:bodyPr>
            <a:normAutofit/>
          </a:bodyPr>
          <a:lstStyle/>
          <a:p>
            <a:pPr>
              <a:buNone/>
            </a:pPr>
            <a:r>
              <a:rPr lang="en-US" b="1" dirty="0" smtClean="0">
                <a:solidFill>
                  <a:srgbClr val="FF0000"/>
                </a:solidFill>
              </a:rPr>
              <a:t>5. The </a:t>
            </a:r>
            <a:r>
              <a:rPr lang="en-US" b="1" dirty="0" err="1" smtClean="0">
                <a:solidFill>
                  <a:srgbClr val="FF0000"/>
                </a:solidFill>
              </a:rPr>
              <a:t>MouseEvent</a:t>
            </a:r>
            <a:r>
              <a:rPr lang="en-US" b="1" dirty="0" smtClean="0">
                <a:solidFill>
                  <a:srgbClr val="FF0000"/>
                </a:solidFill>
              </a:rPr>
              <a:t> Class:</a:t>
            </a:r>
          </a:p>
          <a:p>
            <a:pPr lvl="1"/>
            <a:r>
              <a:rPr lang="en-US" dirty="0" smtClean="0"/>
              <a:t>There are </a:t>
            </a:r>
            <a:r>
              <a:rPr lang="en-US" b="1" dirty="0" smtClean="0">
                <a:solidFill>
                  <a:srgbClr val="FF0066"/>
                </a:solidFill>
              </a:rPr>
              <a:t>eight</a:t>
            </a:r>
            <a:r>
              <a:rPr lang="en-US" dirty="0" smtClean="0"/>
              <a:t> types of </a:t>
            </a:r>
            <a:r>
              <a:rPr lang="en-US" b="1" dirty="0" smtClean="0">
                <a:solidFill>
                  <a:srgbClr val="FF0066"/>
                </a:solidFill>
              </a:rPr>
              <a:t>mouse events</a:t>
            </a:r>
            <a:r>
              <a:rPr lang="en-US" dirty="0" smtClean="0"/>
              <a:t>. </a:t>
            </a:r>
          </a:p>
          <a:p>
            <a:pPr lvl="1"/>
            <a:endParaRPr lang="en-US" dirty="0" smtClean="0"/>
          </a:p>
          <a:p>
            <a:pPr lvl="1"/>
            <a:r>
              <a:rPr lang="en-US" dirty="0" smtClean="0"/>
              <a:t>The </a:t>
            </a:r>
            <a:r>
              <a:rPr lang="en-US" b="1" dirty="0" err="1" smtClean="0">
                <a:solidFill>
                  <a:srgbClr val="0070C0"/>
                </a:solidFill>
              </a:rPr>
              <a:t>MouseEvent</a:t>
            </a:r>
            <a:r>
              <a:rPr lang="en-US" b="1" dirty="0" smtClean="0">
                <a:solidFill>
                  <a:srgbClr val="0070C0"/>
                </a:solidFill>
              </a:rPr>
              <a:t> class </a:t>
            </a:r>
            <a:r>
              <a:rPr lang="en-US" dirty="0" smtClean="0"/>
              <a:t>defines the following </a:t>
            </a:r>
            <a:r>
              <a:rPr lang="en-US" b="1" dirty="0" smtClean="0"/>
              <a:t>integer constants </a:t>
            </a:r>
            <a:r>
              <a:rPr lang="en-US" dirty="0" smtClean="0"/>
              <a:t>that can be used to identify them:</a:t>
            </a:r>
          </a:p>
          <a:p>
            <a:pPr lvl="1"/>
            <a:endParaRPr lang="en-US" dirty="0" smtClean="0"/>
          </a:p>
          <a:p>
            <a:pPr lvl="1"/>
            <a:r>
              <a:rPr lang="en-US" b="1" dirty="0" smtClean="0">
                <a:solidFill>
                  <a:srgbClr val="0070C0"/>
                </a:solidFill>
              </a:rPr>
              <a:t>MOUSE_CLICKED 	The user clicked the mouse.</a:t>
            </a:r>
          </a:p>
          <a:p>
            <a:pPr lvl="1"/>
            <a:r>
              <a:rPr lang="en-US" b="1" dirty="0" smtClean="0">
                <a:solidFill>
                  <a:srgbClr val="0070C0"/>
                </a:solidFill>
              </a:rPr>
              <a:t>MOUSE_DRAGGED 	The user dragged the mouse.</a:t>
            </a:r>
          </a:p>
          <a:p>
            <a:pPr lvl="1"/>
            <a:r>
              <a:rPr lang="en-US" b="1" dirty="0" smtClean="0">
                <a:solidFill>
                  <a:srgbClr val="0070C0"/>
                </a:solidFill>
              </a:rPr>
              <a:t>MOUSE_ENTERED 	The mouse entered a 					component.</a:t>
            </a:r>
          </a:p>
          <a:p>
            <a:pPr lvl="1"/>
            <a:r>
              <a:rPr lang="en-US" b="1" dirty="0" smtClean="0">
                <a:solidFill>
                  <a:srgbClr val="0070C0"/>
                </a:solidFill>
              </a:rPr>
              <a:t>MOUSE_EXITED 	The mouse exited from a 					component.</a:t>
            </a:r>
          </a:p>
          <a:p>
            <a:pPr lvl="1"/>
            <a:r>
              <a:rPr lang="en-US" b="1" dirty="0" smtClean="0">
                <a:solidFill>
                  <a:srgbClr val="0070C0"/>
                </a:solidFill>
              </a:rPr>
              <a:t>MOUSE_MOVED 	The mouse moved.</a:t>
            </a:r>
          </a:p>
          <a:p>
            <a:pPr lvl="1"/>
            <a:r>
              <a:rPr lang="en-US" b="1" dirty="0" smtClean="0">
                <a:solidFill>
                  <a:srgbClr val="0070C0"/>
                </a:solidFill>
              </a:rPr>
              <a:t>MOUSE_PRESSED 	The mouse was pressed.</a:t>
            </a:r>
          </a:p>
          <a:p>
            <a:pPr lvl="1"/>
            <a:r>
              <a:rPr lang="en-US" b="1" dirty="0" smtClean="0">
                <a:solidFill>
                  <a:srgbClr val="0070C0"/>
                </a:solidFill>
              </a:rPr>
              <a:t>MOUSE_RELEASED 	The mouse was released.</a:t>
            </a:r>
          </a:p>
          <a:p>
            <a:pPr lvl="1"/>
            <a:r>
              <a:rPr lang="en-US" b="1" dirty="0" smtClean="0">
                <a:solidFill>
                  <a:srgbClr val="0070C0"/>
                </a:solidFill>
              </a:rPr>
              <a:t>MOUSE_WHEEL 	The mouse wheel was moved.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8291264" cy="6408712"/>
          </a:xfrm>
        </p:spPr>
        <p:txBody>
          <a:bodyPr>
            <a:normAutofit fontScale="85000" lnSpcReduction="10000"/>
          </a:bodyPr>
          <a:lstStyle/>
          <a:p>
            <a:pPr>
              <a:buNone/>
            </a:pPr>
            <a:r>
              <a:rPr lang="en-US" sz="2800" b="1" dirty="0" smtClean="0">
                <a:solidFill>
                  <a:srgbClr val="FF0000"/>
                </a:solidFill>
              </a:rPr>
              <a:t>6. The </a:t>
            </a:r>
            <a:r>
              <a:rPr lang="en-US" sz="2800" b="1" dirty="0" err="1" smtClean="0">
                <a:solidFill>
                  <a:srgbClr val="FF0000"/>
                </a:solidFill>
              </a:rPr>
              <a:t>WindowEvent</a:t>
            </a:r>
            <a:r>
              <a:rPr lang="en-US" sz="2800" b="1" dirty="0" smtClean="0">
                <a:solidFill>
                  <a:srgbClr val="FF0000"/>
                </a:solidFill>
              </a:rPr>
              <a:t> Class:</a:t>
            </a:r>
          </a:p>
          <a:p>
            <a:pPr lvl="1" algn="just"/>
            <a:r>
              <a:rPr lang="en-US" sz="2400" dirty="0" smtClean="0"/>
              <a:t>There are </a:t>
            </a:r>
            <a:r>
              <a:rPr lang="en-US" sz="2400" b="1" dirty="0" smtClean="0">
                <a:solidFill>
                  <a:srgbClr val="FF0066"/>
                </a:solidFill>
              </a:rPr>
              <a:t>ten types of window events. </a:t>
            </a:r>
          </a:p>
          <a:p>
            <a:pPr lvl="1" algn="just"/>
            <a:endParaRPr lang="en-US" sz="2400" b="1" dirty="0" smtClean="0"/>
          </a:p>
          <a:p>
            <a:pPr lvl="1" algn="just"/>
            <a:r>
              <a:rPr lang="en-US" sz="2400" dirty="0" smtClean="0"/>
              <a:t>The </a:t>
            </a:r>
            <a:r>
              <a:rPr lang="en-US" sz="2400" b="1" dirty="0" err="1" smtClean="0">
                <a:solidFill>
                  <a:srgbClr val="0070C0"/>
                </a:solidFill>
              </a:rPr>
              <a:t>WindowEvent</a:t>
            </a:r>
            <a:r>
              <a:rPr lang="en-US" sz="2400" b="1" dirty="0" smtClean="0">
                <a:solidFill>
                  <a:srgbClr val="0070C0"/>
                </a:solidFill>
              </a:rPr>
              <a:t> class </a:t>
            </a:r>
            <a:r>
              <a:rPr lang="en-US" sz="2400" dirty="0" smtClean="0"/>
              <a:t>defines </a:t>
            </a:r>
            <a:r>
              <a:rPr lang="en-US" sz="2400" dirty="0" smtClean="0">
                <a:solidFill>
                  <a:srgbClr val="0070C0"/>
                </a:solidFill>
              </a:rPr>
              <a:t>integer constants </a:t>
            </a:r>
            <a:r>
              <a:rPr lang="en-US" sz="2400" dirty="0" smtClean="0"/>
              <a:t>that can be used to identify them. The constants and their meanings are shown here:</a:t>
            </a:r>
          </a:p>
          <a:p>
            <a:pPr lvl="1"/>
            <a:endParaRPr lang="en-US" dirty="0" smtClean="0"/>
          </a:p>
          <a:p>
            <a:pPr lvl="1"/>
            <a:r>
              <a:rPr lang="en-US" b="1" dirty="0" smtClean="0">
                <a:solidFill>
                  <a:srgbClr val="0070C0"/>
                </a:solidFill>
              </a:rPr>
              <a:t>WINDOW_ACTIVATED 		The window was activated.</a:t>
            </a:r>
          </a:p>
          <a:p>
            <a:pPr lvl="1"/>
            <a:r>
              <a:rPr lang="en-US" b="1" dirty="0" smtClean="0">
                <a:solidFill>
                  <a:srgbClr val="0070C0"/>
                </a:solidFill>
              </a:rPr>
              <a:t>WINDOW_CLOSED 		The window has been closed.</a:t>
            </a:r>
          </a:p>
          <a:p>
            <a:pPr lvl="1"/>
            <a:r>
              <a:rPr lang="en-US" b="1" dirty="0" smtClean="0">
                <a:solidFill>
                  <a:srgbClr val="0070C0"/>
                </a:solidFill>
              </a:rPr>
              <a:t>WINDOW_CLOSING 		The user requested that the 					window be closed.</a:t>
            </a:r>
          </a:p>
          <a:p>
            <a:pPr lvl="1"/>
            <a:r>
              <a:rPr lang="en-US" b="1" dirty="0" smtClean="0">
                <a:solidFill>
                  <a:srgbClr val="0070C0"/>
                </a:solidFill>
              </a:rPr>
              <a:t>WINDOW_DEACTIVATED 	The window was deactivated.</a:t>
            </a:r>
          </a:p>
          <a:p>
            <a:pPr lvl="1"/>
            <a:r>
              <a:rPr lang="en-US" b="1" dirty="0" smtClean="0">
                <a:solidFill>
                  <a:srgbClr val="0070C0"/>
                </a:solidFill>
              </a:rPr>
              <a:t>WINDOW_DEICONIFIED 	The window was </a:t>
            </a:r>
            <a:r>
              <a:rPr lang="en-US" b="1" dirty="0" err="1" smtClean="0">
                <a:solidFill>
                  <a:srgbClr val="0070C0"/>
                </a:solidFill>
              </a:rPr>
              <a:t>deiconified</a:t>
            </a:r>
            <a:r>
              <a:rPr lang="en-US" b="1" dirty="0" smtClean="0">
                <a:solidFill>
                  <a:srgbClr val="0070C0"/>
                </a:solidFill>
              </a:rPr>
              <a:t>.</a:t>
            </a:r>
          </a:p>
          <a:p>
            <a:pPr lvl="1"/>
            <a:r>
              <a:rPr lang="en-US" b="1" dirty="0" smtClean="0">
                <a:solidFill>
                  <a:srgbClr val="0070C0"/>
                </a:solidFill>
              </a:rPr>
              <a:t>WINDOW_GAINED_FOCUS 	The window gained input 					focus.</a:t>
            </a:r>
          </a:p>
          <a:p>
            <a:pPr lvl="1"/>
            <a:r>
              <a:rPr lang="en-US" b="1" dirty="0" smtClean="0">
                <a:solidFill>
                  <a:srgbClr val="0070C0"/>
                </a:solidFill>
              </a:rPr>
              <a:t>WINDOW_ICONIFIED 		The window was </a:t>
            </a:r>
            <a:r>
              <a:rPr lang="en-US" b="1" dirty="0" err="1" smtClean="0">
                <a:solidFill>
                  <a:srgbClr val="0070C0"/>
                </a:solidFill>
              </a:rPr>
              <a:t>iconified</a:t>
            </a:r>
            <a:r>
              <a:rPr lang="en-US" b="1" dirty="0" smtClean="0">
                <a:solidFill>
                  <a:srgbClr val="0070C0"/>
                </a:solidFill>
              </a:rPr>
              <a:t>.</a:t>
            </a:r>
          </a:p>
          <a:p>
            <a:pPr lvl="1"/>
            <a:r>
              <a:rPr lang="en-US" b="1" dirty="0" smtClean="0">
                <a:solidFill>
                  <a:srgbClr val="0070C0"/>
                </a:solidFill>
              </a:rPr>
              <a:t>WINDOW_LOST_FOCUS 		The window lost input focus.</a:t>
            </a:r>
          </a:p>
          <a:p>
            <a:pPr lvl="1"/>
            <a:r>
              <a:rPr lang="en-US" b="1" dirty="0" smtClean="0">
                <a:solidFill>
                  <a:srgbClr val="0070C0"/>
                </a:solidFill>
              </a:rPr>
              <a:t>WINDOW_OPENED 		The window was opened.</a:t>
            </a:r>
          </a:p>
          <a:p>
            <a:pPr lvl="1"/>
            <a:r>
              <a:rPr lang="en-US" b="1" dirty="0" smtClean="0">
                <a:solidFill>
                  <a:srgbClr val="0070C0"/>
                </a:solidFill>
              </a:rPr>
              <a:t>WINDOW_STATE_CHANGED 	The state of the window 					changed.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EVENT LISTENER INTERFACES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sz="quarter" idx="1"/>
          </p:nvPr>
        </p:nvSpPr>
        <p:spPr>
          <a:xfrm>
            <a:off x="457200" y="908720"/>
            <a:ext cx="8363272" cy="5565232"/>
          </a:xfrm>
        </p:spPr>
        <p:txBody>
          <a:bodyPr>
            <a:normAutofit/>
          </a:bodyPr>
          <a:lstStyle/>
          <a:p>
            <a:r>
              <a:rPr lang="en-US" sz="1800" dirty="0" smtClean="0"/>
              <a:t>When an event occurs, the event source invokes the appropriate method defined by the listener and provides an event object as its argument</a:t>
            </a:r>
            <a:endParaRPr lang="en-US" sz="1800" dirty="0"/>
          </a:p>
        </p:txBody>
      </p:sp>
      <p:pic>
        <p:nvPicPr>
          <p:cNvPr id="5" name="Picture 2"/>
          <p:cNvPicPr>
            <a:picLocks noChangeAspect="1" noChangeArrowheads="1"/>
          </p:cNvPicPr>
          <p:nvPr/>
        </p:nvPicPr>
        <p:blipFill>
          <a:blip r:embed="rId2" cstate="print"/>
          <a:srcRect l="16531" t="14734" r="14041" b="12482"/>
          <a:stretch>
            <a:fillRect/>
          </a:stretch>
        </p:blipFill>
        <p:spPr bwMode="auto">
          <a:xfrm>
            <a:off x="683568" y="1556792"/>
            <a:ext cx="7992888" cy="5301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332656"/>
            <a:ext cx="8219256" cy="6141296"/>
          </a:xfrm>
        </p:spPr>
        <p:txBody>
          <a:bodyPr/>
          <a:lstStyle/>
          <a:p>
            <a:pPr>
              <a:buNone/>
            </a:pPr>
            <a:r>
              <a:rPr lang="en-US" b="1" dirty="0" smtClean="0">
                <a:solidFill>
                  <a:srgbClr val="FF0000"/>
                </a:solidFill>
              </a:rPr>
              <a:t>1. The </a:t>
            </a:r>
            <a:r>
              <a:rPr lang="en-US" b="1" dirty="0" err="1" smtClean="0">
                <a:solidFill>
                  <a:srgbClr val="FF0000"/>
                </a:solidFill>
              </a:rPr>
              <a:t>ActionListener</a:t>
            </a:r>
            <a:r>
              <a:rPr lang="en-US" b="1" dirty="0" smtClean="0">
                <a:solidFill>
                  <a:srgbClr val="FF0000"/>
                </a:solidFill>
              </a:rPr>
              <a:t> Interface:</a:t>
            </a:r>
          </a:p>
          <a:p>
            <a:r>
              <a:rPr lang="en-US" dirty="0" smtClean="0"/>
              <a:t>This interface defines the </a:t>
            </a:r>
            <a:r>
              <a:rPr lang="en-US" dirty="0" err="1" smtClean="0"/>
              <a:t>actionPerformed</a:t>
            </a:r>
            <a:r>
              <a:rPr lang="en-US" dirty="0" smtClean="0"/>
              <a:t>( ) method that is invoked when an action event occurs.</a:t>
            </a:r>
          </a:p>
          <a:p>
            <a:r>
              <a:rPr lang="en-US" dirty="0" smtClean="0"/>
              <a:t>Its general form is shown here:           </a:t>
            </a:r>
          </a:p>
          <a:p>
            <a:pPr>
              <a:buNone/>
            </a:pPr>
            <a:r>
              <a:rPr lang="en-US" b="1" dirty="0" smtClean="0"/>
              <a:t>	 void </a:t>
            </a:r>
            <a:r>
              <a:rPr lang="en-US" b="1" dirty="0" err="1" smtClean="0"/>
              <a:t>actionPerformed</a:t>
            </a:r>
            <a:r>
              <a:rPr lang="en-US" b="1" dirty="0" smtClean="0"/>
              <a:t>(</a:t>
            </a:r>
            <a:r>
              <a:rPr lang="en-US" b="1" dirty="0" err="1" smtClean="0"/>
              <a:t>ActionEvent</a:t>
            </a:r>
            <a:r>
              <a:rPr lang="en-US" b="1" dirty="0" smtClean="0"/>
              <a:t> e )</a:t>
            </a:r>
          </a:p>
          <a:p>
            <a:pPr>
              <a:buNone/>
            </a:pPr>
            <a:endParaRPr lang="en-US" b="1" dirty="0" smtClean="0"/>
          </a:p>
          <a:p>
            <a:pPr>
              <a:buNone/>
            </a:pPr>
            <a:r>
              <a:rPr lang="en-US" b="1" dirty="0" smtClean="0">
                <a:solidFill>
                  <a:srgbClr val="FF0000"/>
                </a:solidFill>
              </a:rPr>
              <a:t>2. The </a:t>
            </a:r>
            <a:r>
              <a:rPr lang="en-US" b="1" dirty="0" err="1" smtClean="0">
                <a:solidFill>
                  <a:srgbClr val="FF0000"/>
                </a:solidFill>
              </a:rPr>
              <a:t>AdjustmentListener</a:t>
            </a:r>
            <a:r>
              <a:rPr lang="en-US" b="1" dirty="0" smtClean="0">
                <a:solidFill>
                  <a:srgbClr val="FF0000"/>
                </a:solidFill>
              </a:rPr>
              <a:t> Interface:</a:t>
            </a:r>
          </a:p>
          <a:p>
            <a:r>
              <a:rPr lang="en-US" dirty="0" smtClean="0"/>
              <a:t>This interface defines the </a:t>
            </a:r>
            <a:r>
              <a:rPr lang="en-US" dirty="0" err="1" smtClean="0"/>
              <a:t>adjustmentValueChanged</a:t>
            </a:r>
            <a:r>
              <a:rPr lang="en-US" dirty="0" smtClean="0"/>
              <a:t>( ) method that is invoked when an adjustment event occurs.</a:t>
            </a:r>
          </a:p>
          <a:p>
            <a:r>
              <a:rPr lang="en-US" dirty="0" smtClean="0"/>
              <a:t>Its general form is shown here:           </a:t>
            </a:r>
          </a:p>
          <a:p>
            <a:pPr>
              <a:buNone/>
            </a:pPr>
            <a:r>
              <a:rPr lang="en-US" b="1" dirty="0" smtClean="0"/>
              <a:t>	</a:t>
            </a:r>
            <a:r>
              <a:rPr lang="en-US" sz="2000" b="1" dirty="0" smtClean="0"/>
              <a:t> void </a:t>
            </a:r>
            <a:r>
              <a:rPr lang="en-US" sz="2000" b="1" dirty="0" err="1" smtClean="0"/>
              <a:t>adjustmentValueChanged</a:t>
            </a:r>
            <a:r>
              <a:rPr lang="en-US" sz="2000" b="1" dirty="0" smtClean="0"/>
              <a:t>(</a:t>
            </a:r>
            <a:r>
              <a:rPr lang="en-US" sz="2000" b="1" dirty="0" err="1" smtClean="0"/>
              <a:t>AdjustmentEvent</a:t>
            </a:r>
            <a:r>
              <a:rPr lang="en-US" sz="2000" b="1" dirty="0" smtClean="0"/>
              <a:t> e)</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marL="977265">
              <a:lnSpc>
                <a:spcPct val="100000"/>
              </a:lnSpc>
              <a:spcBef>
                <a:spcPts val="100"/>
              </a:spcBef>
            </a:pPr>
            <a:r>
              <a:rPr lang="en-GB" spc="-5" dirty="0" smtClean="0">
                <a:solidFill>
                  <a:srgbClr val="004376"/>
                </a:solidFill>
                <a:latin typeface="Arial" panose="020B0604020202020204"/>
                <a:cs typeface="Arial" panose="020B0604020202020204"/>
              </a:rPr>
              <a:t>Abstract Window </a:t>
            </a:r>
            <a:r>
              <a:rPr lang="en-GB" spc="-35" dirty="0" smtClean="0">
                <a:solidFill>
                  <a:srgbClr val="004376"/>
                </a:solidFill>
                <a:latin typeface="Arial" panose="020B0604020202020204"/>
                <a:cs typeface="Arial" panose="020B0604020202020204"/>
              </a:rPr>
              <a:t>Toolkit </a:t>
            </a:r>
            <a:r>
              <a:rPr lang="en-GB" spc="-15" dirty="0" smtClean="0">
                <a:solidFill>
                  <a:srgbClr val="004376"/>
                </a:solidFill>
                <a:latin typeface="Arial" panose="020B0604020202020204"/>
                <a:cs typeface="Arial" panose="020B0604020202020204"/>
              </a:rPr>
              <a:t>(AWT) </a:t>
            </a:r>
            <a:r>
              <a:rPr lang="en-GB" spc="-5" dirty="0" smtClean="0">
                <a:solidFill>
                  <a:srgbClr val="004376"/>
                </a:solidFill>
                <a:latin typeface="Arial" panose="020B0604020202020204"/>
                <a:cs typeface="Arial" panose="020B0604020202020204"/>
              </a:rPr>
              <a:t>is an </a:t>
            </a:r>
            <a:r>
              <a:rPr lang="en-GB" dirty="0" smtClean="0">
                <a:solidFill>
                  <a:srgbClr val="004376"/>
                </a:solidFill>
                <a:latin typeface="Arial" panose="020B0604020202020204"/>
                <a:cs typeface="Arial" panose="020B0604020202020204"/>
              </a:rPr>
              <a:t>API to </a:t>
            </a:r>
            <a:r>
              <a:rPr lang="en-GB" spc="-5" dirty="0" smtClean="0">
                <a:solidFill>
                  <a:srgbClr val="004376"/>
                </a:solidFill>
                <a:latin typeface="Arial" panose="020B0604020202020204"/>
                <a:cs typeface="Arial" panose="020B0604020202020204"/>
              </a:rPr>
              <a:t>develop </a:t>
            </a:r>
            <a:r>
              <a:rPr lang="en-GB" dirty="0" smtClean="0">
                <a:solidFill>
                  <a:srgbClr val="004376"/>
                </a:solidFill>
                <a:latin typeface="Arial" panose="020B0604020202020204"/>
                <a:cs typeface="Arial" panose="020B0604020202020204"/>
              </a:rPr>
              <a:t>GUI </a:t>
            </a:r>
            <a:r>
              <a:rPr lang="en-GB" spc="-5" dirty="0" smtClean="0">
                <a:solidFill>
                  <a:srgbClr val="004376"/>
                </a:solidFill>
                <a:latin typeface="Arial" panose="020B0604020202020204"/>
                <a:cs typeface="Arial" panose="020B0604020202020204"/>
              </a:rPr>
              <a:t>or </a:t>
            </a:r>
            <a:r>
              <a:rPr lang="en-GB" spc="-10" dirty="0" smtClean="0">
                <a:solidFill>
                  <a:srgbClr val="004376"/>
                </a:solidFill>
                <a:latin typeface="Arial" panose="020B0604020202020204"/>
                <a:cs typeface="Arial" panose="020B0604020202020204"/>
              </a:rPr>
              <a:t>window</a:t>
            </a:r>
            <a:r>
              <a:rPr lang="en-GB" spc="25" dirty="0" smtClean="0">
                <a:solidFill>
                  <a:srgbClr val="004376"/>
                </a:solidFill>
                <a:latin typeface="Arial" panose="020B0604020202020204"/>
                <a:cs typeface="Arial" panose="020B0604020202020204"/>
              </a:rPr>
              <a:t> </a:t>
            </a:r>
            <a:r>
              <a:rPr lang="en-GB" dirty="0" smtClean="0">
                <a:solidFill>
                  <a:srgbClr val="004376"/>
                </a:solidFill>
                <a:latin typeface="Arial" panose="020B0604020202020204"/>
                <a:cs typeface="Arial" panose="020B0604020202020204"/>
              </a:rPr>
              <a:t>–</a:t>
            </a:r>
            <a:endParaRPr lang="en-GB" dirty="0" smtClean="0">
              <a:latin typeface="Arial" panose="020B0604020202020204"/>
              <a:cs typeface="Arial" panose="020B0604020202020204"/>
            </a:endParaRPr>
          </a:p>
          <a:p>
            <a:pPr marL="12700">
              <a:lnSpc>
                <a:spcPct val="100000"/>
              </a:lnSpc>
            </a:pPr>
            <a:r>
              <a:rPr lang="en-GB" spc="-5" dirty="0" smtClean="0">
                <a:solidFill>
                  <a:srgbClr val="004376"/>
                </a:solidFill>
                <a:latin typeface="Arial" panose="020B0604020202020204"/>
                <a:cs typeface="Arial" panose="020B0604020202020204"/>
              </a:rPr>
              <a:t>based applications </a:t>
            </a:r>
            <a:r>
              <a:rPr lang="en-GB" dirty="0" smtClean="0">
                <a:solidFill>
                  <a:srgbClr val="004376"/>
                </a:solidFill>
                <a:latin typeface="Arial" panose="020B0604020202020204"/>
                <a:cs typeface="Arial" panose="020B0604020202020204"/>
              </a:rPr>
              <a:t>in</a:t>
            </a:r>
            <a:r>
              <a:rPr lang="en-GB" spc="30" dirty="0" smtClean="0">
                <a:solidFill>
                  <a:srgbClr val="004376"/>
                </a:solidFill>
                <a:latin typeface="Arial" panose="020B0604020202020204"/>
                <a:cs typeface="Arial" panose="020B0604020202020204"/>
              </a:rPr>
              <a:t> </a:t>
            </a:r>
            <a:r>
              <a:rPr lang="en-GB" spc="-5" dirty="0" smtClean="0">
                <a:solidFill>
                  <a:srgbClr val="004376"/>
                </a:solidFill>
                <a:latin typeface="Arial" panose="020B0604020202020204"/>
                <a:cs typeface="Arial" panose="020B0604020202020204"/>
              </a:rPr>
              <a:t>java.</a:t>
            </a:r>
            <a:endParaRPr lang="en-GB" dirty="0" smtClean="0">
              <a:latin typeface="Arial" panose="020B0604020202020204"/>
              <a:cs typeface="Arial" panose="020B0604020202020204"/>
            </a:endParaRPr>
          </a:p>
          <a:p>
            <a:pPr>
              <a:lnSpc>
                <a:spcPct val="100000"/>
              </a:lnSpc>
              <a:spcBef>
                <a:spcPts val="35"/>
              </a:spcBef>
            </a:pPr>
            <a:endParaRPr lang="en-GB" sz="2800" dirty="0" smtClean="0">
              <a:latin typeface="Times New Roman" panose="02020603050405020304"/>
              <a:cs typeface="Times New Roman" panose="02020603050405020304"/>
            </a:endParaRPr>
          </a:p>
          <a:p>
            <a:pPr marL="12700" marR="337185" indent="914400">
              <a:lnSpc>
                <a:spcPct val="100000"/>
              </a:lnSpc>
            </a:pPr>
            <a:r>
              <a:rPr lang="en-GB" dirty="0" smtClean="0">
                <a:solidFill>
                  <a:srgbClr val="004376"/>
                </a:solidFill>
                <a:latin typeface="Arial" panose="020B0604020202020204"/>
                <a:cs typeface="Arial" panose="020B0604020202020204"/>
              </a:rPr>
              <a:t>A </a:t>
            </a:r>
            <a:r>
              <a:rPr lang="en-GB" spc="-5" dirty="0" smtClean="0">
                <a:solidFill>
                  <a:srgbClr val="004376"/>
                </a:solidFill>
                <a:latin typeface="Arial" panose="020B0604020202020204"/>
                <a:cs typeface="Arial" panose="020B0604020202020204"/>
              </a:rPr>
              <a:t>graphical user interface is built </a:t>
            </a:r>
            <a:r>
              <a:rPr lang="en-GB" dirty="0" smtClean="0">
                <a:solidFill>
                  <a:srgbClr val="004376"/>
                </a:solidFill>
                <a:latin typeface="Arial" panose="020B0604020202020204"/>
                <a:cs typeface="Arial" panose="020B0604020202020204"/>
              </a:rPr>
              <a:t>of </a:t>
            </a:r>
            <a:r>
              <a:rPr lang="en-GB" spc="-5" dirty="0" smtClean="0">
                <a:solidFill>
                  <a:srgbClr val="004376"/>
                </a:solidFill>
                <a:latin typeface="Arial" panose="020B0604020202020204"/>
                <a:cs typeface="Arial" panose="020B0604020202020204"/>
              </a:rPr>
              <a:t>graphical elements called  components. </a:t>
            </a:r>
            <a:r>
              <a:rPr lang="en-GB" spc="-20" dirty="0" smtClean="0">
                <a:solidFill>
                  <a:srgbClr val="004376"/>
                </a:solidFill>
                <a:latin typeface="Arial" panose="020B0604020202020204"/>
                <a:cs typeface="Arial" panose="020B0604020202020204"/>
              </a:rPr>
              <a:t>Typical </a:t>
            </a:r>
            <a:r>
              <a:rPr lang="en-GB" spc="-5" dirty="0" smtClean="0">
                <a:solidFill>
                  <a:srgbClr val="004376"/>
                </a:solidFill>
                <a:latin typeface="Arial" panose="020B0604020202020204"/>
                <a:cs typeface="Arial" panose="020B0604020202020204"/>
              </a:rPr>
              <a:t>components include such </a:t>
            </a:r>
            <a:r>
              <a:rPr lang="en-GB" dirty="0" smtClean="0">
                <a:solidFill>
                  <a:srgbClr val="004376"/>
                </a:solidFill>
                <a:latin typeface="Arial" panose="020B0604020202020204"/>
                <a:cs typeface="Arial" panose="020B0604020202020204"/>
              </a:rPr>
              <a:t>items </a:t>
            </a:r>
            <a:r>
              <a:rPr lang="en-GB" spc="-5" dirty="0" smtClean="0">
                <a:solidFill>
                  <a:srgbClr val="004376"/>
                </a:solidFill>
                <a:latin typeface="Arial" panose="020B0604020202020204"/>
                <a:cs typeface="Arial" panose="020B0604020202020204"/>
              </a:rPr>
              <a:t>as buttons, scrollbars, and  text</a:t>
            </a:r>
            <a:r>
              <a:rPr lang="en-GB" dirty="0" smtClean="0">
                <a:solidFill>
                  <a:srgbClr val="004376"/>
                </a:solidFill>
                <a:latin typeface="Arial" panose="020B0604020202020204"/>
                <a:cs typeface="Arial" panose="020B0604020202020204"/>
              </a:rPr>
              <a:t> </a:t>
            </a:r>
            <a:r>
              <a:rPr lang="en-GB" spc="-5" dirty="0" smtClean="0">
                <a:solidFill>
                  <a:srgbClr val="004376"/>
                </a:solidFill>
                <a:latin typeface="Arial" panose="020B0604020202020204"/>
                <a:cs typeface="Arial" panose="020B0604020202020204"/>
              </a:rPr>
              <a:t>fields.</a:t>
            </a:r>
            <a:endParaRPr lang="en-GB" dirty="0" smtClean="0">
              <a:latin typeface="Arial" panose="020B0604020202020204"/>
              <a:cs typeface="Arial" panose="020B0604020202020204"/>
            </a:endParaRPr>
          </a:p>
          <a:p>
            <a:pPr>
              <a:lnSpc>
                <a:spcPct val="100000"/>
              </a:lnSpc>
              <a:spcBef>
                <a:spcPts val="30"/>
              </a:spcBef>
            </a:pPr>
            <a:endParaRPr lang="en-GB" sz="2800" dirty="0" smtClean="0">
              <a:latin typeface="Times New Roman" panose="02020603050405020304"/>
              <a:cs typeface="Times New Roman" panose="02020603050405020304"/>
            </a:endParaRPr>
          </a:p>
          <a:p>
            <a:pPr marL="927100">
              <a:lnSpc>
                <a:spcPct val="100000"/>
              </a:lnSpc>
            </a:pPr>
            <a:r>
              <a:rPr lang="en-GB" spc="-5" dirty="0" smtClean="0">
                <a:solidFill>
                  <a:srgbClr val="004376"/>
                </a:solidFill>
                <a:latin typeface="Arial" panose="020B0604020202020204"/>
                <a:cs typeface="Arial" panose="020B0604020202020204"/>
              </a:rPr>
              <a:t>Java </a:t>
            </a:r>
            <a:r>
              <a:rPr lang="en-GB" spc="-25" dirty="0" smtClean="0">
                <a:solidFill>
                  <a:srgbClr val="004376"/>
                </a:solidFill>
                <a:latin typeface="Arial" panose="020B0604020202020204"/>
                <a:cs typeface="Arial" panose="020B0604020202020204"/>
              </a:rPr>
              <a:t>AWT </a:t>
            </a:r>
            <a:r>
              <a:rPr lang="en-GB" spc="-10" dirty="0" smtClean="0">
                <a:solidFill>
                  <a:srgbClr val="004376"/>
                </a:solidFill>
                <a:latin typeface="Arial" panose="020B0604020202020204"/>
                <a:cs typeface="Arial" panose="020B0604020202020204"/>
              </a:rPr>
              <a:t>Components </a:t>
            </a:r>
            <a:r>
              <a:rPr lang="en-GB" spc="-5" dirty="0" smtClean="0">
                <a:solidFill>
                  <a:srgbClr val="004376"/>
                </a:solidFill>
                <a:latin typeface="Arial" panose="020B0604020202020204"/>
                <a:cs typeface="Arial" panose="020B0604020202020204"/>
              </a:rPr>
              <a:t>are platform </a:t>
            </a:r>
            <a:r>
              <a:rPr lang="en-GB" spc="-10" dirty="0" smtClean="0">
                <a:solidFill>
                  <a:srgbClr val="004376"/>
                </a:solidFill>
                <a:latin typeface="Arial" panose="020B0604020202020204"/>
                <a:cs typeface="Arial" panose="020B0604020202020204"/>
              </a:rPr>
              <a:t>dependent </a:t>
            </a:r>
            <a:r>
              <a:rPr lang="en-GB" spc="-5" dirty="0" smtClean="0">
                <a:solidFill>
                  <a:srgbClr val="004376"/>
                </a:solidFill>
                <a:latin typeface="Arial" panose="020B0604020202020204"/>
                <a:cs typeface="Arial" panose="020B0604020202020204"/>
              </a:rPr>
              <a:t>that </a:t>
            </a:r>
            <a:r>
              <a:rPr lang="en-GB" dirty="0" smtClean="0">
                <a:solidFill>
                  <a:srgbClr val="004376"/>
                </a:solidFill>
                <a:latin typeface="Arial" panose="020B0604020202020204"/>
                <a:cs typeface="Arial" panose="020B0604020202020204"/>
              </a:rPr>
              <a:t>is </a:t>
            </a:r>
            <a:r>
              <a:rPr lang="en-GB" spc="-5" dirty="0" smtClean="0">
                <a:solidFill>
                  <a:srgbClr val="004376"/>
                </a:solidFill>
                <a:latin typeface="Arial" panose="020B0604020202020204"/>
                <a:cs typeface="Arial" panose="020B0604020202020204"/>
              </a:rPr>
              <a:t>components</a:t>
            </a:r>
            <a:r>
              <a:rPr lang="en-GB" spc="15" dirty="0" smtClean="0">
                <a:solidFill>
                  <a:srgbClr val="004376"/>
                </a:solidFill>
                <a:latin typeface="Arial" panose="020B0604020202020204"/>
                <a:cs typeface="Arial" panose="020B0604020202020204"/>
              </a:rPr>
              <a:t> </a:t>
            </a:r>
            <a:r>
              <a:rPr lang="en-GB" spc="-5" dirty="0" smtClean="0">
                <a:solidFill>
                  <a:srgbClr val="004376"/>
                </a:solidFill>
                <a:latin typeface="Arial" panose="020B0604020202020204"/>
                <a:cs typeface="Arial" panose="020B0604020202020204"/>
              </a:rPr>
              <a:t>are</a:t>
            </a:r>
            <a:endParaRPr lang="en-GB" dirty="0" smtClean="0">
              <a:latin typeface="Arial" panose="020B0604020202020204"/>
              <a:cs typeface="Arial" panose="020B0604020202020204"/>
            </a:endParaRPr>
          </a:p>
          <a:p>
            <a:pPr marL="12700">
              <a:lnSpc>
                <a:spcPct val="100000"/>
              </a:lnSpc>
              <a:spcBef>
                <a:spcPts val="5"/>
              </a:spcBef>
            </a:pPr>
            <a:r>
              <a:rPr lang="en-GB" spc="-10" dirty="0" smtClean="0">
                <a:solidFill>
                  <a:srgbClr val="004376"/>
                </a:solidFill>
                <a:latin typeface="Arial" panose="020B0604020202020204"/>
                <a:cs typeface="Arial" panose="020B0604020202020204"/>
              </a:rPr>
              <a:t>displayed </a:t>
            </a:r>
            <a:r>
              <a:rPr lang="en-GB" spc="-5" dirty="0" smtClean="0">
                <a:solidFill>
                  <a:srgbClr val="004376"/>
                </a:solidFill>
                <a:latin typeface="Arial" panose="020B0604020202020204"/>
                <a:cs typeface="Arial" panose="020B0604020202020204"/>
              </a:rPr>
              <a:t>according </a:t>
            </a:r>
            <a:r>
              <a:rPr lang="en-GB" dirty="0" smtClean="0">
                <a:solidFill>
                  <a:srgbClr val="004376"/>
                </a:solidFill>
                <a:latin typeface="Arial" panose="020B0604020202020204"/>
                <a:cs typeface="Arial" panose="020B0604020202020204"/>
              </a:rPr>
              <a:t>to the </a:t>
            </a:r>
            <a:r>
              <a:rPr lang="en-GB" spc="-5" dirty="0" smtClean="0">
                <a:solidFill>
                  <a:srgbClr val="004376"/>
                </a:solidFill>
                <a:latin typeface="Arial" panose="020B0604020202020204"/>
                <a:cs typeface="Arial" panose="020B0604020202020204"/>
              </a:rPr>
              <a:t>view </a:t>
            </a:r>
            <a:r>
              <a:rPr lang="en-GB" dirty="0" smtClean="0">
                <a:solidFill>
                  <a:srgbClr val="004376"/>
                </a:solidFill>
                <a:latin typeface="Arial" panose="020B0604020202020204"/>
                <a:cs typeface="Arial" panose="020B0604020202020204"/>
              </a:rPr>
              <a:t>of </a:t>
            </a:r>
            <a:r>
              <a:rPr lang="en-GB" spc="-5" dirty="0" smtClean="0">
                <a:solidFill>
                  <a:srgbClr val="004376"/>
                </a:solidFill>
                <a:latin typeface="Arial" panose="020B0604020202020204"/>
                <a:cs typeface="Arial" panose="020B0604020202020204"/>
              </a:rPr>
              <a:t>operating</a:t>
            </a:r>
            <a:r>
              <a:rPr lang="en-GB" spc="65" dirty="0" smtClean="0">
                <a:solidFill>
                  <a:srgbClr val="004376"/>
                </a:solidFill>
                <a:latin typeface="Arial" panose="020B0604020202020204"/>
                <a:cs typeface="Arial" panose="020B0604020202020204"/>
              </a:rPr>
              <a:t> </a:t>
            </a:r>
            <a:r>
              <a:rPr lang="en-GB" spc="-5" dirty="0" smtClean="0">
                <a:solidFill>
                  <a:srgbClr val="004376"/>
                </a:solidFill>
                <a:latin typeface="Arial" panose="020B0604020202020204"/>
                <a:cs typeface="Arial" panose="020B0604020202020204"/>
              </a:rPr>
              <a:t>system.</a:t>
            </a:r>
            <a:endParaRPr lang="en-GB" dirty="0" smtClean="0">
              <a:latin typeface="Arial" panose="020B0604020202020204"/>
              <a:cs typeface="Arial" panose="020B0604020202020204"/>
            </a:endParaRPr>
          </a:p>
          <a:p>
            <a:pPr>
              <a:lnSpc>
                <a:spcPct val="100000"/>
              </a:lnSpc>
              <a:spcBef>
                <a:spcPts val="30"/>
              </a:spcBef>
            </a:pPr>
            <a:endParaRPr lang="en-GB" sz="2800" dirty="0" smtClean="0">
              <a:latin typeface="Times New Roman" panose="02020603050405020304"/>
              <a:cs typeface="Times New Roman" panose="02020603050405020304"/>
            </a:endParaRPr>
          </a:p>
          <a:p>
            <a:pPr marL="12700" marR="5080" indent="974090">
              <a:lnSpc>
                <a:spcPct val="100000"/>
              </a:lnSpc>
            </a:pPr>
            <a:r>
              <a:rPr lang="en-GB" dirty="0" smtClean="0">
                <a:solidFill>
                  <a:srgbClr val="004376"/>
                </a:solidFill>
                <a:latin typeface="Arial" panose="020B0604020202020204"/>
                <a:cs typeface="Arial" panose="020B0604020202020204"/>
              </a:rPr>
              <a:t>The </a:t>
            </a:r>
            <a:r>
              <a:rPr lang="en-GB" spc="-5" dirty="0" smtClean="0">
                <a:solidFill>
                  <a:srgbClr val="004376"/>
                </a:solidFill>
                <a:latin typeface="Arial" panose="020B0604020202020204"/>
                <a:cs typeface="Arial" panose="020B0604020202020204"/>
              </a:rPr>
              <a:t>Container class is a subclass </a:t>
            </a:r>
            <a:r>
              <a:rPr lang="en-GB" dirty="0" smtClean="0">
                <a:solidFill>
                  <a:srgbClr val="004376"/>
                </a:solidFill>
                <a:latin typeface="Arial" panose="020B0604020202020204"/>
                <a:cs typeface="Arial" panose="020B0604020202020204"/>
              </a:rPr>
              <a:t>of </a:t>
            </a:r>
            <a:r>
              <a:rPr lang="en-GB" spc="-5" dirty="0" smtClean="0">
                <a:solidFill>
                  <a:srgbClr val="004376"/>
                </a:solidFill>
                <a:latin typeface="Arial" panose="020B0604020202020204"/>
                <a:cs typeface="Arial" panose="020B0604020202020204"/>
              </a:rPr>
              <a:t>Component. Container class used </a:t>
            </a:r>
            <a:r>
              <a:rPr lang="en-GB" dirty="0" smtClean="0">
                <a:solidFill>
                  <a:srgbClr val="004376"/>
                </a:solidFill>
                <a:latin typeface="Arial" panose="020B0604020202020204"/>
                <a:cs typeface="Arial" panose="020B0604020202020204"/>
              </a:rPr>
              <a:t>to  </a:t>
            </a:r>
            <a:r>
              <a:rPr lang="en-GB" spc="-5" dirty="0" smtClean="0">
                <a:solidFill>
                  <a:srgbClr val="004376"/>
                </a:solidFill>
                <a:latin typeface="Arial" panose="020B0604020202020204"/>
                <a:cs typeface="Arial" panose="020B0604020202020204"/>
              </a:rPr>
              <a:t>display non-container</a:t>
            </a:r>
            <a:r>
              <a:rPr lang="en-GB" spc="35" dirty="0" smtClean="0">
                <a:solidFill>
                  <a:srgbClr val="004376"/>
                </a:solidFill>
                <a:latin typeface="Arial" panose="020B0604020202020204"/>
                <a:cs typeface="Arial" panose="020B0604020202020204"/>
              </a:rPr>
              <a:t> </a:t>
            </a:r>
            <a:r>
              <a:rPr lang="en-GB" spc="-5" dirty="0" smtClean="0">
                <a:solidFill>
                  <a:srgbClr val="004376"/>
                </a:solidFill>
                <a:latin typeface="Arial" panose="020B0604020202020204"/>
                <a:cs typeface="Arial" panose="020B0604020202020204"/>
              </a:rPr>
              <a:t>class.</a:t>
            </a:r>
            <a:endParaRPr lang="en-GB" dirty="0" smtClean="0">
              <a:latin typeface="Arial" panose="020B0604020202020204"/>
              <a:cs typeface="Arial" panose="020B0604020202020204"/>
            </a:endParaRPr>
          </a:p>
          <a:p>
            <a:pPr>
              <a:lnSpc>
                <a:spcPct val="100000"/>
              </a:lnSpc>
              <a:spcBef>
                <a:spcPts val="35"/>
              </a:spcBef>
            </a:pPr>
            <a:endParaRPr lang="en-GB" sz="2800" dirty="0" smtClean="0">
              <a:latin typeface="Times New Roman" panose="02020603050405020304"/>
              <a:cs typeface="Times New Roman" panose="02020603050405020304"/>
            </a:endParaRPr>
          </a:p>
          <a:p>
            <a:pPr marL="12700" marR="661670" indent="914400">
              <a:lnSpc>
                <a:spcPct val="100000"/>
              </a:lnSpc>
            </a:pPr>
            <a:r>
              <a:rPr lang="en-GB" dirty="0" smtClean="0">
                <a:solidFill>
                  <a:srgbClr val="004376"/>
                </a:solidFill>
                <a:latin typeface="Arial" panose="020B0604020202020204"/>
                <a:cs typeface="Arial" panose="020B0604020202020204"/>
              </a:rPr>
              <a:t>In </a:t>
            </a:r>
            <a:r>
              <a:rPr lang="en-GB" spc="-5" dirty="0" smtClean="0">
                <a:solidFill>
                  <a:srgbClr val="004376"/>
                </a:solidFill>
                <a:latin typeface="Arial" panose="020B0604020202020204"/>
                <a:cs typeface="Arial" panose="020B0604020202020204"/>
              </a:rPr>
              <a:t>java </a:t>
            </a:r>
            <a:r>
              <a:rPr lang="en-GB" dirty="0" smtClean="0">
                <a:solidFill>
                  <a:srgbClr val="004376"/>
                </a:solidFill>
                <a:latin typeface="Arial" panose="020B0604020202020204"/>
                <a:cs typeface="Arial" panose="020B0604020202020204"/>
              </a:rPr>
              <a:t>GUI </a:t>
            </a:r>
            <a:r>
              <a:rPr lang="en-GB" spc="-5" dirty="0" smtClean="0">
                <a:solidFill>
                  <a:srgbClr val="004376"/>
                </a:solidFill>
                <a:latin typeface="Arial" panose="020B0604020202020204"/>
                <a:cs typeface="Arial" panose="020B0604020202020204"/>
              </a:rPr>
              <a:t>can be design using some predefined classes. All these  classes are defined in </a:t>
            </a:r>
            <a:r>
              <a:rPr lang="en-GB" b="1" spc="-5" dirty="0" smtClean="0">
                <a:solidFill>
                  <a:srgbClr val="004376"/>
                </a:solidFill>
                <a:latin typeface="Arial" panose="020B0604020202020204"/>
                <a:cs typeface="Arial" panose="020B0604020202020204"/>
              </a:rPr>
              <a:t>java.awt</a:t>
            </a:r>
            <a:r>
              <a:rPr lang="en-GB" b="1" spc="25" dirty="0" smtClean="0">
                <a:solidFill>
                  <a:srgbClr val="004376"/>
                </a:solidFill>
                <a:latin typeface="Arial" panose="020B0604020202020204"/>
                <a:cs typeface="Arial" panose="020B0604020202020204"/>
              </a:rPr>
              <a:t> </a:t>
            </a:r>
            <a:r>
              <a:rPr lang="en-GB" spc="-5" dirty="0" smtClean="0">
                <a:solidFill>
                  <a:srgbClr val="004376"/>
                </a:solidFill>
                <a:latin typeface="Arial" panose="020B0604020202020204"/>
                <a:cs typeface="Arial" panose="020B0604020202020204"/>
              </a:rPr>
              <a:t>package.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332656"/>
            <a:ext cx="8219256" cy="6141296"/>
          </a:xfrm>
        </p:spPr>
        <p:txBody>
          <a:bodyPr>
            <a:normAutofit/>
          </a:bodyPr>
          <a:lstStyle/>
          <a:p>
            <a:pPr>
              <a:buNone/>
            </a:pPr>
            <a:r>
              <a:rPr lang="en-US" b="1" dirty="0" smtClean="0">
                <a:solidFill>
                  <a:srgbClr val="FF0000"/>
                </a:solidFill>
              </a:rPr>
              <a:t>3. The </a:t>
            </a:r>
            <a:r>
              <a:rPr lang="en-US" b="1" dirty="0" err="1" smtClean="0">
                <a:solidFill>
                  <a:srgbClr val="FF0000"/>
                </a:solidFill>
              </a:rPr>
              <a:t>ComponentListener</a:t>
            </a:r>
            <a:r>
              <a:rPr lang="en-US" b="1" dirty="0" smtClean="0">
                <a:solidFill>
                  <a:srgbClr val="FF0000"/>
                </a:solidFill>
              </a:rPr>
              <a:t> Interface:</a:t>
            </a:r>
          </a:p>
          <a:p>
            <a:r>
              <a:rPr lang="en-US" dirty="0" smtClean="0"/>
              <a:t>This interface has </a:t>
            </a:r>
            <a:r>
              <a:rPr lang="en-US" b="1" dirty="0" smtClean="0"/>
              <a:t>four </a:t>
            </a:r>
            <a:r>
              <a:rPr lang="en-US" dirty="0" smtClean="0"/>
              <a:t>methods, having signatures as follows:</a:t>
            </a:r>
          </a:p>
          <a:p>
            <a:pPr lvl="1"/>
            <a:r>
              <a:rPr lang="en-US" b="1" dirty="0" smtClean="0"/>
              <a:t>void </a:t>
            </a:r>
            <a:r>
              <a:rPr lang="en-US" b="1" dirty="0" err="1" smtClean="0"/>
              <a:t>componentResized</a:t>
            </a:r>
            <a:r>
              <a:rPr lang="en-US" b="1" dirty="0" smtClean="0"/>
              <a:t>(</a:t>
            </a:r>
            <a:r>
              <a:rPr lang="en-US" b="1" dirty="0" err="1" smtClean="0"/>
              <a:t>ComponentEvent</a:t>
            </a:r>
            <a:r>
              <a:rPr lang="en-US" b="1" dirty="0" smtClean="0"/>
              <a:t> e)</a:t>
            </a:r>
          </a:p>
          <a:p>
            <a:pPr lvl="1"/>
            <a:r>
              <a:rPr lang="en-US" b="1" dirty="0" smtClean="0"/>
              <a:t>void </a:t>
            </a:r>
            <a:r>
              <a:rPr lang="en-US" b="1" dirty="0" err="1" smtClean="0"/>
              <a:t>componentMoved</a:t>
            </a:r>
            <a:r>
              <a:rPr lang="en-US" b="1" dirty="0" smtClean="0"/>
              <a:t>(</a:t>
            </a:r>
            <a:r>
              <a:rPr lang="en-US" b="1" dirty="0" err="1" smtClean="0"/>
              <a:t>ComponentEvent</a:t>
            </a:r>
            <a:r>
              <a:rPr lang="en-US" b="1" dirty="0" smtClean="0"/>
              <a:t> e)</a:t>
            </a:r>
          </a:p>
          <a:p>
            <a:pPr lvl="1"/>
            <a:r>
              <a:rPr lang="en-US" b="1" dirty="0" smtClean="0"/>
              <a:t>void </a:t>
            </a:r>
            <a:r>
              <a:rPr lang="en-US" b="1" dirty="0" err="1" smtClean="0"/>
              <a:t>componentHidden</a:t>
            </a:r>
            <a:r>
              <a:rPr lang="en-US" b="1" dirty="0" smtClean="0"/>
              <a:t>(</a:t>
            </a:r>
            <a:r>
              <a:rPr lang="en-US" b="1" dirty="0" err="1" smtClean="0"/>
              <a:t>ComponentEvent</a:t>
            </a:r>
            <a:r>
              <a:rPr lang="en-US" b="1" dirty="0" smtClean="0"/>
              <a:t> e)</a:t>
            </a:r>
          </a:p>
          <a:p>
            <a:pPr lvl="1"/>
            <a:r>
              <a:rPr lang="en-US" b="1" dirty="0" smtClean="0"/>
              <a:t>void </a:t>
            </a:r>
            <a:r>
              <a:rPr lang="en-US" b="1" dirty="0" err="1" smtClean="0"/>
              <a:t>componentShown</a:t>
            </a:r>
            <a:r>
              <a:rPr lang="en-US" b="1" dirty="0" smtClean="0"/>
              <a:t>(</a:t>
            </a:r>
            <a:r>
              <a:rPr lang="en-US" b="1" dirty="0" err="1" smtClean="0"/>
              <a:t>ComponentEvent</a:t>
            </a:r>
            <a:r>
              <a:rPr lang="en-US" b="1" dirty="0" smtClean="0"/>
              <a:t> e)</a:t>
            </a:r>
          </a:p>
          <a:p>
            <a:pPr lvl="1"/>
            <a:endParaRPr lang="en-US" b="1" dirty="0" smtClean="0"/>
          </a:p>
          <a:p>
            <a:pPr>
              <a:buNone/>
            </a:pPr>
            <a:r>
              <a:rPr lang="en-US" b="1" dirty="0" smtClean="0">
                <a:solidFill>
                  <a:srgbClr val="FF0000"/>
                </a:solidFill>
              </a:rPr>
              <a:t>4. The </a:t>
            </a:r>
            <a:r>
              <a:rPr lang="en-US" b="1" dirty="0" err="1" smtClean="0">
                <a:solidFill>
                  <a:srgbClr val="FF0000"/>
                </a:solidFill>
              </a:rPr>
              <a:t>ContainerListener</a:t>
            </a:r>
            <a:r>
              <a:rPr lang="en-US" b="1" dirty="0" smtClean="0">
                <a:solidFill>
                  <a:srgbClr val="FF0000"/>
                </a:solidFill>
              </a:rPr>
              <a:t> Interface:</a:t>
            </a:r>
          </a:p>
          <a:p>
            <a:r>
              <a:rPr lang="en-US" dirty="0" smtClean="0"/>
              <a:t>This interface has </a:t>
            </a:r>
            <a:r>
              <a:rPr lang="en-US" b="1" dirty="0" smtClean="0"/>
              <a:t>two </a:t>
            </a:r>
            <a:r>
              <a:rPr lang="en-US" dirty="0" smtClean="0"/>
              <a:t>methods defined in it. They are</a:t>
            </a:r>
          </a:p>
          <a:p>
            <a:pPr lvl="1"/>
            <a:r>
              <a:rPr lang="en-US" b="1" dirty="0" smtClean="0"/>
              <a:t>void </a:t>
            </a:r>
            <a:r>
              <a:rPr lang="en-US" b="1" dirty="0" err="1" smtClean="0"/>
              <a:t>componentAdded</a:t>
            </a:r>
            <a:r>
              <a:rPr lang="en-US" b="1" dirty="0" smtClean="0"/>
              <a:t>(</a:t>
            </a:r>
            <a:r>
              <a:rPr lang="en-US" b="1" dirty="0" err="1" smtClean="0"/>
              <a:t>ContainerEvent</a:t>
            </a:r>
            <a:r>
              <a:rPr lang="en-US" b="1" dirty="0" smtClean="0"/>
              <a:t> e)</a:t>
            </a:r>
          </a:p>
          <a:p>
            <a:pPr lvl="1"/>
            <a:r>
              <a:rPr lang="en-US" b="1" dirty="0" smtClean="0"/>
              <a:t>void </a:t>
            </a:r>
            <a:r>
              <a:rPr lang="en-US" b="1" dirty="0" err="1" smtClean="0"/>
              <a:t>componentRemoved</a:t>
            </a:r>
            <a:r>
              <a:rPr lang="en-US" b="1" dirty="0" smtClean="0"/>
              <a:t>(</a:t>
            </a:r>
            <a:r>
              <a:rPr lang="en-US" b="1" dirty="0" err="1" smtClean="0"/>
              <a:t>ContainerEvent</a:t>
            </a:r>
            <a:r>
              <a:rPr lang="en-US" b="1" dirty="0" smtClean="0"/>
              <a:t> 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332656"/>
            <a:ext cx="8219256" cy="6141296"/>
          </a:xfrm>
        </p:spPr>
        <p:txBody>
          <a:bodyPr>
            <a:normAutofit/>
          </a:bodyPr>
          <a:lstStyle/>
          <a:p>
            <a:pPr>
              <a:buNone/>
            </a:pPr>
            <a:r>
              <a:rPr lang="en-US" b="1" dirty="0" smtClean="0">
                <a:solidFill>
                  <a:srgbClr val="FF0000"/>
                </a:solidFill>
              </a:rPr>
              <a:t>5. The </a:t>
            </a:r>
            <a:r>
              <a:rPr lang="en-US" b="1" dirty="0" err="1" smtClean="0">
                <a:solidFill>
                  <a:srgbClr val="FF0000"/>
                </a:solidFill>
              </a:rPr>
              <a:t>FocusListener</a:t>
            </a:r>
            <a:r>
              <a:rPr lang="en-US" b="1" dirty="0" smtClean="0">
                <a:solidFill>
                  <a:srgbClr val="FF0000"/>
                </a:solidFill>
              </a:rPr>
              <a:t> Interface:</a:t>
            </a:r>
          </a:p>
          <a:p>
            <a:r>
              <a:rPr lang="en-US" dirty="0" smtClean="0"/>
              <a:t>This interface has </a:t>
            </a:r>
            <a:r>
              <a:rPr lang="en-US" b="1" dirty="0" smtClean="0"/>
              <a:t>two </a:t>
            </a:r>
            <a:r>
              <a:rPr lang="en-US" dirty="0" smtClean="0"/>
              <a:t>methods, having signatures as follows:</a:t>
            </a:r>
          </a:p>
          <a:p>
            <a:pPr lvl="1"/>
            <a:r>
              <a:rPr lang="en-US" b="1" dirty="0" smtClean="0"/>
              <a:t>void </a:t>
            </a:r>
            <a:r>
              <a:rPr lang="en-US" b="1" dirty="0" err="1" smtClean="0"/>
              <a:t>focusGained</a:t>
            </a:r>
            <a:r>
              <a:rPr lang="en-US" b="1" dirty="0" smtClean="0"/>
              <a:t>(</a:t>
            </a:r>
            <a:r>
              <a:rPr lang="en-US" b="1" dirty="0" err="1" smtClean="0"/>
              <a:t>FocusEvent</a:t>
            </a:r>
            <a:r>
              <a:rPr lang="en-US" b="1" dirty="0" smtClean="0"/>
              <a:t> e)</a:t>
            </a:r>
          </a:p>
          <a:p>
            <a:pPr lvl="1"/>
            <a:r>
              <a:rPr lang="en-US" b="1" dirty="0" smtClean="0"/>
              <a:t>void </a:t>
            </a:r>
            <a:r>
              <a:rPr lang="en-US" b="1" dirty="0" err="1" smtClean="0"/>
              <a:t>focusLost</a:t>
            </a:r>
            <a:r>
              <a:rPr lang="en-US" b="1" dirty="0" smtClean="0"/>
              <a:t>(</a:t>
            </a:r>
            <a:r>
              <a:rPr lang="en-US" b="1" dirty="0" err="1" smtClean="0"/>
              <a:t>FocusEvent</a:t>
            </a:r>
            <a:r>
              <a:rPr lang="en-US" b="1" dirty="0" smtClean="0"/>
              <a:t> e)</a:t>
            </a:r>
          </a:p>
          <a:p>
            <a:pPr lvl="1" algn="just">
              <a:buNone/>
            </a:pPr>
            <a:r>
              <a:rPr lang="en-US" dirty="0" smtClean="0"/>
              <a:t>		</a:t>
            </a:r>
            <a:r>
              <a:rPr lang="en-US" b="1" dirty="0" err="1" smtClean="0">
                <a:solidFill>
                  <a:srgbClr val="0070C0"/>
                </a:solidFill>
              </a:rPr>
              <a:t>focusGained</a:t>
            </a:r>
            <a:r>
              <a:rPr lang="en-US" b="1" dirty="0" smtClean="0">
                <a:solidFill>
                  <a:srgbClr val="0070C0"/>
                </a:solidFill>
              </a:rPr>
              <a:t>() is invoked when the component obtains keyboard focus and </a:t>
            </a:r>
            <a:r>
              <a:rPr lang="en-US" b="1" dirty="0" err="1" smtClean="0">
                <a:solidFill>
                  <a:srgbClr val="0070C0"/>
                </a:solidFill>
              </a:rPr>
              <a:t>foucsLost</a:t>
            </a:r>
            <a:r>
              <a:rPr lang="en-US" b="1" dirty="0" smtClean="0">
                <a:solidFill>
                  <a:srgbClr val="0070C0"/>
                </a:solidFill>
              </a:rPr>
              <a:t>() is invoked when the component loses the keyboard focus.</a:t>
            </a:r>
          </a:p>
          <a:p>
            <a:pPr lvl="1" algn="just">
              <a:buNone/>
            </a:pPr>
            <a:endParaRPr lang="en-US" dirty="0" smtClean="0"/>
          </a:p>
          <a:p>
            <a:pPr>
              <a:buNone/>
            </a:pPr>
            <a:r>
              <a:rPr lang="en-US" b="1" dirty="0" smtClean="0">
                <a:solidFill>
                  <a:srgbClr val="FF0000"/>
                </a:solidFill>
              </a:rPr>
              <a:t>6. The </a:t>
            </a:r>
            <a:r>
              <a:rPr lang="en-US" b="1" dirty="0" err="1" smtClean="0">
                <a:solidFill>
                  <a:srgbClr val="FF0000"/>
                </a:solidFill>
              </a:rPr>
              <a:t>ItemListener</a:t>
            </a:r>
            <a:r>
              <a:rPr lang="en-US" b="1" dirty="0" smtClean="0">
                <a:solidFill>
                  <a:srgbClr val="FF0000"/>
                </a:solidFill>
              </a:rPr>
              <a:t> Interface:</a:t>
            </a:r>
          </a:p>
          <a:p>
            <a:r>
              <a:rPr lang="en-US" dirty="0" smtClean="0"/>
              <a:t>This interface has </a:t>
            </a:r>
            <a:r>
              <a:rPr lang="en-US" b="1" dirty="0" smtClean="0"/>
              <a:t>only one </a:t>
            </a:r>
            <a:r>
              <a:rPr lang="en-US" dirty="0" smtClean="0"/>
              <a:t>methods defined as,</a:t>
            </a:r>
          </a:p>
          <a:p>
            <a:pPr lvl="1"/>
            <a:r>
              <a:rPr lang="en-US" b="1" dirty="0" smtClean="0"/>
              <a:t>void </a:t>
            </a:r>
            <a:r>
              <a:rPr lang="en-US" b="1" dirty="0" err="1" smtClean="0"/>
              <a:t>itemStateChanged</a:t>
            </a:r>
            <a:r>
              <a:rPr lang="en-US" b="1" dirty="0" smtClean="0"/>
              <a:t>(</a:t>
            </a:r>
            <a:r>
              <a:rPr lang="en-US" b="1" dirty="0" err="1" smtClean="0"/>
              <a:t>ItemEvent</a:t>
            </a:r>
            <a:r>
              <a:rPr lang="en-US" b="1" dirty="0" smtClean="0"/>
              <a:t> e)</a:t>
            </a:r>
          </a:p>
          <a:p>
            <a:pPr lvl="1">
              <a:buNone/>
            </a:pPr>
            <a:r>
              <a:rPr lang="en-US" b="1" dirty="0" smtClean="0">
                <a:solidFill>
                  <a:srgbClr val="0070C0"/>
                </a:solidFill>
              </a:rPr>
              <a:t>		</a:t>
            </a:r>
            <a:r>
              <a:rPr lang="en-US" b="1" dirty="0" err="1" smtClean="0">
                <a:solidFill>
                  <a:srgbClr val="0070C0"/>
                </a:solidFill>
              </a:rPr>
              <a:t>itemStateChanged</a:t>
            </a:r>
            <a:r>
              <a:rPr lang="en-US" b="1" dirty="0" smtClean="0">
                <a:solidFill>
                  <a:srgbClr val="0070C0"/>
                </a:solidFill>
              </a:rPr>
              <a:t>() is invoked when the state of the item changes.</a:t>
            </a:r>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332656"/>
            <a:ext cx="8219256" cy="6141296"/>
          </a:xfrm>
        </p:spPr>
        <p:txBody>
          <a:bodyPr>
            <a:normAutofit lnSpcReduction="10000"/>
          </a:bodyPr>
          <a:lstStyle/>
          <a:p>
            <a:pPr>
              <a:buNone/>
            </a:pPr>
            <a:r>
              <a:rPr lang="en-US" b="1" dirty="0" smtClean="0">
                <a:solidFill>
                  <a:srgbClr val="FF0000"/>
                </a:solidFill>
              </a:rPr>
              <a:t>7. The </a:t>
            </a:r>
            <a:r>
              <a:rPr lang="en-US" b="1" dirty="0" err="1" smtClean="0">
                <a:solidFill>
                  <a:srgbClr val="FF0000"/>
                </a:solidFill>
              </a:rPr>
              <a:t>KeyListener</a:t>
            </a:r>
            <a:r>
              <a:rPr lang="en-US" b="1" dirty="0" smtClean="0">
                <a:solidFill>
                  <a:srgbClr val="FF0000"/>
                </a:solidFill>
              </a:rPr>
              <a:t> Interface:</a:t>
            </a:r>
          </a:p>
          <a:p>
            <a:r>
              <a:rPr lang="en-US" dirty="0" smtClean="0"/>
              <a:t>This interface has </a:t>
            </a:r>
            <a:r>
              <a:rPr lang="en-US" b="1" dirty="0" smtClean="0"/>
              <a:t>three </a:t>
            </a:r>
            <a:r>
              <a:rPr lang="en-US" dirty="0" smtClean="0"/>
              <a:t>methods defined within it:</a:t>
            </a:r>
          </a:p>
          <a:p>
            <a:pPr lvl="1"/>
            <a:r>
              <a:rPr lang="en-US" b="1" dirty="0" smtClean="0"/>
              <a:t>void </a:t>
            </a:r>
            <a:r>
              <a:rPr lang="en-US" b="1" dirty="0" err="1" smtClean="0"/>
              <a:t>keyPressed</a:t>
            </a:r>
            <a:r>
              <a:rPr lang="en-US" b="1" dirty="0" smtClean="0"/>
              <a:t>(</a:t>
            </a:r>
            <a:r>
              <a:rPr lang="en-US" b="1" dirty="0" err="1" smtClean="0"/>
              <a:t>KeyEvent</a:t>
            </a:r>
            <a:r>
              <a:rPr lang="en-US" b="1" dirty="0" smtClean="0"/>
              <a:t> e)</a:t>
            </a:r>
          </a:p>
          <a:p>
            <a:pPr lvl="1"/>
            <a:r>
              <a:rPr lang="en-US" b="1" dirty="0" smtClean="0"/>
              <a:t>void </a:t>
            </a:r>
            <a:r>
              <a:rPr lang="en-US" b="1" dirty="0" err="1" smtClean="0"/>
              <a:t>keyReleased</a:t>
            </a:r>
            <a:r>
              <a:rPr lang="en-US" b="1" dirty="0" smtClean="0"/>
              <a:t>(</a:t>
            </a:r>
            <a:r>
              <a:rPr lang="en-US" b="1" dirty="0" err="1" smtClean="0"/>
              <a:t>KeyEvent</a:t>
            </a:r>
            <a:r>
              <a:rPr lang="en-US" b="1" dirty="0" smtClean="0"/>
              <a:t> e)</a:t>
            </a:r>
          </a:p>
          <a:p>
            <a:pPr lvl="1"/>
            <a:r>
              <a:rPr lang="en-US" b="1" dirty="0" smtClean="0"/>
              <a:t>void </a:t>
            </a:r>
            <a:r>
              <a:rPr lang="en-US" b="1" dirty="0" err="1" smtClean="0"/>
              <a:t>keyTyped</a:t>
            </a:r>
            <a:r>
              <a:rPr lang="en-US" b="1" dirty="0" smtClean="0"/>
              <a:t>(</a:t>
            </a:r>
            <a:r>
              <a:rPr lang="en-US" b="1" dirty="0" err="1" smtClean="0"/>
              <a:t>KeyEvent</a:t>
            </a:r>
            <a:r>
              <a:rPr lang="en-US" b="1" dirty="0" smtClean="0"/>
              <a:t> e)</a:t>
            </a:r>
            <a:endParaRPr lang="en-US" b="1" dirty="0" smtClean="0">
              <a:solidFill>
                <a:srgbClr val="0070C0"/>
              </a:solidFill>
            </a:endParaRPr>
          </a:p>
          <a:p>
            <a:pPr lvl="1"/>
            <a:endParaRPr lang="en-US" dirty="0" smtClean="0"/>
          </a:p>
          <a:p>
            <a:pPr>
              <a:buNone/>
            </a:pPr>
            <a:r>
              <a:rPr lang="en-US" b="1" dirty="0" smtClean="0">
                <a:solidFill>
                  <a:srgbClr val="FF0000"/>
                </a:solidFill>
              </a:rPr>
              <a:t>8. The </a:t>
            </a:r>
            <a:r>
              <a:rPr lang="en-US" b="1" dirty="0" err="1" smtClean="0">
                <a:solidFill>
                  <a:srgbClr val="FF0000"/>
                </a:solidFill>
              </a:rPr>
              <a:t>MouseListener</a:t>
            </a:r>
            <a:r>
              <a:rPr lang="en-US" b="1" dirty="0" smtClean="0">
                <a:solidFill>
                  <a:srgbClr val="FF0000"/>
                </a:solidFill>
              </a:rPr>
              <a:t> Interface:</a:t>
            </a:r>
          </a:p>
          <a:p>
            <a:r>
              <a:rPr lang="en-US" dirty="0" smtClean="0"/>
              <a:t>This interface has </a:t>
            </a:r>
            <a:r>
              <a:rPr lang="en-US" b="1" dirty="0" smtClean="0"/>
              <a:t>five </a:t>
            </a:r>
            <a:r>
              <a:rPr lang="en-US" dirty="0" smtClean="0"/>
              <a:t>methods, having the signatures as followings:</a:t>
            </a:r>
          </a:p>
          <a:p>
            <a:pPr lvl="1"/>
            <a:r>
              <a:rPr lang="en-US" b="1" dirty="0" smtClean="0"/>
              <a:t>void </a:t>
            </a:r>
            <a:r>
              <a:rPr lang="en-US" b="1" dirty="0" err="1" smtClean="0"/>
              <a:t>mouseClicked</a:t>
            </a:r>
            <a:r>
              <a:rPr lang="en-US" b="1" dirty="0" smtClean="0"/>
              <a:t>(</a:t>
            </a:r>
            <a:r>
              <a:rPr lang="en-US" b="1" dirty="0" err="1" smtClean="0"/>
              <a:t>MouseEvent</a:t>
            </a:r>
            <a:r>
              <a:rPr lang="en-US" b="1" dirty="0" smtClean="0"/>
              <a:t> e)</a:t>
            </a:r>
          </a:p>
          <a:p>
            <a:pPr lvl="1"/>
            <a:r>
              <a:rPr lang="en-US" b="1" dirty="0" smtClean="0"/>
              <a:t>void </a:t>
            </a:r>
            <a:r>
              <a:rPr lang="en-US" b="1" dirty="0" err="1" smtClean="0"/>
              <a:t>mouseEntered</a:t>
            </a:r>
            <a:r>
              <a:rPr lang="en-US" b="1" dirty="0" smtClean="0"/>
              <a:t>(</a:t>
            </a:r>
            <a:r>
              <a:rPr lang="en-US" b="1" dirty="0" err="1" smtClean="0"/>
              <a:t>MouseEvent</a:t>
            </a:r>
            <a:r>
              <a:rPr lang="en-US" b="1" dirty="0" smtClean="0"/>
              <a:t> e)</a:t>
            </a:r>
          </a:p>
          <a:p>
            <a:pPr lvl="1"/>
            <a:r>
              <a:rPr lang="en-US" b="1" dirty="0" smtClean="0"/>
              <a:t>void </a:t>
            </a:r>
            <a:r>
              <a:rPr lang="en-US" b="1" dirty="0" err="1" smtClean="0"/>
              <a:t>mousePressed</a:t>
            </a:r>
            <a:r>
              <a:rPr lang="en-US" b="1" dirty="0" smtClean="0"/>
              <a:t>(</a:t>
            </a:r>
            <a:r>
              <a:rPr lang="en-US" b="1" dirty="0" err="1" smtClean="0"/>
              <a:t>MouseEvent</a:t>
            </a:r>
            <a:r>
              <a:rPr lang="en-US" b="1" dirty="0" smtClean="0"/>
              <a:t> e)</a:t>
            </a:r>
          </a:p>
          <a:p>
            <a:pPr lvl="1"/>
            <a:r>
              <a:rPr lang="en-US" b="1" dirty="0" smtClean="0"/>
              <a:t>void </a:t>
            </a:r>
            <a:r>
              <a:rPr lang="en-US" b="1" dirty="0" err="1" smtClean="0"/>
              <a:t>mouseReleased</a:t>
            </a:r>
            <a:r>
              <a:rPr lang="en-US" b="1" dirty="0" smtClean="0"/>
              <a:t>(</a:t>
            </a:r>
            <a:r>
              <a:rPr lang="en-US" b="1" dirty="0" err="1" smtClean="0"/>
              <a:t>MouseEvent</a:t>
            </a:r>
            <a:r>
              <a:rPr lang="en-US" b="1" dirty="0" smtClean="0"/>
              <a:t> e)</a:t>
            </a:r>
          </a:p>
          <a:p>
            <a:pPr lvl="1"/>
            <a:r>
              <a:rPr lang="en-US" b="1" dirty="0" smtClean="0"/>
              <a:t>void </a:t>
            </a:r>
            <a:r>
              <a:rPr lang="en-US" b="1" dirty="0" err="1" smtClean="0"/>
              <a:t>mouseExited</a:t>
            </a:r>
            <a:r>
              <a:rPr lang="en-US" b="1" dirty="0" smtClean="0"/>
              <a:t>(</a:t>
            </a:r>
            <a:r>
              <a:rPr lang="en-US" b="1" dirty="0" err="1" smtClean="0"/>
              <a:t>MouseEvent</a:t>
            </a:r>
            <a:r>
              <a:rPr lang="en-US" b="1" dirty="0" smtClean="0"/>
              <a:t> e)</a:t>
            </a:r>
          </a:p>
          <a:p>
            <a:pPr lvl="1"/>
            <a:endParaRPr lang="en-US" b="1" dirty="0" smtClean="0"/>
          </a:p>
          <a:p>
            <a:pPr lvl="1">
              <a:buNone/>
            </a:pPr>
            <a:r>
              <a:rPr lang="en-US" b="1" dirty="0" smtClean="0">
                <a:solidFill>
                  <a:srgbClr val="0070C0"/>
                </a:solidFill>
              </a:rPr>
              <a:t>		</a:t>
            </a:r>
            <a:endParaRPr lang="en-US"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332656"/>
            <a:ext cx="8219256" cy="6141296"/>
          </a:xfrm>
        </p:spPr>
        <p:txBody>
          <a:bodyPr>
            <a:normAutofit/>
          </a:bodyPr>
          <a:lstStyle/>
          <a:p>
            <a:pPr>
              <a:buNone/>
            </a:pPr>
            <a:r>
              <a:rPr lang="en-US" b="1" dirty="0" smtClean="0">
                <a:solidFill>
                  <a:srgbClr val="FF0000"/>
                </a:solidFill>
              </a:rPr>
              <a:t>9. The </a:t>
            </a:r>
            <a:r>
              <a:rPr lang="en-US" b="1" dirty="0" err="1" smtClean="0">
                <a:solidFill>
                  <a:srgbClr val="FF0000"/>
                </a:solidFill>
              </a:rPr>
              <a:t>MouseMotionListener</a:t>
            </a:r>
            <a:r>
              <a:rPr lang="en-US" b="1" dirty="0" smtClean="0">
                <a:solidFill>
                  <a:srgbClr val="FF0000"/>
                </a:solidFill>
              </a:rPr>
              <a:t> Interface:</a:t>
            </a:r>
          </a:p>
          <a:p>
            <a:r>
              <a:rPr lang="en-US" dirty="0" smtClean="0"/>
              <a:t>This interface has </a:t>
            </a:r>
            <a:r>
              <a:rPr lang="en-US" b="1" dirty="0" smtClean="0"/>
              <a:t>two </a:t>
            </a:r>
            <a:r>
              <a:rPr lang="en-US" dirty="0" smtClean="0"/>
              <a:t>methods, having the signatures as followings:</a:t>
            </a:r>
          </a:p>
          <a:p>
            <a:pPr lvl="1"/>
            <a:r>
              <a:rPr lang="en-US" b="1" dirty="0" smtClean="0"/>
              <a:t>void </a:t>
            </a:r>
            <a:r>
              <a:rPr lang="en-US" b="1" dirty="0" err="1" smtClean="0"/>
              <a:t>mouseMoved</a:t>
            </a:r>
            <a:r>
              <a:rPr lang="en-US" b="1" dirty="0" smtClean="0"/>
              <a:t>(</a:t>
            </a:r>
            <a:r>
              <a:rPr lang="en-US" b="1" dirty="0" err="1" smtClean="0"/>
              <a:t>MouseEvent</a:t>
            </a:r>
            <a:r>
              <a:rPr lang="en-US" b="1" dirty="0" smtClean="0"/>
              <a:t> e)</a:t>
            </a:r>
          </a:p>
          <a:p>
            <a:pPr lvl="1"/>
            <a:r>
              <a:rPr lang="en-US" b="1" dirty="0" smtClean="0"/>
              <a:t>void </a:t>
            </a:r>
            <a:r>
              <a:rPr lang="en-US" b="1" dirty="0" err="1" smtClean="0"/>
              <a:t>mouseDragged</a:t>
            </a:r>
            <a:r>
              <a:rPr lang="en-US" b="1" dirty="0" smtClean="0"/>
              <a:t>(</a:t>
            </a:r>
            <a:r>
              <a:rPr lang="en-US" b="1" dirty="0" err="1" smtClean="0"/>
              <a:t>MouseEvent</a:t>
            </a:r>
            <a:r>
              <a:rPr lang="en-US" b="1" dirty="0" smtClean="0"/>
              <a:t> e)</a:t>
            </a:r>
          </a:p>
          <a:p>
            <a:pPr lvl="1">
              <a:buNone/>
            </a:pPr>
            <a:r>
              <a:rPr lang="en-US" dirty="0" smtClean="0"/>
              <a:t>		</a:t>
            </a:r>
            <a:r>
              <a:rPr lang="en-US" b="1" dirty="0" err="1" smtClean="0">
                <a:solidFill>
                  <a:srgbClr val="0070C0"/>
                </a:solidFill>
              </a:rPr>
              <a:t>mouseMove</a:t>
            </a:r>
            <a:r>
              <a:rPr lang="en-US" b="1" dirty="0" smtClean="0">
                <a:solidFill>
                  <a:srgbClr val="0070C0"/>
                </a:solidFill>
              </a:rPr>
              <a:t>() is invoked when the mouse is moved from one place to another and </a:t>
            </a:r>
            <a:r>
              <a:rPr lang="en-US" b="1" dirty="0" err="1" smtClean="0">
                <a:solidFill>
                  <a:srgbClr val="0070C0"/>
                </a:solidFill>
              </a:rPr>
              <a:t>mouseDragged</a:t>
            </a:r>
            <a:r>
              <a:rPr lang="en-US" b="1" dirty="0" smtClean="0">
                <a:solidFill>
                  <a:srgbClr val="0070C0"/>
                </a:solidFill>
              </a:rPr>
              <a:t>() is used when the mouse is dragged.	</a:t>
            </a:r>
          </a:p>
          <a:p>
            <a:pPr lvl="1">
              <a:buNone/>
            </a:pPr>
            <a:endParaRPr lang="en-US" b="1" dirty="0" smtClean="0">
              <a:solidFill>
                <a:srgbClr val="FF0000"/>
              </a:solidFill>
            </a:endParaRPr>
          </a:p>
          <a:p>
            <a:pPr>
              <a:buNone/>
            </a:pPr>
            <a:r>
              <a:rPr lang="en-US" b="1" dirty="0" smtClean="0">
                <a:solidFill>
                  <a:srgbClr val="FF0000"/>
                </a:solidFill>
              </a:rPr>
              <a:t>10. The </a:t>
            </a:r>
            <a:r>
              <a:rPr lang="en-US" b="1" dirty="0" err="1" smtClean="0">
                <a:solidFill>
                  <a:srgbClr val="FF0000"/>
                </a:solidFill>
              </a:rPr>
              <a:t>MouseWheelListener</a:t>
            </a:r>
            <a:r>
              <a:rPr lang="en-US" b="1" dirty="0" smtClean="0">
                <a:solidFill>
                  <a:srgbClr val="FF0000"/>
                </a:solidFill>
              </a:rPr>
              <a:t> Interface:</a:t>
            </a:r>
          </a:p>
          <a:p>
            <a:r>
              <a:rPr lang="en-US" dirty="0" smtClean="0"/>
              <a:t>This interface has </a:t>
            </a:r>
            <a:r>
              <a:rPr lang="en-US" b="1" dirty="0" smtClean="0"/>
              <a:t>only one </a:t>
            </a:r>
            <a:r>
              <a:rPr lang="en-US" dirty="0" smtClean="0"/>
              <a:t>methods defined as,</a:t>
            </a:r>
          </a:p>
          <a:p>
            <a:pPr lvl="1"/>
            <a:r>
              <a:rPr lang="en-US" b="1" dirty="0" smtClean="0"/>
              <a:t>void </a:t>
            </a:r>
            <a:r>
              <a:rPr lang="en-US" b="1" dirty="0" err="1" smtClean="0"/>
              <a:t>mouseWheelmoved</a:t>
            </a:r>
            <a:r>
              <a:rPr lang="en-US" b="1" dirty="0" smtClean="0"/>
              <a:t>(</a:t>
            </a:r>
            <a:r>
              <a:rPr lang="en-US" b="1" dirty="0" err="1" smtClean="0"/>
              <a:t>MouseEvent</a:t>
            </a:r>
            <a:r>
              <a:rPr lang="en-US" b="1" dirty="0" smtClean="0"/>
              <a:t> e)</a:t>
            </a:r>
          </a:p>
          <a:p>
            <a:pPr lvl="1">
              <a:buNone/>
            </a:pPr>
            <a:r>
              <a:rPr lang="en-US" b="1" dirty="0" smtClean="0">
                <a:solidFill>
                  <a:srgbClr val="0070C0"/>
                </a:solidFill>
              </a:rPr>
              <a:t>		</a:t>
            </a:r>
            <a:r>
              <a:rPr lang="en-US" b="1" dirty="0" err="1" smtClean="0">
                <a:solidFill>
                  <a:srgbClr val="0070C0"/>
                </a:solidFill>
              </a:rPr>
              <a:t>mouseWheelmoved</a:t>
            </a:r>
            <a:r>
              <a:rPr lang="en-US" b="1" dirty="0" smtClean="0">
                <a:solidFill>
                  <a:srgbClr val="0070C0"/>
                </a:solidFill>
              </a:rPr>
              <a:t>() is invoked when the mouse wheel is moved.</a:t>
            </a:r>
          </a:p>
          <a:p>
            <a:pPr>
              <a:buNone/>
            </a:pP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332656"/>
            <a:ext cx="8219256" cy="6141296"/>
          </a:xfrm>
        </p:spPr>
        <p:txBody>
          <a:bodyPr>
            <a:normAutofit/>
          </a:bodyPr>
          <a:lstStyle/>
          <a:p>
            <a:pPr>
              <a:buNone/>
            </a:pPr>
            <a:r>
              <a:rPr lang="en-US" b="1" dirty="0" smtClean="0">
                <a:solidFill>
                  <a:srgbClr val="FF0000"/>
                </a:solidFill>
              </a:rPr>
              <a:t>11. The </a:t>
            </a:r>
            <a:r>
              <a:rPr lang="en-US" b="1" dirty="0" err="1" smtClean="0">
                <a:solidFill>
                  <a:srgbClr val="FF0000"/>
                </a:solidFill>
              </a:rPr>
              <a:t>TextListener</a:t>
            </a:r>
            <a:r>
              <a:rPr lang="en-US" b="1" dirty="0" smtClean="0">
                <a:solidFill>
                  <a:srgbClr val="FF0000"/>
                </a:solidFill>
              </a:rPr>
              <a:t> Interface:</a:t>
            </a:r>
          </a:p>
          <a:p>
            <a:r>
              <a:rPr lang="en-US" dirty="0" smtClean="0"/>
              <a:t>This interface has </a:t>
            </a:r>
            <a:r>
              <a:rPr lang="en-US" b="1" dirty="0" smtClean="0"/>
              <a:t>only one </a:t>
            </a:r>
            <a:r>
              <a:rPr lang="en-US" dirty="0" smtClean="0"/>
              <a:t>methods defined as,</a:t>
            </a:r>
          </a:p>
          <a:p>
            <a:pPr lvl="1"/>
            <a:r>
              <a:rPr lang="en-US" b="1" dirty="0" smtClean="0"/>
              <a:t>void </a:t>
            </a:r>
            <a:r>
              <a:rPr lang="en-US" b="1" dirty="0" err="1" smtClean="0"/>
              <a:t>textChanged</a:t>
            </a:r>
            <a:r>
              <a:rPr lang="en-US" b="1" dirty="0" smtClean="0"/>
              <a:t>(</a:t>
            </a:r>
            <a:r>
              <a:rPr lang="en-US" b="1" dirty="0" err="1" smtClean="0"/>
              <a:t>TextEvent</a:t>
            </a:r>
            <a:r>
              <a:rPr lang="en-US" b="1" dirty="0" smtClean="0"/>
              <a:t> e)</a:t>
            </a:r>
          </a:p>
          <a:p>
            <a:pPr lvl="1">
              <a:buNone/>
            </a:pPr>
            <a:r>
              <a:rPr lang="en-US" dirty="0" smtClean="0"/>
              <a:t>		</a:t>
            </a:r>
            <a:r>
              <a:rPr lang="en-US" b="1" dirty="0" smtClean="0">
                <a:solidFill>
                  <a:srgbClr val="0070C0"/>
                </a:solidFill>
              </a:rPr>
              <a:t>This method is invoked whenever there is a change in text field or text area.	</a:t>
            </a:r>
          </a:p>
          <a:p>
            <a:pPr lvl="1">
              <a:buNone/>
            </a:pPr>
            <a:endParaRPr lang="en-US" b="1" dirty="0" smtClean="0">
              <a:solidFill>
                <a:srgbClr val="FF0000"/>
              </a:solidFill>
            </a:endParaRPr>
          </a:p>
          <a:p>
            <a:pPr>
              <a:buNone/>
            </a:pPr>
            <a:r>
              <a:rPr lang="en-US" b="1" dirty="0" smtClean="0">
                <a:solidFill>
                  <a:srgbClr val="FF0000"/>
                </a:solidFill>
              </a:rPr>
              <a:t>12. The </a:t>
            </a:r>
            <a:r>
              <a:rPr lang="en-US" b="1" dirty="0" err="1" smtClean="0">
                <a:solidFill>
                  <a:srgbClr val="FF0000"/>
                </a:solidFill>
              </a:rPr>
              <a:t>WindowListener</a:t>
            </a:r>
            <a:r>
              <a:rPr lang="en-US" b="1" dirty="0" smtClean="0">
                <a:solidFill>
                  <a:srgbClr val="FF0000"/>
                </a:solidFill>
              </a:rPr>
              <a:t> Interface:</a:t>
            </a:r>
          </a:p>
          <a:p>
            <a:r>
              <a:rPr lang="en-US" dirty="0" smtClean="0"/>
              <a:t>This interface has </a:t>
            </a:r>
            <a:r>
              <a:rPr lang="en-US" b="1" dirty="0" smtClean="0"/>
              <a:t>seven </a:t>
            </a:r>
            <a:r>
              <a:rPr lang="en-US" dirty="0" smtClean="0"/>
              <a:t>methods defined as,</a:t>
            </a:r>
          </a:p>
          <a:p>
            <a:pPr lvl="1"/>
            <a:r>
              <a:rPr lang="en-US" b="1" dirty="0" smtClean="0"/>
              <a:t>void </a:t>
            </a:r>
            <a:r>
              <a:rPr lang="en-US" b="1" dirty="0" err="1" smtClean="0"/>
              <a:t>windowActivated</a:t>
            </a:r>
            <a:r>
              <a:rPr lang="en-US" b="1" dirty="0" smtClean="0"/>
              <a:t>(</a:t>
            </a:r>
            <a:r>
              <a:rPr lang="en-US" b="1" dirty="0" err="1" smtClean="0"/>
              <a:t>WindowEvent</a:t>
            </a:r>
            <a:r>
              <a:rPr lang="en-US" b="1" dirty="0" smtClean="0"/>
              <a:t> e)</a:t>
            </a:r>
          </a:p>
          <a:p>
            <a:pPr lvl="1"/>
            <a:r>
              <a:rPr lang="en-US" b="1" dirty="0" smtClean="0"/>
              <a:t>void </a:t>
            </a:r>
            <a:r>
              <a:rPr lang="en-US" b="1" dirty="0" err="1" smtClean="0"/>
              <a:t>windowClosed</a:t>
            </a:r>
            <a:r>
              <a:rPr lang="en-US" b="1" dirty="0" smtClean="0"/>
              <a:t>(</a:t>
            </a:r>
            <a:r>
              <a:rPr lang="en-US" b="1" dirty="0" err="1" smtClean="0"/>
              <a:t>WindowEvent</a:t>
            </a:r>
            <a:r>
              <a:rPr lang="en-US" b="1" dirty="0" smtClean="0"/>
              <a:t> e)</a:t>
            </a:r>
          </a:p>
          <a:p>
            <a:pPr lvl="1"/>
            <a:r>
              <a:rPr lang="en-US" b="1" dirty="0" smtClean="0"/>
              <a:t>void </a:t>
            </a:r>
            <a:r>
              <a:rPr lang="en-US" b="1" dirty="0" err="1" smtClean="0"/>
              <a:t>windowClosing</a:t>
            </a:r>
            <a:r>
              <a:rPr lang="en-US" b="1" dirty="0" smtClean="0"/>
              <a:t>(</a:t>
            </a:r>
            <a:r>
              <a:rPr lang="en-US" b="1" dirty="0" err="1" smtClean="0"/>
              <a:t>WindowEvent</a:t>
            </a:r>
            <a:r>
              <a:rPr lang="en-US" b="1" dirty="0" smtClean="0"/>
              <a:t> e)</a:t>
            </a:r>
          </a:p>
          <a:p>
            <a:pPr lvl="1"/>
            <a:r>
              <a:rPr lang="en-US" b="1" dirty="0" smtClean="0"/>
              <a:t>void </a:t>
            </a:r>
            <a:r>
              <a:rPr lang="en-US" b="1" dirty="0" err="1" smtClean="0"/>
              <a:t>windowOpened</a:t>
            </a:r>
            <a:r>
              <a:rPr lang="en-US" b="1" dirty="0" smtClean="0"/>
              <a:t>(</a:t>
            </a:r>
            <a:r>
              <a:rPr lang="en-US" b="1" dirty="0" err="1" smtClean="0"/>
              <a:t>WindowEvent</a:t>
            </a:r>
            <a:r>
              <a:rPr lang="en-US" b="1" dirty="0" smtClean="0"/>
              <a:t> e)</a:t>
            </a:r>
          </a:p>
          <a:p>
            <a:pPr lvl="1"/>
            <a:r>
              <a:rPr lang="en-US" b="1" dirty="0" smtClean="0"/>
              <a:t>void </a:t>
            </a:r>
            <a:r>
              <a:rPr lang="en-US" b="1" dirty="0" err="1" smtClean="0"/>
              <a:t>windowDeactivated</a:t>
            </a:r>
            <a:r>
              <a:rPr lang="en-US" b="1" dirty="0" smtClean="0"/>
              <a:t>(</a:t>
            </a:r>
            <a:r>
              <a:rPr lang="en-US" b="1" dirty="0" err="1" smtClean="0"/>
              <a:t>WindowEvent</a:t>
            </a:r>
            <a:r>
              <a:rPr lang="en-US" b="1" dirty="0" smtClean="0"/>
              <a:t> e)</a:t>
            </a:r>
          </a:p>
          <a:p>
            <a:pPr lvl="1"/>
            <a:r>
              <a:rPr lang="en-US" b="1" dirty="0" smtClean="0"/>
              <a:t>void </a:t>
            </a:r>
            <a:r>
              <a:rPr lang="en-US" b="1" dirty="0" err="1" smtClean="0"/>
              <a:t>windowIconified</a:t>
            </a:r>
            <a:r>
              <a:rPr lang="en-US" b="1" dirty="0" smtClean="0"/>
              <a:t>(</a:t>
            </a:r>
            <a:r>
              <a:rPr lang="en-US" b="1" dirty="0" err="1" smtClean="0"/>
              <a:t>WindowEvent</a:t>
            </a:r>
            <a:r>
              <a:rPr lang="en-US" b="1" dirty="0" smtClean="0"/>
              <a:t> e) </a:t>
            </a:r>
          </a:p>
          <a:p>
            <a:pPr lvl="1"/>
            <a:r>
              <a:rPr lang="en-US" b="1" dirty="0" smtClean="0"/>
              <a:t>void </a:t>
            </a:r>
            <a:r>
              <a:rPr lang="en-US" b="1" dirty="0" err="1" smtClean="0"/>
              <a:t>windowDeiconified</a:t>
            </a:r>
            <a:r>
              <a:rPr lang="en-US" b="1" dirty="0" smtClean="0"/>
              <a:t>(</a:t>
            </a:r>
            <a:r>
              <a:rPr lang="en-US" b="1" dirty="0" err="1" smtClean="0"/>
              <a:t>WindowEvent</a:t>
            </a:r>
            <a:r>
              <a:rPr lang="en-US" b="1" dirty="0" smtClean="0"/>
              <a:t> e)</a:t>
            </a:r>
          </a:p>
          <a:p>
            <a:pPr lvl="1"/>
            <a:endParaRPr lang="en-US" b="1" dirty="0" smtClean="0"/>
          </a:p>
          <a:p>
            <a:pPr lvl="1"/>
            <a:endParaRPr lang="en-US"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332656"/>
            <a:ext cx="8424936" cy="6768752"/>
          </a:xfrm>
        </p:spPr>
        <p:txBody>
          <a:bodyPr>
            <a:normAutofit fontScale="70000" lnSpcReduction="20000"/>
          </a:bodyPr>
          <a:lstStyle/>
          <a:p>
            <a:pPr>
              <a:buNone/>
            </a:pPr>
            <a:r>
              <a:rPr lang="en-US" sz="3400" b="1" i="1" u="sng" dirty="0" smtClean="0">
                <a:solidFill>
                  <a:srgbClr val="FF0000"/>
                </a:solidFill>
              </a:rPr>
              <a:t>Program to demonstrate the mouse event handlers</a:t>
            </a:r>
            <a:r>
              <a:rPr lang="en-US" sz="3400" b="1" dirty="0" smtClean="0">
                <a:solidFill>
                  <a:srgbClr val="FF0000"/>
                </a:solidFill>
              </a:rPr>
              <a:t> </a:t>
            </a:r>
          </a:p>
          <a:p>
            <a:pPr>
              <a:buNone/>
            </a:pPr>
            <a:endParaRPr lang="en-US" b="1" dirty="0" smtClean="0">
              <a:solidFill>
                <a:srgbClr val="FF0000"/>
              </a:solidFill>
            </a:endParaRPr>
          </a:p>
          <a:p>
            <a:pPr>
              <a:buNone/>
            </a:pPr>
            <a:r>
              <a:rPr lang="en-US" b="1" dirty="0" smtClean="0">
                <a:solidFill>
                  <a:srgbClr val="002060"/>
                </a:solidFill>
              </a:rPr>
              <a:t>/*&lt;applet code="Mouse" width=600 height=500&gt;&lt;/applet&gt;*/</a:t>
            </a:r>
          </a:p>
          <a:p>
            <a:pPr>
              <a:buNone/>
            </a:pPr>
            <a:endParaRPr lang="en-US" b="1" dirty="0" smtClean="0">
              <a:solidFill>
                <a:srgbClr val="002060"/>
              </a:solidFill>
            </a:endParaRPr>
          </a:p>
          <a:p>
            <a:pPr>
              <a:buNone/>
            </a:pPr>
            <a:r>
              <a:rPr lang="en-US" b="1" dirty="0" smtClean="0">
                <a:solidFill>
                  <a:srgbClr val="002060"/>
                </a:solidFill>
              </a:rPr>
              <a:t>import java.awt.*;</a:t>
            </a:r>
          </a:p>
          <a:p>
            <a:pPr>
              <a:buNone/>
            </a:pPr>
            <a:r>
              <a:rPr lang="en-US" b="1" dirty="0" smtClean="0">
                <a:solidFill>
                  <a:srgbClr val="002060"/>
                </a:solidFill>
              </a:rPr>
              <a:t>import java.applet.*;</a:t>
            </a:r>
          </a:p>
          <a:p>
            <a:pPr>
              <a:buNone/>
            </a:pPr>
            <a:r>
              <a:rPr lang="en-US" b="1" dirty="0" smtClean="0">
                <a:solidFill>
                  <a:srgbClr val="002060"/>
                </a:solidFill>
              </a:rPr>
              <a:t>import </a:t>
            </a:r>
            <a:r>
              <a:rPr lang="en-US" b="1" dirty="0" err="1" smtClean="0">
                <a:solidFill>
                  <a:srgbClr val="002060"/>
                </a:solidFill>
              </a:rPr>
              <a:t>java.awt.event</a:t>
            </a:r>
            <a:r>
              <a:rPr lang="en-US" b="1" dirty="0" smtClean="0">
                <a:solidFill>
                  <a:srgbClr val="002060"/>
                </a:solidFill>
              </a:rPr>
              <a:t>.*;</a:t>
            </a:r>
          </a:p>
          <a:p>
            <a:pPr>
              <a:buNone/>
            </a:pPr>
            <a:endParaRPr lang="en-US" b="1" dirty="0" smtClean="0">
              <a:solidFill>
                <a:srgbClr val="002060"/>
              </a:solidFill>
            </a:endParaRPr>
          </a:p>
          <a:p>
            <a:pPr>
              <a:buNone/>
            </a:pPr>
            <a:r>
              <a:rPr lang="en-US" b="1" dirty="0" smtClean="0">
                <a:solidFill>
                  <a:srgbClr val="002060"/>
                </a:solidFill>
              </a:rPr>
              <a:t>public class Mouse extends Applet implements </a:t>
            </a:r>
            <a:r>
              <a:rPr lang="en-US" b="1" dirty="0" err="1" smtClean="0">
                <a:solidFill>
                  <a:srgbClr val="002060"/>
                </a:solidFill>
              </a:rPr>
              <a:t>MouseListener</a:t>
            </a:r>
            <a:r>
              <a:rPr lang="en-US" b="1" dirty="0" smtClean="0">
                <a:solidFill>
                  <a:srgbClr val="002060"/>
                </a:solidFill>
              </a:rPr>
              <a:t>, </a:t>
            </a:r>
            <a:r>
              <a:rPr lang="en-US" b="1" dirty="0" err="1" smtClean="0">
                <a:solidFill>
                  <a:srgbClr val="002060"/>
                </a:solidFill>
              </a:rPr>
              <a:t>MouseMotionListener</a:t>
            </a:r>
            <a:endParaRPr lang="en-US" b="1" dirty="0" smtClean="0">
              <a:solidFill>
                <a:srgbClr val="002060"/>
              </a:solidFill>
            </a:endParaRPr>
          </a:p>
          <a:p>
            <a:pPr>
              <a:buNone/>
            </a:pPr>
            <a:r>
              <a:rPr lang="en-US" b="1" dirty="0" smtClean="0">
                <a:solidFill>
                  <a:srgbClr val="002060"/>
                </a:solidFill>
              </a:rPr>
              <a:t>{</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int</a:t>
            </a:r>
            <a:r>
              <a:rPr lang="en-US" b="1" dirty="0" smtClean="0">
                <a:solidFill>
                  <a:srgbClr val="002060"/>
                </a:solidFill>
              </a:rPr>
              <a:t> x=60, y=60;</a:t>
            </a:r>
          </a:p>
          <a:p>
            <a:pPr>
              <a:buNone/>
            </a:pPr>
            <a:r>
              <a:rPr lang="en-US" b="1" dirty="0" smtClean="0">
                <a:solidFill>
                  <a:srgbClr val="002060"/>
                </a:solidFill>
              </a:rPr>
              <a:t>	</a:t>
            </a:r>
          </a:p>
          <a:p>
            <a:pPr>
              <a:buNone/>
            </a:pPr>
            <a:r>
              <a:rPr lang="en-US" b="1" dirty="0" smtClean="0">
                <a:solidFill>
                  <a:srgbClr val="002060"/>
                </a:solidFill>
              </a:rPr>
              <a:t>	String </a:t>
            </a:r>
            <a:r>
              <a:rPr lang="en-US" b="1" dirty="0" err="1" smtClean="0">
                <a:solidFill>
                  <a:srgbClr val="002060"/>
                </a:solidFill>
              </a:rPr>
              <a:t>msg</a:t>
            </a:r>
            <a:r>
              <a:rPr lang="en-US" b="1" dirty="0" smtClean="0">
                <a:solidFill>
                  <a:srgbClr val="002060"/>
                </a:solidFill>
              </a:rPr>
              <a:t>="Mouse Event";</a:t>
            </a:r>
          </a:p>
          <a:p>
            <a:pPr>
              <a:buNone/>
            </a:pPr>
            <a:r>
              <a:rPr lang="en-US" b="1" dirty="0" smtClean="0">
                <a:solidFill>
                  <a:srgbClr val="002060"/>
                </a:solidFill>
              </a:rPr>
              <a:t>	public void init()</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addMouseListener</a:t>
            </a:r>
            <a:r>
              <a:rPr lang="en-US" b="1" dirty="0" smtClean="0">
                <a:solidFill>
                  <a:srgbClr val="002060"/>
                </a:solidFill>
              </a:rPr>
              <a:t>(this);</a:t>
            </a:r>
          </a:p>
          <a:p>
            <a:pPr>
              <a:buNone/>
            </a:pPr>
            <a:r>
              <a:rPr lang="en-US" b="1" dirty="0" smtClean="0">
                <a:solidFill>
                  <a:srgbClr val="002060"/>
                </a:solidFill>
              </a:rPr>
              <a:t>		</a:t>
            </a:r>
            <a:r>
              <a:rPr lang="en-US" b="1" dirty="0" err="1" smtClean="0">
                <a:solidFill>
                  <a:srgbClr val="002060"/>
                </a:solidFill>
              </a:rPr>
              <a:t>addMouseMotionListener</a:t>
            </a:r>
            <a:r>
              <a:rPr lang="en-US" b="1" dirty="0" smtClean="0">
                <a:solidFill>
                  <a:srgbClr val="002060"/>
                </a:solidFill>
              </a:rPr>
              <a:t>(this);</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Color.black</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setForeground</a:t>
            </a:r>
            <a:r>
              <a:rPr lang="en-US" b="1" dirty="0" smtClean="0">
                <a:solidFill>
                  <a:srgbClr val="002060"/>
                </a:solidFill>
              </a:rPr>
              <a:t>(</a:t>
            </a:r>
            <a:r>
              <a:rPr lang="en-US" b="1" dirty="0" err="1" smtClean="0">
                <a:solidFill>
                  <a:srgbClr val="002060"/>
                </a:solidFill>
              </a:rPr>
              <a:t>Color.white</a:t>
            </a:r>
            <a:r>
              <a:rPr lang="en-US" b="1" dirty="0" smtClean="0">
                <a:solidFill>
                  <a:srgbClr val="002060"/>
                </a:solidFill>
              </a:rPr>
              <a:t>);</a:t>
            </a:r>
          </a:p>
          <a:p>
            <a:pPr>
              <a:buNone/>
            </a:pPr>
            <a:r>
              <a:rPr lang="en-US" b="1" dirty="0" smtClean="0">
                <a:solidFill>
                  <a:srgbClr val="002060"/>
                </a:solidFill>
              </a:rPr>
              <a:t>	}</a:t>
            </a:r>
          </a:p>
          <a:p>
            <a:pPr>
              <a:buNone/>
            </a:pPr>
            <a:r>
              <a:rPr lang="en-US" b="1" dirty="0" smtClean="0">
                <a:solidFill>
                  <a:srgbClr val="002060"/>
                </a:solidFill>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lstStyle/>
          <a:p>
            <a:pPr>
              <a:buNone/>
            </a:pPr>
            <a:r>
              <a:rPr lang="en-US" b="1" dirty="0" smtClean="0">
                <a:solidFill>
                  <a:srgbClr val="002060"/>
                </a:solidFill>
              </a:rPr>
              <a:t>public void </a:t>
            </a:r>
            <a:r>
              <a:rPr lang="en-US" b="1" dirty="0" err="1" smtClean="0">
                <a:solidFill>
                  <a:srgbClr val="002060"/>
                </a:solidFill>
              </a:rPr>
              <a:t>mouseEntered</a:t>
            </a:r>
            <a:r>
              <a:rPr lang="en-US" b="1" dirty="0" smtClean="0">
                <a:solidFill>
                  <a:srgbClr val="002060"/>
                </a:solidFill>
              </a:rPr>
              <a:t>(</a:t>
            </a:r>
            <a:r>
              <a:rPr lang="en-US" b="1" dirty="0" err="1" smtClean="0">
                <a:solidFill>
                  <a:srgbClr val="002060"/>
                </a:solidFill>
              </a:rPr>
              <a:t>MouseEvent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msg</a:t>
            </a:r>
            <a:r>
              <a:rPr lang="en-US" b="1" dirty="0" smtClean="0">
                <a:solidFill>
                  <a:srgbClr val="002060"/>
                </a:solidFill>
              </a:rPr>
              <a:t>="Mouse Entered";</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Color.magenta</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showStatus</a:t>
            </a:r>
            <a:r>
              <a:rPr lang="en-US" b="1" dirty="0" smtClean="0">
                <a:solidFill>
                  <a:srgbClr val="002060"/>
                </a:solidFill>
              </a:rPr>
              <a:t>("Mouse Entered");</a:t>
            </a:r>
          </a:p>
          <a:p>
            <a:pPr>
              <a:buNone/>
            </a:pPr>
            <a:r>
              <a:rPr lang="en-US" b="1" dirty="0" smtClean="0">
                <a:solidFill>
                  <a:srgbClr val="002060"/>
                </a:solidFill>
              </a:rPr>
              <a:t>		repaint();</a:t>
            </a:r>
          </a:p>
          <a:p>
            <a:pPr>
              <a:buNone/>
            </a:pPr>
            <a:r>
              <a:rPr lang="en-US" b="1" dirty="0" smtClean="0">
                <a:solidFill>
                  <a:srgbClr val="002060"/>
                </a:solidFill>
              </a:rPr>
              <a:t>	}</a:t>
            </a:r>
          </a:p>
          <a:p>
            <a:pPr>
              <a:buNone/>
            </a:pPr>
            <a:r>
              <a:rPr lang="en-US" b="1" dirty="0" smtClean="0">
                <a:solidFill>
                  <a:srgbClr val="002060"/>
                </a:solidFill>
              </a:rPr>
              <a:t>public void </a:t>
            </a:r>
            <a:r>
              <a:rPr lang="en-US" b="1" dirty="0" err="1" smtClean="0">
                <a:solidFill>
                  <a:srgbClr val="002060"/>
                </a:solidFill>
              </a:rPr>
              <a:t>mouseExited</a:t>
            </a:r>
            <a:r>
              <a:rPr lang="en-US" b="1" dirty="0" smtClean="0">
                <a:solidFill>
                  <a:srgbClr val="002060"/>
                </a:solidFill>
              </a:rPr>
              <a:t>(</a:t>
            </a:r>
            <a:r>
              <a:rPr lang="en-US" b="1" dirty="0" err="1" smtClean="0">
                <a:solidFill>
                  <a:srgbClr val="002060"/>
                </a:solidFill>
              </a:rPr>
              <a:t>MouseEvent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msg</a:t>
            </a:r>
            <a:r>
              <a:rPr lang="en-US" b="1" dirty="0" smtClean="0">
                <a:solidFill>
                  <a:srgbClr val="002060"/>
                </a:solidFill>
              </a:rPr>
              <a:t>="Mouse Exited";</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Color.red</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showStatus</a:t>
            </a:r>
            <a:r>
              <a:rPr lang="en-US" b="1" dirty="0" smtClean="0">
                <a:solidFill>
                  <a:srgbClr val="002060"/>
                </a:solidFill>
              </a:rPr>
              <a:t>("Mouse Exited");</a:t>
            </a:r>
          </a:p>
          <a:p>
            <a:pPr>
              <a:buNone/>
            </a:pPr>
            <a:r>
              <a:rPr lang="en-US" b="1" dirty="0" smtClean="0">
                <a:solidFill>
                  <a:srgbClr val="002060"/>
                </a:solidFill>
              </a:rPr>
              <a:t>		repaint();</a:t>
            </a:r>
          </a:p>
          <a:p>
            <a:pPr>
              <a:buNone/>
            </a:pPr>
            <a:r>
              <a:rPr lang="en-US" b="1" dirty="0" smtClean="0">
                <a:solidFill>
                  <a:srgbClr val="002060"/>
                </a:solidFill>
              </a:rPr>
              <a:t>	}</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normAutofit fontScale="62500" lnSpcReduction="20000"/>
          </a:bodyPr>
          <a:lstStyle/>
          <a:p>
            <a:pPr>
              <a:buNone/>
            </a:pPr>
            <a:r>
              <a:rPr lang="en-US" b="1" dirty="0" smtClean="0">
                <a:solidFill>
                  <a:srgbClr val="002060"/>
                </a:solidFill>
              </a:rPr>
              <a:t>public void </a:t>
            </a:r>
            <a:r>
              <a:rPr lang="en-US" b="1" dirty="0" err="1" smtClean="0">
                <a:solidFill>
                  <a:srgbClr val="002060"/>
                </a:solidFill>
              </a:rPr>
              <a:t>mouseMoved</a:t>
            </a:r>
            <a:r>
              <a:rPr lang="en-US" b="1" dirty="0" smtClean="0">
                <a:solidFill>
                  <a:srgbClr val="002060"/>
                </a:solidFill>
              </a:rPr>
              <a:t>(</a:t>
            </a:r>
            <a:r>
              <a:rPr lang="en-US" b="1" dirty="0" err="1" smtClean="0">
                <a:solidFill>
                  <a:srgbClr val="002060"/>
                </a:solidFill>
              </a:rPr>
              <a:t>MouseEvent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x=</a:t>
            </a:r>
            <a:r>
              <a:rPr lang="en-US" b="1" dirty="0" err="1" smtClean="0">
                <a:solidFill>
                  <a:srgbClr val="002060"/>
                </a:solidFill>
              </a:rPr>
              <a:t>e.getX</a:t>
            </a:r>
            <a:r>
              <a:rPr lang="en-US" b="1" dirty="0" smtClean="0">
                <a:solidFill>
                  <a:srgbClr val="002060"/>
                </a:solidFill>
              </a:rPr>
              <a:t>();</a:t>
            </a:r>
          </a:p>
          <a:p>
            <a:pPr>
              <a:buNone/>
            </a:pPr>
            <a:r>
              <a:rPr lang="en-US" b="1" dirty="0" smtClean="0">
                <a:solidFill>
                  <a:srgbClr val="002060"/>
                </a:solidFill>
              </a:rPr>
              <a:t>		y=</a:t>
            </a:r>
            <a:r>
              <a:rPr lang="en-US" b="1" dirty="0" err="1" smtClean="0">
                <a:solidFill>
                  <a:srgbClr val="002060"/>
                </a:solidFill>
              </a:rPr>
              <a:t>e.getY</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msg</a:t>
            </a:r>
            <a:r>
              <a:rPr lang="en-US" b="1" dirty="0" smtClean="0">
                <a:solidFill>
                  <a:srgbClr val="002060"/>
                </a:solidFill>
              </a:rPr>
              <a:t>="Mouse Moved";</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Color.blue</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showStatus</a:t>
            </a:r>
            <a:r>
              <a:rPr lang="en-US" b="1" dirty="0" smtClean="0">
                <a:solidFill>
                  <a:srgbClr val="002060"/>
                </a:solidFill>
              </a:rPr>
              <a:t>("Mouse Moved");</a:t>
            </a:r>
          </a:p>
          <a:p>
            <a:pPr>
              <a:buNone/>
            </a:pPr>
            <a:r>
              <a:rPr lang="en-US" b="1" dirty="0" smtClean="0">
                <a:solidFill>
                  <a:srgbClr val="002060"/>
                </a:solidFill>
              </a:rPr>
              <a:t>		repaint();</a:t>
            </a:r>
          </a:p>
          <a:p>
            <a:pPr>
              <a:buNone/>
            </a:pPr>
            <a:r>
              <a:rPr lang="en-US" b="1" dirty="0" smtClean="0">
                <a:solidFill>
                  <a:srgbClr val="002060"/>
                </a:solidFill>
              </a:rPr>
              <a:t>	}</a:t>
            </a:r>
          </a:p>
          <a:p>
            <a:pPr>
              <a:buNone/>
            </a:pPr>
            <a:r>
              <a:rPr lang="en-US" b="1" dirty="0" smtClean="0">
                <a:solidFill>
                  <a:srgbClr val="002060"/>
                </a:solidFill>
              </a:rPr>
              <a:t>	public void </a:t>
            </a:r>
            <a:r>
              <a:rPr lang="en-US" b="1" dirty="0" err="1" smtClean="0">
                <a:solidFill>
                  <a:srgbClr val="002060"/>
                </a:solidFill>
              </a:rPr>
              <a:t>mouseDragged</a:t>
            </a:r>
            <a:r>
              <a:rPr lang="en-US" b="1" dirty="0" smtClean="0">
                <a:solidFill>
                  <a:srgbClr val="002060"/>
                </a:solidFill>
              </a:rPr>
              <a:t>(</a:t>
            </a:r>
            <a:r>
              <a:rPr lang="en-US" b="1" dirty="0" err="1" smtClean="0">
                <a:solidFill>
                  <a:srgbClr val="002060"/>
                </a:solidFill>
              </a:rPr>
              <a:t>MouseEvent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msg</a:t>
            </a:r>
            <a:r>
              <a:rPr lang="en-US" b="1" dirty="0" smtClean="0">
                <a:solidFill>
                  <a:srgbClr val="002060"/>
                </a:solidFill>
              </a:rPr>
              <a:t>="Mouse Dragged";</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Color.pink</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showStatus</a:t>
            </a:r>
            <a:r>
              <a:rPr lang="en-US" b="1" dirty="0" smtClean="0">
                <a:solidFill>
                  <a:srgbClr val="002060"/>
                </a:solidFill>
              </a:rPr>
              <a:t>("Mouse Dragged at("+</a:t>
            </a:r>
            <a:r>
              <a:rPr lang="en-US" b="1" dirty="0" err="1" smtClean="0">
                <a:solidFill>
                  <a:srgbClr val="002060"/>
                </a:solidFill>
              </a:rPr>
              <a:t>e.getX</a:t>
            </a:r>
            <a:r>
              <a:rPr lang="en-US" b="1" dirty="0" smtClean="0">
                <a:solidFill>
                  <a:srgbClr val="002060"/>
                </a:solidFill>
              </a:rPr>
              <a:t>()+","+</a:t>
            </a:r>
            <a:r>
              <a:rPr lang="en-US" b="1" dirty="0" err="1" smtClean="0">
                <a:solidFill>
                  <a:srgbClr val="002060"/>
                </a:solidFill>
              </a:rPr>
              <a:t>e.getY</a:t>
            </a:r>
            <a:r>
              <a:rPr lang="en-US" b="1" dirty="0" smtClean="0">
                <a:solidFill>
                  <a:srgbClr val="002060"/>
                </a:solidFill>
              </a:rPr>
              <a:t>()+")");</a:t>
            </a:r>
          </a:p>
          <a:p>
            <a:pPr>
              <a:buNone/>
            </a:pPr>
            <a:r>
              <a:rPr lang="en-US" b="1" dirty="0" smtClean="0">
                <a:solidFill>
                  <a:srgbClr val="002060"/>
                </a:solidFill>
              </a:rPr>
              <a:t>		repaint();</a:t>
            </a:r>
          </a:p>
          <a:p>
            <a:pPr>
              <a:buNone/>
            </a:pPr>
            <a:r>
              <a:rPr lang="en-US" b="1" dirty="0" smtClean="0">
                <a:solidFill>
                  <a:srgbClr val="002060"/>
                </a:solidFill>
              </a:rPr>
              <a:t>	}</a:t>
            </a:r>
          </a:p>
          <a:p>
            <a:pPr>
              <a:buNone/>
            </a:pPr>
            <a:r>
              <a:rPr lang="en-US" b="1" dirty="0" smtClean="0">
                <a:solidFill>
                  <a:srgbClr val="002060"/>
                </a:solidFill>
              </a:rPr>
              <a:t>	public void paint(Graphics g)</a:t>
            </a:r>
          </a:p>
          <a:p>
            <a:pPr>
              <a:buNone/>
            </a:pPr>
            <a:r>
              <a:rPr lang="en-US" b="1" dirty="0" smtClean="0">
                <a:solidFill>
                  <a:srgbClr val="002060"/>
                </a:solidFill>
              </a:rPr>
              <a:t>	{</a:t>
            </a:r>
          </a:p>
          <a:p>
            <a:pPr>
              <a:buNone/>
            </a:pPr>
            <a:r>
              <a:rPr lang="en-US" b="1" dirty="0" smtClean="0">
                <a:solidFill>
                  <a:srgbClr val="002060"/>
                </a:solidFill>
              </a:rPr>
              <a:t>		Font f=new Font("Arial",3,50);</a:t>
            </a:r>
          </a:p>
          <a:p>
            <a:pPr>
              <a:buNone/>
            </a:pPr>
            <a:r>
              <a:rPr lang="en-US" b="1" dirty="0" smtClean="0">
                <a:solidFill>
                  <a:srgbClr val="002060"/>
                </a:solidFill>
              </a:rPr>
              <a:t>		</a:t>
            </a:r>
            <a:r>
              <a:rPr lang="en-US" b="1" dirty="0" err="1" smtClean="0">
                <a:solidFill>
                  <a:srgbClr val="002060"/>
                </a:solidFill>
              </a:rPr>
              <a:t>g.setFont</a:t>
            </a:r>
            <a:r>
              <a:rPr lang="en-US" b="1" dirty="0" smtClean="0">
                <a:solidFill>
                  <a:srgbClr val="002060"/>
                </a:solidFill>
              </a:rPr>
              <a:t>(f);</a:t>
            </a:r>
          </a:p>
          <a:p>
            <a:pPr>
              <a:buNone/>
            </a:pPr>
            <a:r>
              <a:rPr lang="en-US" b="1" dirty="0" smtClean="0">
                <a:solidFill>
                  <a:srgbClr val="002060"/>
                </a:solidFill>
              </a:rPr>
              <a:t>		</a:t>
            </a:r>
            <a:r>
              <a:rPr lang="en-US" b="1" dirty="0" err="1" smtClean="0">
                <a:solidFill>
                  <a:srgbClr val="002060"/>
                </a:solidFill>
              </a:rPr>
              <a:t>g.drawString</a:t>
            </a:r>
            <a:r>
              <a:rPr lang="en-US" b="1" dirty="0" smtClean="0">
                <a:solidFill>
                  <a:srgbClr val="002060"/>
                </a:solidFill>
              </a:rPr>
              <a:t>(</a:t>
            </a:r>
            <a:r>
              <a:rPr lang="en-US" b="1" dirty="0" err="1" smtClean="0">
                <a:solidFill>
                  <a:srgbClr val="002060"/>
                </a:solidFill>
              </a:rPr>
              <a:t>msg,x,y</a:t>
            </a:r>
            <a:r>
              <a:rPr lang="en-US" b="1" dirty="0" smtClean="0">
                <a:solidFill>
                  <a:srgbClr val="002060"/>
                </a:solidFill>
              </a:rPr>
              <a:t>);</a:t>
            </a:r>
          </a:p>
          <a:p>
            <a:pPr>
              <a:buNone/>
            </a:pPr>
            <a:r>
              <a:rPr lang="en-US" b="1" dirty="0" smtClean="0">
                <a:solidFill>
                  <a:srgbClr val="002060"/>
                </a:solidFill>
              </a:rPr>
              <a:t>	}</a:t>
            </a:r>
          </a:p>
          <a:p>
            <a:pPr>
              <a:buNone/>
            </a:pPr>
            <a:r>
              <a:rPr lang="en-US" b="1" dirty="0" smtClean="0">
                <a:solidFill>
                  <a:srgbClr val="002060"/>
                </a:solidFill>
              </a:rPr>
              <a:t>}</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normAutofit fontScale="70000" lnSpcReduction="20000"/>
          </a:bodyPr>
          <a:lstStyle/>
          <a:p>
            <a:pPr>
              <a:buNone/>
            </a:pPr>
            <a:r>
              <a:rPr lang="en-US" b="1" dirty="0" smtClean="0">
                <a:solidFill>
                  <a:srgbClr val="002060"/>
                </a:solidFill>
              </a:rPr>
              <a:t>public void </a:t>
            </a:r>
            <a:r>
              <a:rPr lang="en-US" b="1" dirty="0" err="1" smtClean="0">
                <a:solidFill>
                  <a:srgbClr val="002060"/>
                </a:solidFill>
              </a:rPr>
              <a:t>mousePressed</a:t>
            </a:r>
            <a:r>
              <a:rPr lang="en-US" b="1" dirty="0" smtClean="0">
                <a:solidFill>
                  <a:srgbClr val="002060"/>
                </a:solidFill>
              </a:rPr>
              <a:t>(</a:t>
            </a:r>
            <a:r>
              <a:rPr lang="en-US" b="1" dirty="0" err="1" smtClean="0">
                <a:solidFill>
                  <a:srgbClr val="002060"/>
                </a:solidFill>
              </a:rPr>
              <a:t>MouseEvent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msg</a:t>
            </a:r>
            <a:r>
              <a:rPr lang="en-US" b="1" dirty="0" smtClean="0">
                <a:solidFill>
                  <a:srgbClr val="002060"/>
                </a:solidFill>
              </a:rPr>
              <a:t>="Mouse Pressed";</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Color.yellow</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showStatus</a:t>
            </a:r>
            <a:r>
              <a:rPr lang="en-US" b="1" dirty="0" smtClean="0">
                <a:solidFill>
                  <a:srgbClr val="002060"/>
                </a:solidFill>
              </a:rPr>
              <a:t>("Mouse Pressed");</a:t>
            </a:r>
          </a:p>
          <a:p>
            <a:pPr>
              <a:buNone/>
            </a:pPr>
            <a:r>
              <a:rPr lang="en-US" b="1" dirty="0" smtClean="0">
                <a:solidFill>
                  <a:srgbClr val="002060"/>
                </a:solidFill>
              </a:rPr>
              <a:t>		repaint();</a:t>
            </a:r>
          </a:p>
          <a:p>
            <a:pPr>
              <a:buNone/>
            </a:pPr>
            <a:r>
              <a:rPr lang="en-US" b="1" dirty="0" smtClean="0">
                <a:solidFill>
                  <a:srgbClr val="002060"/>
                </a:solidFill>
              </a:rPr>
              <a:t>	}</a:t>
            </a:r>
          </a:p>
          <a:p>
            <a:pPr>
              <a:buNone/>
            </a:pPr>
            <a:r>
              <a:rPr lang="en-US" b="1" dirty="0" smtClean="0">
                <a:solidFill>
                  <a:srgbClr val="002060"/>
                </a:solidFill>
              </a:rPr>
              <a:t>	public void </a:t>
            </a:r>
            <a:r>
              <a:rPr lang="en-US" b="1" dirty="0" err="1" smtClean="0">
                <a:solidFill>
                  <a:srgbClr val="002060"/>
                </a:solidFill>
              </a:rPr>
              <a:t>mouseReleased</a:t>
            </a:r>
            <a:r>
              <a:rPr lang="en-US" b="1" dirty="0" smtClean="0">
                <a:solidFill>
                  <a:srgbClr val="002060"/>
                </a:solidFill>
              </a:rPr>
              <a:t>(</a:t>
            </a:r>
            <a:r>
              <a:rPr lang="en-US" b="1" dirty="0" err="1" smtClean="0">
                <a:solidFill>
                  <a:srgbClr val="002060"/>
                </a:solidFill>
              </a:rPr>
              <a:t>MouseEvent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msg</a:t>
            </a:r>
            <a:r>
              <a:rPr lang="en-US" b="1" dirty="0" smtClean="0">
                <a:solidFill>
                  <a:srgbClr val="002060"/>
                </a:solidFill>
              </a:rPr>
              <a:t>="Mouse Released";</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Color.green</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showStatus</a:t>
            </a:r>
            <a:r>
              <a:rPr lang="en-US" b="1" dirty="0" smtClean="0">
                <a:solidFill>
                  <a:srgbClr val="002060"/>
                </a:solidFill>
              </a:rPr>
              <a:t>("Mouse Released");</a:t>
            </a:r>
          </a:p>
          <a:p>
            <a:pPr>
              <a:buNone/>
            </a:pPr>
            <a:r>
              <a:rPr lang="en-US" b="1" dirty="0" smtClean="0">
                <a:solidFill>
                  <a:srgbClr val="002060"/>
                </a:solidFill>
              </a:rPr>
              <a:t>		repaint();</a:t>
            </a:r>
          </a:p>
          <a:p>
            <a:pPr>
              <a:buNone/>
            </a:pPr>
            <a:r>
              <a:rPr lang="en-US" b="1" dirty="0" smtClean="0">
                <a:solidFill>
                  <a:srgbClr val="002060"/>
                </a:solidFill>
              </a:rPr>
              <a:t>	} </a:t>
            </a:r>
          </a:p>
          <a:p>
            <a:pPr>
              <a:buNone/>
            </a:pPr>
            <a:r>
              <a:rPr lang="en-US" b="1" dirty="0" smtClean="0">
                <a:solidFill>
                  <a:srgbClr val="002060"/>
                </a:solidFill>
              </a:rPr>
              <a:t>	public void </a:t>
            </a:r>
            <a:r>
              <a:rPr lang="en-US" b="1" dirty="0" err="1" smtClean="0">
                <a:solidFill>
                  <a:srgbClr val="002060"/>
                </a:solidFill>
              </a:rPr>
              <a:t>mouseClicked</a:t>
            </a:r>
            <a:r>
              <a:rPr lang="en-US" b="1" dirty="0" smtClean="0">
                <a:solidFill>
                  <a:srgbClr val="002060"/>
                </a:solidFill>
              </a:rPr>
              <a:t>(</a:t>
            </a:r>
            <a:r>
              <a:rPr lang="en-US" b="1" dirty="0" err="1" smtClean="0">
                <a:solidFill>
                  <a:srgbClr val="002060"/>
                </a:solidFill>
              </a:rPr>
              <a:t>MouseEvent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msg</a:t>
            </a:r>
            <a:r>
              <a:rPr lang="en-US" b="1" dirty="0" smtClean="0">
                <a:solidFill>
                  <a:srgbClr val="002060"/>
                </a:solidFill>
              </a:rPr>
              <a:t>="Mouse Clicked";</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Color.gray</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showStatus</a:t>
            </a:r>
            <a:r>
              <a:rPr lang="en-US" b="1" dirty="0" smtClean="0">
                <a:solidFill>
                  <a:srgbClr val="002060"/>
                </a:solidFill>
              </a:rPr>
              <a:t>("Mouse Clicked");</a:t>
            </a:r>
          </a:p>
          <a:p>
            <a:pPr>
              <a:buNone/>
            </a:pPr>
            <a:r>
              <a:rPr lang="en-US" b="1" dirty="0" smtClean="0">
                <a:solidFill>
                  <a:srgbClr val="002060"/>
                </a:solidFill>
              </a:rPr>
              <a:t>		repaint();</a:t>
            </a:r>
          </a:p>
          <a:p>
            <a:pPr>
              <a:buNone/>
            </a:pPr>
            <a:r>
              <a:rPr lang="en-US" b="1" dirty="0" smtClean="0">
                <a:solidFill>
                  <a:srgbClr val="002060"/>
                </a:solidFill>
              </a:rPr>
              <a:t>	}</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rmAutofit fontScale="90000"/>
          </a:bodyPr>
          <a:lstStyle/>
          <a:p>
            <a:r>
              <a:rPr lang="en-US" b="1" dirty="0" smtClean="0">
                <a:solidFill>
                  <a:srgbClr val="FF0000"/>
                </a:solidFill>
              </a:rPr>
              <a:t>OUTPUT:</a:t>
            </a:r>
            <a:br>
              <a:rPr lang="en-US" b="1" dirty="0" smtClean="0">
                <a:solidFill>
                  <a:srgbClr val="FF0000"/>
                </a:solidFill>
              </a:rPr>
            </a:br>
            <a:endParaRPr lang="en-US" b="1" dirty="0">
              <a:solidFill>
                <a:srgbClr val="FF0000"/>
              </a:solidFill>
            </a:endParaRPr>
          </a:p>
        </p:txBody>
      </p:sp>
      <p:pic>
        <p:nvPicPr>
          <p:cNvPr id="1026" name="Picture 2"/>
          <p:cNvPicPr>
            <a:picLocks noGrp="1" noChangeAspect="1" noChangeArrowheads="1"/>
          </p:cNvPicPr>
          <p:nvPr>
            <p:ph sz="quarter" idx="1"/>
          </p:nvPr>
        </p:nvPicPr>
        <p:blipFill>
          <a:blip r:embed="rId2" cstate="print"/>
          <a:srcRect r="54541" b="24525"/>
          <a:stretch>
            <a:fillRect/>
          </a:stretch>
        </p:blipFill>
        <p:spPr bwMode="auto">
          <a:xfrm>
            <a:off x="395536" y="764704"/>
            <a:ext cx="2664296" cy="2765519"/>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r="55325" b="25641"/>
          <a:stretch>
            <a:fillRect/>
          </a:stretch>
        </p:blipFill>
        <p:spPr bwMode="auto">
          <a:xfrm>
            <a:off x="3203849" y="764704"/>
            <a:ext cx="2592288" cy="280831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r="55326" b="24242"/>
          <a:stretch>
            <a:fillRect/>
          </a:stretch>
        </p:blipFill>
        <p:spPr bwMode="auto">
          <a:xfrm>
            <a:off x="5940152" y="764704"/>
            <a:ext cx="2520280" cy="280831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r="56140" b="24138"/>
          <a:stretch>
            <a:fillRect/>
          </a:stretch>
        </p:blipFill>
        <p:spPr bwMode="auto">
          <a:xfrm>
            <a:off x="395536" y="3717032"/>
            <a:ext cx="2664296" cy="2736304"/>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r="56037" b="25000"/>
          <a:stretch>
            <a:fillRect/>
          </a:stretch>
        </p:blipFill>
        <p:spPr bwMode="auto">
          <a:xfrm>
            <a:off x="3275856" y="3717032"/>
            <a:ext cx="2468846" cy="2736304"/>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r="55263" b="24242"/>
          <a:stretch>
            <a:fillRect/>
          </a:stretch>
        </p:blipFill>
        <p:spPr bwMode="auto">
          <a:xfrm>
            <a:off x="5940152" y="3717032"/>
            <a:ext cx="2520280"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68280"/>
          </a:xfrm>
        </p:spPr>
        <p:txBody>
          <a:bodyPr>
            <a:normAutofit fontScale="90000"/>
          </a:bodyPr>
          <a:lstStyle/>
          <a:p>
            <a:r>
              <a:rPr lang="en-IN" dirty="0" err="1" smtClean="0"/>
              <a:t>Awt</a:t>
            </a:r>
            <a:r>
              <a:rPr lang="en-IN" dirty="0" smtClean="0"/>
              <a:t> class</a:t>
            </a:r>
            <a:endParaRPr lang="en-US" dirty="0"/>
          </a:p>
        </p:txBody>
      </p:sp>
      <p:sp>
        <p:nvSpPr>
          <p:cNvPr id="6" name="object 5"/>
          <p:cNvSpPr>
            <a:spLocks noGrp="1"/>
          </p:cNvSpPr>
          <p:nvPr>
            <p:ph sz="quarter" idx="1"/>
          </p:nvPr>
        </p:nvSpPr>
        <p:spPr>
          <a:xfrm>
            <a:off x="457200" y="1214422"/>
            <a:ext cx="7467600" cy="5259530"/>
          </a:xfrm>
          <a:prstGeom prst="rect">
            <a:avLst/>
          </a:prstGeom>
          <a:blipFill>
            <a:blip r:embed="rId2" cstate="print"/>
            <a:stretch>
              <a:fillRect/>
            </a:stretch>
          </a:blipFill>
        </p:spPr>
        <p:txBody>
          <a:bodyPr wrap="square" lIns="0" tIns="0" rIns="0" bIns="0" rtlCol="0"/>
          <a:lstStyle/>
          <a:p>
            <a:endParaRPr lang="en-US" dirty="0"/>
          </a:p>
        </p:txBody>
      </p:sp>
      <p:sp>
        <p:nvSpPr>
          <p:cNvPr id="7" name="Rectangle 6"/>
          <p:cNvSpPr/>
          <p:nvPr/>
        </p:nvSpPr>
        <p:spPr>
          <a:xfrm>
            <a:off x="500034" y="642918"/>
            <a:ext cx="8001056" cy="646331"/>
          </a:xfrm>
          <a:prstGeom prst="rect">
            <a:avLst/>
          </a:prstGeom>
        </p:spPr>
        <p:txBody>
          <a:bodyPr wrap="square">
            <a:spAutoFit/>
          </a:bodyPr>
          <a:lstStyle/>
          <a:p>
            <a:r>
              <a:rPr lang="en-GB" dirty="0" smtClean="0">
                <a:solidFill>
                  <a:srgbClr val="004376"/>
                </a:solidFill>
                <a:latin typeface="Arial" panose="020B0604020202020204"/>
                <a:cs typeface="Arial" panose="020B0604020202020204"/>
              </a:rPr>
              <a:t>The </a:t>
            </a:r>
            <a:r>
              <a:rPr lang="en-GB" spc="-25" dirty="0" smtClean="0">
                <a:solidFill>
                  <a:srgbClr val="004376"/>
                </a:solidFill>
                <a:latin typeface="Arial" panose="020B0604020202020204"/>
                <a:cs typeface="Arial" panose="020B0604020202020204"/>
              </a:rPr>
              <a:t>AWT </a:t>
            </a:r>
            <a:r>
              <a:rPr lang="en-GB" spc="-5" dirty="0" smtClean="0">
                <a:solidFill>
                  <a:srgbClr val="004376"/>
                </a:solidFill>
                <a:latin typeface="Arial" panose="020B0604020202020204"/>
                <a:cs typeface="Arial" panose="020B0604020202020204"/>
              </a:rPr>
              <a:t>provides nine basic non-container component and three container  classes.</a:t>
            </a:r>
            <a:endParaRPr lang="en-GB" dirty="0" smtClean="0">
              <a:latin typeface="Arial" panose="020B0604020202020204"/>
              <a:cs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147248" cy="6768752"/>
          </a:xfrm>
        </p:spPr>
        <p:txBody>
          <a:bodyPr>
            <a:normAutofit fontScale="70000" lnSpcReduction="20000"/>
          </a:bodyPr>
          <a:lstStyle/>
          <a:p>
            <a:pPr>
              <a:buNone/>
            </a:pPr>
            <a:r>
              <a:rPr lang="en-US" b="1" i="1" u="sng" dirty="0" smtClean="0">
                <a:solidFill>
                  <a:srgbClr val="FF0000"/>
                </a:solidFill>
              </a:rPr>
              <a:t>Program to demonstrate the key event handlers</a:t>
            </a:r>
            <a:r>
              <a:rPr lang="en-US" b="1" dirty="0" smtClean="0">
                <a:solidFill>
                  <a:srgbClr val="FF0000"/>
                </a:solidFill>
              </a:rPr>
              <a:t> </a:t>
            </a:r>
          </a:p>
          <a:p>
            <a:pPr>
              <a:buNone/>
            </a:pPr>
            <a:endParaRPr lang="en-US" dirty="0" smtClean="0"/>
          </a:p>
          <a:p>
            <a:pPr>
              <a:buNone/>
            </a:pPr>
            <a:r>
              <a:rPr lang="en-US" b="1" dirty="0" smtClean="0">
                <a:solidFill>
                  <a:srgbClr val="002060"/>
                </a:solidFill>
              </a:rPr>
              <a:t>/*&lt;applet code="Key" width=600 height=300&gt;&lt;/applet&gt;*/</a:t>
            </a:r>
          </a:p>
          <a:p>
            <a:pPr>
              <a:buNone/>
            </a:pPr>
            <a:endParaRPr lang="en-US" b="1" dirty="0" smtClean="0">
              <a:solidFill>
                <a:srgbClr val="002060"/>
              </a:solidFill>
            </a:endParaRPr>
          </a:p>
          <a:p>
            <a:pPr>
              <a:buNone/>
            </a:pPr>
            <a:r>
              <a:rPr lang="en-US" b="1" dirty="0" smtClean="0">
                <a:solidFill>
                  <a:srgbClr val="002060"/>
                </a:solidFill>
              </a:rPr>
              <a:t>import java.awt.*;</a:t>
            </a:r>
          </a:p>
          <a:p>
            <a:pPr>
              <a:buNone/>
            </a:pPr>
            <a:r>
              <a:rPr lang="en-US" b="1" dirty="0" smtClean="0">
                <a:solidFill>
                  <a:srgbClr val="002060"/>
                </a:solidFill>
              </a:rPr>
              <a:t>import java.applet.*;</a:t>
            </a:r>
          </a:p>
          <a:p>
            <a:pPr>
              <a:buNone/>
            </a:pPr>
            <a:r>
              <a:rPr lang="en-US" b="1" dirty="0" smtClean="0">
                <a:solidFill>
                  <a:srgbClr val="002060"/>
                </a:solidFill>
              </a:rPr>
              <a:t>import </a:t>
            </a:r>
            <a:r>
              <a:rPr lang="en-US" b="1" dirty="0" err="1" smtClean="0">
                <a:solidFill>
                  <a:srgbClr val="002060"/>
                </a:solidFill>
              </a:rPr>
              <a:t>java.awt.event</a:t>
            </a:r>
            <a:r>
              <a:rPr lang="en-US" b="1" dirty="0" smtClean="0">
                <a:solidFill>
                  <a:srgbClr val="002060"/>
                </a:solidFill>
              </a:rPr>
              <a:t>.*;</a:t>
            </a:r>
          </a:p>
          <a:p>
            <a:pPr>
              <a:buNone/>
            </a:pPr>
            <a:endParaRPr lang="en-US" b="1" dirty="0" smtClean="0">
              <a:solidFill>
                <a:srgbClr val="002060"/>
              </a:solidFill>
            </a:endParaRPr>
          </a:p>
          <a:p>
            <a:pPr>
              <a:buNone/>
            </a:pPr>
            <a:r>
              <a:rPr lang="en-US" b="1" dirty="0" smtClean="0">
                <a:solidFill>
                  <a:srgbClr val="002060"/>
                </a:solidFill>
              </a:rPr>
              <a:t>public class Key extends Applet implements </a:t>
            </a:r>
            <a:r>
              <a:rPr lang="en-US" b="1" dirty="0" err="1" smtClean="0">
                <a:solidFill>
                  <a:srgbClr val="002060"/>
                </a:solidFill>
              </a:rPr>
              <a:t>KeyListener</a:t>
            </a:r>
            <a:endParaRPr lang="en-US" b="1" dirty="0" smtClean="0">
              <a:solidFill>
                <a:srgbClr val="002060"/>
              </a:solidFill>
            </a:endParaRPr>
          </a:p>
          <a:p>
            <a:pPr>
              <a:buNone/>
            </a:pPr>
            <a:r>
              <a:rPr lang="en-US" b="1" dirty="0" smtClean="0">
                <a:solidFill>
                  <a:srgbClr val="002060"/>
                </a:solidFill>
              </a:rPr>
              <a:t>{</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int</a:t>
            </a:r>
            <a:r>
              <a:rPr lang="en-US" b="1" dirty="0" smtClean="0">
                <a:solidFill>
                  <a:srgbClr val="002060"/>
                </a:solidFill>
              </a:rPr>
              <a:t> x=30, y=60;</a:t>
            </a:r>
          </a:p>
          <a:p>
            <a:pPr>
              <a:buNone/>
            </a:pPr>
            <a:r>
              <a:rPr lang="en-US" b="1" dirty="0" smtClean="0">
                <a:solidFill>
                  <a:srgbClr val="002060"/>
                </a:solidFill>
              </a:rPr>
              <a:t>	</a:t>
            </a:r>
          </a:p>
          <a:p>
            <a:pPr>
              <a:buNone/>
            </a:pPr>
            <a:r>
              <a:rPr lang="en-US" b="1" dirty="0" smtClean="0">
                <a:solidFill>
                  <a:srgbClr val="002060"/>
                </a:solidFill>
              </a:rPr>
              <a:t>	String </a:t>
            </a:r>
            <a:r>
              <a:rPr lang="en-US" b="1" dirty="0" err="1" smtClean="0">
                <a:solidFill>
                  <a:srgbClr val="002060"/>
                </a:solidFill>
              </a:rPr>
              <a:t>msg</a:t>
            </a:r>
            <a:r>
              <a:rPr lang="en-US" b="1" dirty="0" smtClean="0">
                <a:solidFill>
                  <a:srgbClr val="002060"/>
                </a:solidFill>
              </a:rPr>
              <a:t>="";</a:t>
            </a:r>
          </a:p>
          <a:p>
            <a:pPr>
              <a:buNone/>
            </a:pPr>
            <a:r>
              <a:rPr lang="en-US" b="1" dirty="0" smtClean="0">
                <a:solidFill>
                  <a:srgbClr val="002060"/>
                </a:solidFill>
              </a:rPr>
              <a:t>	public void init()</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addKeyListener</a:t>
            </a:r>
            <a:r>
              <a:rPr lang="en-US" b="1" dirty="0" smtClean="0">
                <a:solidFill>
                  <a:srgbClr val="002060"/>
                </a:solidFill>
              </a:rPr>
              <a:t>(this);</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Color.magenta</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setForeground</a:t>
            </a:r>
            <a:r>
              <a:rPr lang="en-US" b="1" dirty="0" smtClean="0">
                <a:solidFill>
                  <a:srgbClr val="002060"/>
                </a:solidFill>
              </a:rPr>
              <a:t>(</a:t>
            </a:r>
            <a:r>
              <a:rPr lang="en-US" b="1" dirty="0" err="1" smtClean="0">
                <a:solidFill>
                  <a:srgbClr val="002060"/>
                </a:solidFill>
              </a:rPr>
              <a:t>Color.black</a:t>
            </a:r>
            <a:r>
              <a:rPr lang="en-US" b="1" dirty="0" smtClean="0">
                <a:solidFill>
                  <a:srgbClr val="002060"/>
                </a:solidFill>
              </a:rPr>
              <a:t>);</a:t>
            </a:r>
          </a:p>
          <a:p>
            <a:pPr>
              <a:buNone/>
            </a:pPr>
            <a:endParaRPr lang="en-US" b="1" dirty="0" smtClean="0">
              <a:solidFill>
                <a:srgbClr val="002060"/>
              </a:solidFill>
            </a:endParaRPr>
          </a:p>
          <a:p>
            <a:pPr>
              <a:buNone/>
            </a:pPr>
            <a:r>
              <a:rPr lang="en-US" b="1" dirty="0" smtClean="0">
                <a:solidFill>
                  <a:srgbClr val="002060"/>
                </a:solidFill>
              </a:rPr>
              <a:t>	}</a:t>
            </a:r>
          </a:p>
          <a:p>
            <a:pPr>
              <a:buNone/>
            </a:pPr>
            <a:r>
              <a:rPr lang="en-US" b="1" dirty="0" smtClean="0">
                <a:solidFill>
                  <a:srgbClr val="002060"/>
                </a:solidFill>
              </a:rPr>
              <a:t>	</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147248" cy="6768752"/>
          </a:xfrm>
        </p:spPr>
        <p:txBody>
          <a:bodyPr>
            <a:normAutofit fontScale="70000" lnSpcReduction="20000"/>
          </a:bodyPr>
          <a:lstStyle/>
          <a:p>
            <a:pPr>
              <a:buNone/>
            </a:pPr>
            <a:r>
              <a:rPr lang="en-US" b="1" dirty="0" smtClean="0">
                <a:solidFill>
                  <a:srgbClr val="002060"/>
                </a:solidFill>
              </a:rPr>
              <a:t>public void </a:t>
            </a:r>
            <a:r>
              <a:rPr lang="en-US" b="1" dirty="0" err="1" smtClean="0">
                <a:solidFill>
                  <a:srgbClr val="002060"/>
                </a:solidFill>
              </a:rPr>
              <a:t>keyPressed</a:t>
            </a:r>
            <a:r>
              <a:rPr lang="en-US" b="1" dirty="0" smtClean="0">
                <a:solidFill>
                  <a:srgbClr val="002060"/>
                </a:solidFill>
              </a:rPr>
              <a:t>(</a:t>
            </a:r>
            <a:r>
              <a:rPr lang="en-US" b="1" dirty="0" err="1" smtClean="0">
                <a:solidFill>
                  <a:srgbClr val="002060"/>
                </a:solidFill>
              </a:rPr>
              <a:t>KeyEvent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Color.yellow</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showStatus</a:t>
            </a:r>
            <a:r>
              <a:rPr lang="en-US" b="1" dirty="0" smtClean="0">
                <a:solidFill>
                  <a:srgbClr val="002060"/>
                </a:solidFill>
              </a:rPr>
              <a:t>("Key Down");</a:t>
            </a:r>
          </a:p>
          <a:p>
            <a:pPr>
              <a:buNone/>
            </a:pPr>
            <a:r>
              <a:rPr lang="en-US" b="1" dirty="0" smtClean="0">
                <a:solidFill>
                  <a:srgbClr val="002060"/>
                </a:solidFill>
              </a:rPr>
              <a:t>		repaint();</a:t>
            </a:r>
          </a:p>
          <a:p>
            <a:pPr>
              <a:buNone/>
            </a:pPr>
            <a:r>
              <a:rPr lang="en-US" b="1" dirty="0" smtClean="0">
                <a:solidFill>
                  <a:srgbClr val="002060"/>
                </a:solidFill>
              </a:rPr>
              <a:t>	}</a:t>
            </a:r>
          </a:p>
          <a:p>
            <a:pPr>
              <a:buNone/>
            </a:pPr>
            <a:r>
              <a:rPr lang="en-US" b="1" dirty="0" smtClean="0">
                <a:solidFill>
                  <a:srgbClr val="002060"/>
                </a:solidFill>
              </a:rPr>
              <a:t>	public void </a:t>
            </a:r>
            <a:r>
              <a:rPr lang="en-US" b="1" dirty="0" err="1" smtClean="0">
                <a:solidFill>
                  <a:srgbClr val="002060"/>
                </a:solidFill>
              </a:rPr>
              <a:t>keyReleased</a:t>
            </a:r>
            <a:r>
              <a:rPr lang="en-US" b="1" dirty="0" smtClean="0">
                <a:solidFill>
                  <a:srgbClr val="002060"/>
                </a:solidFill>
              </a:rPr>
              <a:t>(</a:t>
            </a:r>
            <a:r>
              <a:rPr lang="en-US" b="1" dirty="0" err="1" smtClean="0">
                <a:solidFill>
                  <a:srgbClr val="002060"/>
                </a:solidFill>
              </a:rPr>
              <a:t>KeyEvent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setBackground</a:t>
            </a:r>
            <a:r>
              <a:rPr lang="en-US" b="1" dirty="0" smtClean="0">
                <a:solidFill>
                  <a:srgbClr val="002060"/>
                </a:solidFill>
              </a:rPr>
              <a:t>(</a:t>
            </a:r>
            <a:r>
              <a:rPr lang="en-US" b="1" dirty="0" err="1" smtClean="0">
                <a:solidFill>
                  <a:srgbClr val="002060"/>
                </a:solidFill>
              </a:rPr>
              <a:t>Color.red</a:t>
            </a:r>
            <a:r>
              <a:rPr lang="en-US" b="1" dirty="0" smtClean="0">
                <a:solidFill>
                  <a:srgbClr val="002060"/>
                </a:solidFill>
              </a:rPr>
              <a:t>);</a:t>
            </a:r>
          </a:p>
          <a:p>
            <a:pPr>
              <a:buNone/>
            </a:pPr>
            <a:r>
              <a:rPr lang="en-US" b="1" dirty="0" smtClean="0">
                <a:solidFill>
                  <a:srgbClr val="002060"/>
                </a:solidFill>
              </a:rPr>
              <a:t>		</a:t>
            </a:r>
            <a:r>
              <a:rPr lang="en-US" b="1" dirty="0" err="1" smtClean="0">
                <a:solidFill>
                  <a:srgbClr val="002060"/>
                </a:solidFill>
              </a:rPr>
              <a:t>showStatus</a:t>
            </a:r>
            <a:r>
              <a:rPr lang="en-US" b="1" dirty="0" smtClean="0">
                <a:solidFill>
                  <a:srgbClr val="002060"/>
                </a:solidFill>
              </a:rPr>
              <a:t>("Key Up");</a:t>
            </a:r>
          </a:p>
          <a:p>
            <a:pPr>
              <a:buNone/>
            </a:pPr>
            <a:r>
              <a:rPr lang="en-US" b="1" dirty="0" smtClean="0">
                <a:solidFill>
                  <a:srgbClr val="002060"/>
                </a:solidFill>
              </a:rPr>
              <a:t>		repaint();</a:t>
            </a:r>
          </a:p>
          <a:p>
            <a:pPr>
              <a:buNone/>
            </a:pPr>
            <a:r>
              <a:rPr lang="en-US" b="1" dirty="0" smtClean="0">
                <a:solidFill>
                  <a:srgbClr val="002060"/>
                </a:solidFill>
              </a:rPr>
              <a:t>	}</a:t>
            </a:r>
          </a:p>
          <a:p>
            <a:pPr>
              <a:buNone/>
            </a:pPr>
            <a:r>
              <a:rPr lang="en-US" b="1" dirty="0" smtClean="0">
                <a:solidFill>
                  <a:srgbClr val="002060"/>
                </a:solidFill>
              </a:rPr>
              <a:t>	public void </a:t>
            </a:r>
            <a:r>
              <a:rPr lang="en-US" b="1" dirty="0" err="1" smtClean="0">
                <a:solidFill>
                  <a:srgbClr val="002060"/>
                </a:solidFill>
              </a:rPr>
              <a:t>keyTyped</a:t>
            </a:r>
            <a:r>
              <a:rPr lang="en-US" b="1" dirty="0" smtClean="0">
                <a:solidFill>
                  <a:srgbClr val="002060"/>
                </a:solidFill>
              </a:rPr>
              <a:t>(</a:t>
            </a:r>
            <a:r>
              <a:rPr lang="en-US" b="1" dirty="0" err="1" smtClean="0">
                <a:solidFill>
                  <a:srgbClr val="002060"/>
                </a:solidFill>
              </a:rPr>
              <a:t>KeyEvent</a:t>
            </a:r>
            <a:r>
              <a:rPr lang="en-US" b="1" dirty="0" smtClean="0">
                <a:solidFill>
                  <a:srgbClr val="002060"/>
                </a:solidFill>
              </a:rPr>
              <a:t> e)</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msg</a:t>
            </a:r>
            <a:r>
              <a:rPr lang="en-US" b="1" dirty="0" smtClean="0">
                <a:solidFill>
                  <a:srgbClr val="002060"/>
                </a:solidFill>
              </a:rPr>
              <a:t>+=</a:t>
            </a:r>
            <a:r>
              <a:rPr lang="en-US" b="1" dirty="0" err="1" smtClean="0">
                <a:solidFill>
                  <a:srgbClr val="002060"/>
                </a:solidFill>
              </a:rPr>
              <a:t>e.getKeyChar</a:t>
            </a:r>
            <a:r>
              <a:rPr lang="en-US" b="1" dirty="0" smtClean="0">
                <a:solidFill>
                  <a:srgbClr val="002060"/>
                </a:solidFill>
              </a:rPr>
              <a:t>();</a:t>
            </a:r>
          </a:p>
          <a:p>
            <a:pPr>
              <a:buNone/>
            </a:pPr>
            <a:r>
              <a:rPr lang="en-US" b="1" dirty="0" smtClean="0">
                <a:solidFill>
                  <a:srgbClr val="002060"/>
                </a:solidFill>
              </a:rPr>
              <a:t>		repaint();</a:t>
            </a:r>
          </a:p>
          <a:p>
            <a:pPr>
              <a:buNone/>
            </a:pPr>
            <a:r>
              <a:rPr lang="en-US" b="1" dirty="0" smtClean="0">
                <a:solidFill>
                  <a:srgbClr val="002060"/>
                </a:solidFill>
              </a:rPr>
              <a:t>	}</a:t>
            </a:r>
          </a:p>
          <a:p>
            <a:pPr>
              <a:buNone/>
            </a:pPr>
            <a:r>
              <a:rPr lang="en-US" b="1" dirty="0" smtClean="0">
                <a:solidFill>
                  <a:srgbClr val="002060"/>
                </a:solidFill>
              </a:rPr>
              <a:t>	public void paint(Graphics g)</a:t>
            </a:r>
          </a:p>
          <a:p>
            <a:pPr>
              <a:buNone/>
            </a:pPr>
            <a:r>
              <a:rPr lang="en-US" b="1" dirty="0" smtClean="0">
                <a:solidFill>
                  <a:srgbClr val="002060"/>
                </a:solidFill>
              </a:rPr>
              <a:t>	{</a:t>
            </a:r>
          </a:p>
          <a:p>
            <a:pPr>
              <a:buNone/>
            </a:pPr>
            <a:r>
              <a:rPr lang="en-US" b="1" dirty="0" smtClean="0">
                <a:solidFill>
                  <a:srgbClr val="002060"/>
                </a:solidFill>
              </a:rPr>
              <a:t>		Font f=new Font("TimesRoman",2,40);</a:t>
            </a:r>
          </a:p>
          <a:p>
            <a:pPr>
              <a:buNone/>
            </a:pPr>
            <a:r>
              <a:rPr lang="en-US" b="1" dirty="0" smtClean="0">
                <a:solidFill>
                  <a:srgbClr val="002060"/>
                </a:solidFill>
              </a:rPr>
              <a:t>		</a:t>
            </a:r>
            <a:r>
              <a:rPr lang="en-US" b="1" dirty="0" err="1" smtClean="0">
                <a:solidFill>
                  <a:srgbClr val="002060"/>
                </a:solidFill>
              </a:rPr>
              <a:t>g.setFont</a:t>
            </a:r>
            <a:r>
              <a:rPr lang="en-US" b="1" dirty="0" smtClean="0">
                <a:solidFill>
                  <a:srgbClr val="002060"/>
                </a:solidFill>
              </a:rPr>
              <a:t>(f);</a:t>
            </a:r>
          </a:p>
          <a:p>
            <a:pPr>
              <a:buNone/>
            </a:pPr>
            <a:r>
              <a:rPr lang="en-US" b="1" dirty="0" smtClean="0">
                <a:solidFill>
                  <a:srgbClr val="002060"/>
                </a:solidFill>
              </a:rPr>
              <a:t>		</a:t>
            </a:r>
            <a:r>
              <a:rPr lang="en-US" b="1" dirty="0" err="1" smtClean="0">
                <a:solidFill>
                  <a:srgbClr val="002060"/>
                </a:solidFill>
              </a:rPr>
              <a:t>g.drawString</a:t>
            </a:r>
            <a:r>
              <a:rPr lang="en-US" b="1" dirty="0" smtClean="0">
                <a:solidFill>
                  <a:srgbClr val="002060"/>
                </a:solidFill>
              </a:rPr>
              <a:t>(</a:t>
            </a:r>
            <a:r>
              <a:rPr lang="en-US" b="1" dirty="0" err="1" smtClean="0">
                <a:solidFill>
                  <a:srgbClr val="002060"/>
                </a:solidFill>
              </a:rPr>
              <a:t>msg,x,y</a:t>
            </a:r>
            <a:r>
              <a:rPr lang="en-US" b="1" dirty="0" smtClean="0">
                <a:solidFill>
                  <a:srgbClr val="002060"/>
                </a:solidFill>
              </a:rPr>
              <a:t>);</a:t>
            </a:r>
          </a:p>
          <a:p>
            <a:pPr>
              <a:buNone/>
            </a:pPr>
            <a:r>
              <a:rPr lang="en-US" b="1" dirty="0" smtClean="0">
                <a:solidFill>
                  <a:srgbClr val="002060"/>
                </a:solidFill>
              </a:rPr>
              <a:t>	}}</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rmAutofit fontScale="90000"/>
          </a:bodyPr>
          <a:lstStyle/>
          <a:p>
            <a:r>
              <a:rPr lang="en-US" b="1" dirty="0" smtClean="0">
                <a:solidFill>
                  <a:srgbClr val="FF0000"/>
                </a:solidFill>
              </a:rPr>
              <a:t>OUTPUT:</a:t>
            </a:r>
            <a:br>
              <a:rPr lang="en-US" b="1" dirty="0" smtClean="0">
                <a:solidFill>
                  <a:srgbClr val="FF0000"/>
                </a:solidFill>
              </a:rPr>
            </a:br>
            <a:endParaRPr lang="en-US" b="1" dirty="0">
              <a:solidFill>
                <a:srgbClr val="FF0000"/>
              </a:solidFill>
            </a:endParaRPr>
          </a:p>
        </p:txBody>
      </p:sp>
      <p:pic>
        <p:nvPicPr>
          <p:cNvPr id="2050" name="Picture 2"/>
          <p:cNvPicPr>
            <a:picLocks noGrp="1" noChangeAspect="1" noChangeArrowheads="1"/>
          </p:cNvPicPr>
          <p:nvPr>
            <p:ph sz="quarter" idx="1"/>
          </p:nvPr>
        </p:nvPicPr>
        <p:blipFill>
          <a:blip r:embed="rId2" cstate="print"/>
          <a:srcRect r="55361" b="50377"/>
          <a:stretch>
            <a:fillRect/>
          </a:stretch>
        </p:blipFill>
        <p:spPr bwMode="auto">
          <a:xfrm>
            <a:off x="1331640" y="908720"/>
            <a:ext cx="5760640" cy="259228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l="34313" t="25506" r="20306" b="23809"/>
          <a:stretch>
            <a:fillRect/>
          </a:stretch>
        </p:blipFill>
        <p:spPr bwMode="auto">
          <a:xfrm>
            <a:off x="1331640" y="3933056"/>
            <a:ext cx="5760640"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pitchFamily="2" charset="2"/>
              <a:buChar char="q"/>
            </a:pPr>
            <a:r>
              <a:rPr lang="en-US" b="1" dirty="0" smtClean="0">
                <a:solidFill>
                  <a:srgbClr val="FF0000"/>
                </a:solidFill>
              </a:rPr>
              <a:t>Adapter Classes:</a:t>
            </a:r>
            <a:r>
              <a:rPr lang="en-US" dirty="0" smtClean="0"/>
              <a:t/>
            </a:r>
            <a:br>
              <a:rPr lang="en-US" dirty="0" smtClean="0"/>
            </a:br>
            <a:endParaRPr lang="en-US" dirty="0"/>
          </a:p>
        </p:txBody>
      </p:sp>
      <p:sp>
        <p:nvSpPr>
          <p:cNvPr id="3" name="Content Placeholder 2"/>
          <p:cNvSpPr>
            <a:spLocks noGrp="1"/>
          </p:cNvSpPr>
          <p:nvPr>
            <p:ph sz="quarter" idx="1"/>
          </p:nvPr>
        </p:nvSpPr>
        <p:spPr>
          <a:xfrm>
            <a:off x="457200" y="1320152"/>
            <a:ext cx="8003232" cy="5565232"/>
          </a:xfrm>
        </p:spPr>
        <p:txBody>
          <a:bodyPr>
            <a:normAutofit fontScale="62500" lnSpcReduction="20000"/>
          </a:bodyPr>
          <a:lstStyle/>
          <a:p>
            <a:endParaRPr lang="en-US" dirty="0" smtClean="0"/>
          </a:p>
          <a:p>
            <a:pPr algn="just"/>
            <a:r>
              <a:rPr lang="en-US" sz="3400" dirty="0" smtClean="0"/>
              <a:t>Java provides a special feature, </a:t>
            </a:r>
            <a:r>
              <a:rPr lang="en-US" sz="3400" b="1" dirty="0" smtClean="0">
                <a:solidFill>
                  <a:srgbClr val="FF0000"/>
                </a:solidFill>
              </a:rPr>
              <a:t>called an </a:t>
            </a:r>
            <a:r>
              <a:rPr lang="en-US" sz="3400" b="1" i="1" dirty="0" smtClean="0">
                <a:solidFill>
                  <a:srgbClr val="FF0000"/>
                </a:solidFill>
              </a:rPr>
              <a:t>adapter class, that can simplify the creation of event handlers. </a:t>
            </a:r>
          </a:p>
          <a:p>
            <a:pPr algn="just">
              <a:buNone/>
            </a:pPr>
            <a:endParaRPr lang="en-US" sz="3400" dirty="0" smtClean="0"/>
          </a:p>
          <a:p>
            <a:pPr algn="just"/>
            <a:r>
              <a:rPr lang="en-US" sz="3400" b="1" dirty="0" smtClean="0">
                <a:solidFill>
                  <a:srgbClr val="002060"/>
                </a:solidFill>
              </a:rPr>
              <a:t>An adapter class provides an empty implementation of all methods in an event listener interface. </a:t>
            </a:r>
          </a:p>
          <a:p>
            <a:pPr algn="just">
              <a:buNone/>
            </a:pPr>
            <a:endParaRPr lang="en-US" sz="3400" dirty="0" smtClean="0"/>
          </a:p>
          <a:p>
            <a:pPr algn="just"/>
            <a:r>
              <a:rPr lang="en-US" sz="3400" dirty="0" smtClean="0"/>
              <a:t>For </a:t>
            </a:r>
            <a:r>
              <a:rPr lang="en-US" sz="3400" dirty="0" err="1" smtClean="0"/>
              <a:t>Eg</a:t>
            </a:r>
            <a:r>
              <a:rPr lang="en-US" sz="3400" dirty="0" smtClean="0"/>
              <a:t>. the </a:t>
            </a:r>
            <a:r>
              <a:rPr lang="en-US" sz="3400" b="1" dirty="0" err="1" smtClean="0">
                <a:solidFill>
                  <a:srgbClr val="FF0000"/>
                </a:solidFill>
              </a:rPr>
              <a:t>MouseMotionAdapter</a:t>
            </a:r>
            <a:r>
              <a:rPr lang="en-US" sz="3400" b="1" dirty="0" smtClean="0">
                <a:solidFill>
                  <a:srgbClr val="FF0000"/>
                </a:solidFill>
              </a:rPr>
              <a:t> class has two methods, </a:t>
            </a:r>
            <a:r>
              <a:rPr lang="en-US" sz="3400" b="1" dirty="0" err="1" smtClean="0">
                <a:solidFill>
                  <a:srgbClr val="FF0000"/>
                </a:solidFill>
              </a:rPr>
              <a:t>mouseDragged</a:t>
            </a:r>
            <a:r>
              <a:rPr lang="en-US" sz="3400" b="1" dirty="0" smtClean="0">
                <a:solidFill>
                  <a:srgbClr val="FF0000"/>
                </a:solidFill>
              </a:rPr>
              <a:t>( ) and </a:t>
            </a:r>
            <a:r>
              <a:rPr lang="en-US" sz="3400" b="1" dirty="0" err="1" smtClean="0">
                <a:solidFill>
                  <a:srgbClr val="FF0000"/>
                </a:solidFill>
              </a:rPr>
              <a:t>mouseMoved</a:t>
            </a:r>
            <a:r>
              <a:rPr lang="en-US" sz="3400" b="1" dirty="0" smtClean="0">
                <a:solidFill>
                  <a:srgbClr val="FF0000"/>
                </a:solidFill>
              </a:rPr>
              <a:t>( ), which are the methods defined by the </a:t>
            </a:r>
            <a:r>
              <a:rPr lang="en-US" sz="3400" b="1" dirty="0" err="1" smtClean="0">
                <a:solidFill>
                  <a:srgbClr val="FF0000"/>
                </a:solidFill>
              </a:rPr>
              <a:t>MouseMotionListener</a:t>
            </a:r>
            <a:r>
              <a:rPr lang="en-US" sz="3400" b="1" dirty="0" smtClean="0">
                <a:solidFill>
                  <a:srgbClr val="FF0000"/>
                </a:solidFill>
              </a:rPr>
              <a:t> interface. </a:t>
            </a:r>
          </a:p>
          <a:p>
            <a:pPr algn="just">
              <a:buNone/>
            </a:pPr>
            <a:endParaRPr lang="en-US" sz="3400" dirty="0" smtClean="0"/>
          </a:p>
          <a:p>
            <a:pPr algn="just"/>
            <a:r>
              <a:rPr lang="en-US" sz="3400" dirty="0" smtClean="0"/>
              <a:t>Define a new class to act as an event listener by extending one of the adapter classes and implementing only those events in which you are interested. </a:t>
            </a:r>
          </a:p>
          <a:p>
            <a:pPr algn="just"/>
            <a:endParaRPr lang="en-US" sz="3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8003232" cy="5781256"/>
          </a:xfrm>
        </p:spPr>
        <p:txBody>
          <a:bodyPr/>
          <a:lstStyle/>
          <a:p>
            <a:endParaRPr lang="en-US" dirty="0" smtClean="0"/>
          </a:p>
          <a:p>
            <a:pPr algn="just"/>
            <a:r>
              <a:rPr lang="en-US" dirty="0" smtClean="0"/>
              <a:t>If only mouse drag events is to be used, simply extend </a:t>
            </a:r>
            <a:r>
              <a:rPr lang="en-US" b="1" dirty="0" err="1" smtClean="0">
                <a:solidFill>
                  <a:srgbClr val="FF0000"/>
                </a:solidFill>
              </a:rPr>
              <a:t>MouseMotionAdapter</a:t>
            </a:r>
            <a:r>
              <a:rPr lang="en-US" b="1" dirty="0" smtClean="0">
                <a:solidFill>
                  <a:srgbClr val="FF0000"/>
                </a:solidFill>
              </a:rPr>
              <a:t> and override </a:t>
            </a:r>
            <a:r>
              <a:rPr lang="en-US" b="1" dirty="0" err="1" smtClean="0">
                <a:solidFill>
                  <a:srgbClr val="FF0000"/>
                </a:solidFill>
              </a:rPr>
              <a:t>mouseDragged</a:t>
            </a:r>
            <a:r>
              <a:rPr lang="en-US" b="1" dirty="0" smtClean="0">
                <a:solidFill>
                  <a:srgbClr val="FF0000"/>
                </a:solidFill>
              </a:rPr>
              <a:t>( ). </a:t>
            </a:r>
          </a:p>
          <a:p>
            <a:pPr algn="just"/>
            <a:endParaRPr lang="en-US" dirty="0" smtClean="0"/>
          </a:p>
          <a:p>
            <a:pPr algn="just"/>
            <a:endParaRPr lang="en-US" dirty="0" smtClean="0"/>
          </a:p>
          <a:p>
            <a:pPr algn="just"/>
            <a:r>
              <a:rPr lang="en-US" dirty="0" smtClean="0"/>
              <a:t>The adapter classes are predefined and available in </a:t>
            </a:r>
            <a:r>
              <a:rPr lang="en-US" b="1" dirty="0" err="1" smtClean="0">
                <a:solidFill>
                  <a:srgbClr val="FF0000"/>
                </a:solidFill>
              </a:rPr>
              <a:t>java.awt.event</a:t>
            </a:r>
            <a:r>
              <a:rPr lang="en-US" b="1" dirty="0" smtClean="0">
                <a:solidFill>
                  <a:srgbClr val="FF0000"/>
                </a:solidFill>
              </a:rPr>
              <a:t> </a:t>
            </a:r>
            <a:r>
              <a:rPr lang="en-US" dirty="0" smtClean="0"/>
              <a:t>package.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79511" y="1249245"/>
          <a:ext cx="8352929" cy="5204091"/>
        </p:xfrm>
        <a:graphic>
          <a:graphicData uri="http://schemas.openxmlformats.org/drawingml/2006/table">
            <a:tbl>
              <a:tblPr firstRow="1" bandRow="1">
                <a:tableStyleId>{5C22544A-7EE6-4342-B048-85BDC9FD1C3A}</a:tableStyleId>
              </a:tblPr>
              <a:tblGrid>
                <a:gridCol w="2549634"/>
                <a:gridCol w="2634943"/>
                <a:gridCol w="3168352"/>
              </a:tblGrid>
              <a:tr h="1049948">
                <a:tc>
                  <a:txBody>
                    <a:bodyPr/>
                    <a:lstStyle/>
                    <a:p>
                      <a:pPr algn="ctr"/>
                      <a:r>
                        <a:rPr kumimoji="0" lang="en-US" sz="2000" b="1" kern="1200" baseline="0" dirty="0" smtClean="0">
                          <a:solidFill>
                            <a:schemeClr val="lt1"/>
                          </a:solidFill>
                          <a:latin typeface="+mn-lt"/>
                          <a:ea typeface="+mn-ea"/>
                          <a:cs typeface="+mn-cs"/>
                        </a:rPr>
                        <a:t>Listener Interface</a:t>
                      </a:r>
                      <a:endParaRPr lang="en-US" sz="2000" b="1" dirty="0"/>
                    </a:p>
                  </a:txBody>
                  <a:tcPr/>
                </a:tc>
                <a:tc>
                  <a:txBody>
                    <a:bodyPr/>
                    <a:lstStyle/>
                    <a:p>
                      <a:pPr algn="ctr"/>
                      <a:r>
                        <a:rPr kumimoji="0" lang="en-US" sz="2000" b="1" kern="1200" baseline="0" dirty="0" smtClean="0">
                          <a:solidFill>
                            <a:schemeClr val="lt1"/>
                          </a:solidFill>
                          <a:latin typeface="+mn-lt"/>
                          <a:ea typeface="+mn-ea"/>
                          <a:cs typeface="+mn-cs"/>
                        </a:rPr>
                        <a:t>Adapter Classes</a:t>
                      </a:r>
                      <a:endParaRPr lang="en-US" sz="2000" b="1" dirty="0"/>
                    </a:p>
                  </a:txBody>
                  <a:tcPr/>
                </a:tc>
                <a:tc>
                  <a:txBody>
                    <a:bodyPr/>
                    <a:lstStyle/>
                    <a:p>
                      <a:pPr algn="ctr"/>
                      <a:r>
                        <a:rPr lang="en-US" sz="2000" dirty="0" smtClean="0"/>
                        <a:t>Registration Methods</a:t>
                      </a:r>
                      <a:endParaRPr lang="en-US" sz="2000" dirty="0"/>
                    </a:p>
                  </a:txBody>
                  <a:tcPr/>
                </a:tc>
              </a:tr>
              <a:tr h="593449">
                <a:tc>
                  <a:txBody>
                    <a:bodyPr/>
                    <a:lstStyle/>
                    <a:p>
                      <a:pPr algn="l"/>
                      <a:r>
                        <a:rPr lang="en-US" sz="2000" b="1" i="1" baseline="0" dirty="0" err="1" smtClean="0">
                          <a:solidFill>
                            <a:srgbClr val="002060"/>
                          </a:solidFill>
                          <a:latin typeface="Times New Roman" panose="02020603050405020304"/>
                        </a:rPr>
                        <a:t>ComponentListener</a:t>
                      </a:r>
                      <a:endParaRPr lang="en-US" sz="2000" b="1" i="1" baseline="0" dirty="0" smtClean="0">
                        <a:solidFill>
                          <a:srgbClr val="002060"/>
                        </a:solidFill>
                        <a:latin typeface="Times New Roman" panose="02020603050405020304"/>
                      </a:endParaRPr>
                    </a:p>
                  </a:txBody>
                  <a:tcPr/>
                </a:tc>
                <a:tc>
                  <a:txBody>
                    <a:bodyPr/>
                    <a:lstStyle/>
                    <a:p>
                      <a:pPr algn="l"/>
                      <a:r>
                        <a:rPr lang="en-US" sz="2000" b="1" i="1" baseline="0" dirty="0" err="1" smtClean="0">
                          <a:solidFill>
                            <a:srgbClr val="FF0000"/>
                          </a:solidFill>
                          <a:latin typeface="Times New Roman" panose="02020603050405020304"/>
                        </a:rPr>
                        <a:t>ComponentAdapter</a:t>
                      </a:r>
                      <a:endParaRPr lang="en-US" sz="2000" b="1" i="1" baseline="0" dirty="0" smtClean="0">
                        <a:solidFill>
                          <a:srgbClr val="FF0000"/>
                        </a:solidFill>
                        <a:latin typeface="Times New Roman" panose="02020603050405020304"/>
                      </a:endParaRPr>
                    </a:p>
                  </a:txBody>
                  <a:tcPr/>
                </a:tc>
                <a:tc>
                  <a:txBody>
                    <a:bodyPr/>
                    <a:lstStyle/>
                    <a:p>
                      <a:pPr algn="l"/>
                      <a:r>
                        <a:rPr lang="en-US" sz="2000" b="1" i="1" baseline="0" dirty="0" err="1" smtClean="0">
                          <a:solidFill>
                            <a:srgbClr val="002060"/>
                          </a:solidFill>
                          <a:latin typeface="Times New Roman" panose="02020603050405020304"/>
                        </a:rPr>
                        <a:t>addComponentListener</a:t>
                      </a:r>
                      <a:endParaRPr lang="en-US" sz="2000" b="1" i="1" baseline="0" dirty="0" smtClean="0">
                        <a:solidFill>
                          <a:srgbClr val="002060"/>
                        </a:solidFill>
                        <a:latin typeface="Times New Roman" panose="02020603050405020304"/>
                      </a:endParaRPr>
                    </a:p>
                  </a:txBody>
                  <a:tcPr/>
                </a:tc>
              </a:tr>
              <a:tr h="593449">
                <a:tc>
                  <a:txBody>
                    <a:bodyPr/>
                    <a:lstStyle/>
                    <a:p>
                      <a:pPr algn="l"/>
                      <a:r>
                        <a:rPr lang="en-US" sz="2000" b="1" i="1" baseline="0" dirty="0" err="1" smtClean="0">
                          <a:solidFill>
                            <a:srgbClr val="002060"/>
                          </a:solidFill>
                          <a:latin typeface="Times New Roman" panose="02020603050405020304"/>
                        </a:rPr>
                        <a:t>ContainerListener</a:t>
                      </a:r>
                      <a:endParaRPr lang="en-US" sz="2000" b="1" i="1" baseline="0" dirty="0" smtClean="0">
                        <a:solidFill>
                          <a:srgbClr val="002060"/>
                        </a:solidFill>
                        <a:latin typeface="Times New Roman" panose="02020603050405020304"/>
                      </a:endParaRPr>
                    </a:p>
                  </a:txBody>
                  <a:tcPr/>
                </a:tc>
                <a:tc>
                  <a:txBody>
                    <a:bodyPr/>
                    <a:lstStyle/>
                    <a:p>
                      <a:pPr algn="l"/>
                      <a:r>
                        <a:rPr lang="en-US" sz="2000" b="1" i="1" baseline="0" dirty="0" err="1" smtClean="0">
                          <a:solidFill>
                            <a:srgbClr val="FF0000"/>
                          </a:solidFill>
                          <a:latin typeface="Times New Roman" panose="02020603050405020304"/>
                        </a:rPr>
                        <a:t>ContainerAdapter</a:t>
                      </a:r>
                      <a:endParaRPr lang="en-US" sz="2000" b="1" i="1" baseline="0" dirty="0" smtClean="0">
                        <a:solidFill>
                          <a:srgbClr val="FF0000"/>
                        </a:solidFill>
                        <a:latin typeface="Times New Roman" panose="02020603050405020304"/>
                      </a:endParaRPr>
                    </a:p>
                  </a:txBody>
                  <a:tcPr/>
                </a:tc>
                <a:tc>
                  <a:txBody>
                    <a:bodyPr/>
                    <a:lstStyle/>
                    <a:p>
                      <a:pPr algn="l"/>
                      <a:r>
                        <a:rPr lang="en-US" sz="2000" b="1" i="1" baseline="0" dirty="0" err="1" smtClean="0">
                          <a:solidFill>
                            <a:srgbClr val="002060"/>
                          </a:solidFill>
                          <a:latin typeface="Times New Roman" panose="02020603050405020304"/>
                        </a:rPr>
                        <a:t>addContainerListener</a:t>
                      </a:r>
                      <a:endParaRPr lang="en-US" sz="2000" b="1" i="1" baseline="0" dirty="0" smtClean="0">
                        <a:solidFill>
                          <a:srgbClr val="002060"/>
                        </a:solidFill>
                        <a:latin typeface="Times New Roman" panose="02020603050405020304"/>
                      </a:endParaRPr>
                    </a:p>
                  </a:txBody>
                  <a:tcPr/>
                </a:tc>
              </a:tr>
              <a:tr h="593449">
                <a:tc>
                  <a:txBody>
                    <a:bodyPr/>
                    <a:lstStyle/>
                    <a:p>
                      <a:pPr algn="l"/>
                      <a:r>
                        <a:rPr lang="en-US" sz="2000" b="1" i="1" baseline="0" dirty="0" err="1" smtClean="0">
                          <a:solidFill>
                            <a:srgbClr val="002060"/>
                          </a:solidFill>
                          <a:latin typeface="Times New Roman" panose="02020603050405020304"/>
                        </a:rPr>
                        <a:t>FocusListener</a:t>
                      </a:r>
                      <a:endParaRPr lang="en-US" sz="2000" b="1" i="1" baseline="0" dirty="0" smtClean="0">
                        <a:solidFill>
                          <a:srgbClr val="002060"/>
                        </a:solidFill>
                        <a:latin typeface="Times New Roman" panose="02020603050405020304"/>
                      </a:endParaRPr>
                    </a:p>
                  </a:txBody>
                  <a:tcPr/>
                </a:tc>
                <a:tc>
                  <a:txBody>
                    <a:bodyPr/>
                    <a:lstStyle/>
                    <a:p>
                      <a:pPr algn="l"/>
                      <a:r>
                        <a:rPr lang="en-US" sz="2000" b="1" i="1" baseline="0" dirty="0" err="1" smtClean="0">
                          <a:solidFill>
                            <a:srgbClr val="FF0000"/>
                          </a:solidFill>
                          <a:latin typeface="Times New Roman" panose="02020603050405020304"/>
                        </a:rPr>
                        <a:t>FocusAdapter</a:t>
                      </a:r>
                      <a:endParaRPr lang="en-US" sz="2000" b="1" i="1" baseline="0" dirty="0" smtClean="0">
                        <a:solidFill>
                          <a:srgbClr val="FF0000"/>
                        </a:solidFill>
                        <a:latin typeface="Times New Roman" panose="02020603050405020304"/>
                      </a:endParaRPr>
                    </a:p>
                  </a:txBody>
                  <a:tcPr/>
                </a:tc>
                <a:tc>
                  <a:txBody>
                    <a:bodyPr/>
                    <a:lstStyle/>
                    <a:p>
                      <a:pPr algn="l"/>
                      <a:r>
                        <a:rPr lang="en-US" sz="2000" b="1" i="1" baseline="0" dirty="0" err="1" smtClean="0">
                          <a:solidFill>
                            <a:srgbClr val="002060"/>
                          </a:solidFill>
                          <a:latin typeface="Times New Roman" panose="02020603050405020304"/>
                        </a:rPr>
                        <a:t>addFocusListener</a:t>
                      </a:r>
                      <a:endParaRPr lang="en-US" sz="2000" b="1" i="1" baseline="0" dirty="0" smtClean="0">
                        <a:solidFill>
                          <a:srgbClr val="002060"/>
                        </a:solidFill>
                        <a:latin typeface="Times New Roman" panose="02020603050405020304"/>
                      </a:endParaRPr>
                    </a:p>
                  </a:txBody>
                  <a:tcPr/>
                </a:tc>
              </a:tr>
              <a:tr h="593449">
                <a:tc>
                  <a:txBody>
                    <a:bodyPr/>
                    <a:lstStyle/>
                    <a:p>
                      <a:pPr algn="l"/>
                      <a:r>
                        <a:rPr lang="en-US" sz="2000" b="1" i="1" baseline="0" dirty="0" err="1" smtClean="0">
                          <a:solidFill>
                            <a:srgbClr val="002060"/>
                          </a:solidFill>
                          <a:latin typeface="Times New Roman" panose="02020603050405020304"/>
                        </a:rPr>
                        <a:t>KeyListener</a:t>
                      </a:r>
                      <a:endParaRPr lang="en-US" sz="2000" b="1" i="1" baseline="0" dirty="0" smtClean="0">
                        <a:solidFill>
                          <a:srgbClr val="002060"/>
                        </a:solidFill>
                        <a:latin typeface="Times New Roman" panose="02020603050405020304"/>
                      </a:endParaRPr>
                    </a:p>
                  </a:txBody>
                  <a:tcPr/>
                </a:tc>
                <a:tc>
                  <a:txBody>
                    <a:bodyPr/>
                    <a:lstStyle/>
                    <a:p>
                      <a:pPr algn="l"/>
                      <a:r>
                        <a:rPr lang="en-US" sz="2000" b="1" i="1" baseline="0" dirty="0" err="1" smtClean="0">
                          <a:solidFill>
                            <a:srgbClr val="FF0000"/>
                          </a:solidFill>
                          <a:latin typeface="Times New Roman" panose="02020603050405020304"/>
                        </a:rPr>
                        <a:t>KeyAdapter</a:t>
                      </a:r>
                      <a:endParaRPr lang="en-US" sz="2000" b="1" i="1" baseline="0" dirty="0" smtClean="0">
                        <a:solidFill>
                          <a:srgbClr val="FF0000"/>
                        </a:solidFill>
                        <a:latin typeface="Times New Roman" panose="02020603050405020304"/>
                      </a:endParaRPr>
                    </a:p>
                  </a:txBody>
                  <a:tcPr/>
                </a:tc>
                <a:tc>
                  <a:txBody>
                    <a:bodyPr/>
                    <a:lstStyle/>
                    <a:p>
                      <a:pPr algn="l"/>
                      <a:r>
                        <a:rPr lang="en-US" sz="2000" b="1" i="1" baseline="0" dirty="0" err="1" smtClean="0">
                          <a:solidFill>
                            <a:srgbClr val="002060"/>
                          </a:solidFill>
                          <a:latin typeface="Times New Roman" panose="02020603050405020304"/>
                        </a:rPr>
                        <a:t>addKeyListener</a:t>
                      </a:r>
                      <a:endParaRPr lang="en-US" sz="2000" b="1" i="1" baseline="0" dirty="0" smtClean="0">
                        <a:solidFill>
                          <a:srgbClr val="002060"/>
                        </a:solidFill>
                        <a:latin typeface="Times New Roman" panose="02020603050405020304"/>
                      </a:endParaRPr>
                    </a:p>
                  </a:txBody>
                  <a:tcPr/>
                </a:tc>
              </a:tr>
              <a:tr h="593449">
                <a:tc>
                  <a:txBody>
                    <a:bodyPr/>
                    <a:lstStyle/>
                    <a:p>
                      <a:pPr algn="l"/>
                      <a:r>
                        <a:rPr lang="en-US" sz="2000" b="1" i="1" baseline="0" dirty="0" err="1" smtClean="0">
                          <a:solidFill>
                            <a:srgbClr val="002060"/>
                          </a:solidFill>
                          <a:latin typeface="Times New Roman" panose="02020603050405020304"/>
                        </a:rPr>
                        <a:t>MouseListener</a:t>
                      </a:r>
                      <a:endParaRPr lang="en-US" sz="2000" b="1" i="1" baseline="0" dirty="0" smtClean="0">
                        <a:solidFill>
                          <a:srgbClr val="002060"/>
                        </a:solidFill>
                        <a:latin typeface="Times New Roman" panose="02020603050405020304"/>
                      </a:endParaRPr>
                    </a:p>
                  </a:txBody>
                  <a:tcPr/>
                </a:tc>
                <a:tc>
                  <a:txBody>
                    <a:bodyPr/>
                    <a:lstStyle/>
                    <a:p>
                      <a:pPr algn="l"/>
                      <a:r>
                        <a:rPr lang="en-US" sz="2000" b="1" i="1" baseline="0" dirty="0" err="1" smtClean="0">
                          <a:solidFill>
                            <a:srgbClr val="FF0000"/>
                          </a:solidFill>
                          <a:latin typeface="Times New Roman" panose="02020603050405020304"/>
                        </a:rPr>
                        <a:t>MouseAdapter</a:t>
                      </a:r>
                      <a:endParaRPr lang="en-US" sz="2000" b="1" i="1" baseline="0" dirty="0" smtClean="0">
                        <a:solidFill>
                          <a:srgbClr val="FF0000"/>
                        </a:solidFill>
                        <a:latin typeface="Times New Roman" panose="02020603050405020304"/>
                      </a:endParaRPr>
                    </a:p>
                  </a:txBody>
                  <a:tcPr/>
                </a:tc>
                <a:tc>
                  <a:txBody>
                    <a:bodyPr/>
                    <a:lstStyle/>
                    <a:p>
                      <a:pPr algn="l"/>
                      <a:r>
                        <a:rPr lang="en-US" sz="2000" b="1" i="1" baseline="0" dirty="0" err="1" smtClean="0">
                          <a:solidFill>
                            <a:srgbClr val="002060"/>
                          </a:solidFill>
                          <a:latin typeface="Times New Roman" panose="02020603050405020304"/>
                        </a:rPr>
                        <a:t>addMouseListener</a:t>
                      </a:r>
                      <a:endParaRPr lang="en-US" sz="2000" b="1" i="1" baseline="0" dirty="0" smtClean="0">
                        <a:solidFill>
                          <a:srgbClr val="002060"/>
                        </a:solidFill>
                        <a:latin typeface="Times New Roman" panose="02020603050405020304"/>
                      </a:endParaRPr>
                    </a:p>
                  </a:txBody>
                  <a:tcPr/>
                </a:tc>
              </a:tr>
              <a:tr h="593449">
                <a:tc>
                  <a:txBody>
                    <a:bodyPr/>
                    <a:lstStyle/>
                    <a:p>
                      <a:pPr algn="l"/>
                      <a:r>
                        <a:rPr lang="en-US" sz="2000" b="1" i="1" baseline="0" dirty="0" err="1" smtClean="0">
                          <a:solidFill>
                            <a:srgbClr val="002060"/>
                          </a:solidFill>
                          <a:latin typeface="Times New Roman" panose="02020603050405020304"/>
                        </a:rPr>
                        <a:t>MouseMotionListener</a:t>
                      </a:r>
                      <a:endParaRPr lang="en-US" sz="2000" b="1" i="1" baseline="0" dirty="0" smtClean="0">
                        <a:solidFill>
                          <a:srgbClr val="002060"/>
                        </a:solidFill>
                        <a:latin typeface="Times New Roman" panose="02020603050405020304"/>
                      </a:endParaRPr>
                    </a:p>
                  </a:txBody>
                  <a:tcPr/>
                </a:tc>
                <a:tc>
                  <a:txBody>
                    <a:bodyPr/>
                    <a:lstStyle/>
                    <a:p>
                      <a:pPr algn="l"/>
                      <a:r>
                        <a:rPr lang="en-US" sz="2000" b="1" i="1" baseline="0" dirty="0" err="1" smtClean="0">
                          <a:solidFill>
                            <a:srgbClr val="FF0000"/>
                          </a:solidFill>
                          <a:latin typeface="Times New Roman" panose="02020603050405020304"/>
                        </a:rPr>
                        <a:t>MouseMotionAdapter</a:t>
                      </a:r>
                      <a:endParaRPr lang="en-US" sz="2000" b="1" i="1" baseline="0" dirty="0" smtClean="0">
                        <a:solidFill>
                          <a:srgbClr val="FF0000"/>
                        </a:solidFill>
                        <a:latin typeface="Times New Roman" panose="02020603050405020304"/>
                      </a:endParaRPr>
                    </a:p>
                  </a:txBody>
                  <a:tcPr/>
                </a:tc>
                <a:tc>
                  <a:txBody>
                    <a:bodyPr/>
                    <a:lstStyle/>
                    <a:p>
                      <a:pPr algn="l"/>
                      <a:r>
                        <a:rPr lang="en-US" sz="2000" b="1" i="1" baseline="0" dirty="0" err="1" smtClean="0">
                          <a:solidFill>
                            <a:srgbClr val="002060"/>
                          </a:solidFill>
                          <a:latin typeface="Times New Roman" panose="02020603050405020304"/>
                        </a:rPr>
                        <a:t>addMouseMotionListener</a:t>
                      </a:r>
                      <a:endParaRPr lang="en-US" sz="2000" b="1" i="1" baseline="0" dirty="0" smtClean="0">
                        <a:solidFill>
                          <a:srgbClr val="002060"/>
                        </a:solidFill>
                        <a:latin typeface="Times New Roman" panose="02020603050405020304"/>
                      </a:endParaRPr>
                    </a:p>
                  </a:txBody>
                  <a:tcPr/>
                </a:tc>
              </a:tr>
              <a:tr h="593449">
                <a:tc>
                  <a:txBody>
                    <a:bodyPr/>
                    <a:lstStyle/>
                    <a:p>
                      <a:pPr algn="l"/>
                      <a:r>
                        <a:rPr lang="en-US" sz="2000" b="1" i="1" baseline="0" dirty="0" err="1" smtClean="0">
                          <a:solidFill>
                            <a:srgbClr val="002060"/>
                          </a:solidFill>
                          <a:latin typeface="Times New Roman" panose="02020603050405020304"/>
                        </a:rPr>
                        <a:t>WindowListener</a:t>
                      </a:r>
                      <a:endParaRPr lang="en-US" sz="2000" b="1" i="1" dirty="0">
                        <a:solidFill>
                          <a:srgbClr val="002060"/>
                        </a:solidFill>
                      </a:endParaRPr>
                    </a:p>
                  </a:txBody>
                  <a:tcPr/>
                </a:tc>
                <a:tc>
                  <a:txBody>
                    <a:bodyPr/>
                    <a:lstStyle/>
                    <a:p>
                      <a:pPr algn="l"/>
                      <a:r>
                        <a:rPr lang="en-US" sz="2000" b="1" i="1" baseline="0" dirty="0" err="1" smtClean="0">
                          <a:solidFill>
                            <a:srgbClr val="FF0000"/>
                          </a:solidFill>
                          <a:latin typeface="Times New Roman" panose="02020603050405020304"/>
                        </a:rPr>
                        <a:t>WindowAdapter</a:t>
                      </a:r>
                      <a:endParaRPr lang="en-US" sz="3200" b="1" i="1" dirty="0">
                        <a:solidFill>
                          <a:srgbClr val="FF0000"/>
                        </a:solidFill>
                      </a:endParaRPr>
                    </a:p>
                  </a:txBody>
                  <a:tcPr/>
                </a:tc>
                <a:tc>
                  <a:txBody>
                    <a:bodyPr/>
                    <a:lstStyle/>
                    <a:p>
                      <a:pPr algn="l"/>
                      <a:r>
                        <a:rPr lang="en-US" sz="2000" b="1" i="1" baseline="0" dirty="0" err="1" smtClean="0">
                          <a:solidFill>
                            <a:srgbClr val="002060"/>
                          </a:solidFill>
                          <a:latin typeface="Times New Roman" panose="02020603050405020304"/>
                        </a:rPr>
                        <a:t>addWindowListener</a:t>
                      </a:r>
                      <a:endParaRPr lang="en-US" sz="2000" b="1" i="1" dirty="0">
                        <a:solidFill>
                          <a:srgbClr val="002060"/>
                        </a:solidFill>
                      </a:endParaRPr>
                    </a:p>
                  </a:txBody>
                  <a:tcPr/>
                </a:tc>
              </a:tr>
            </a:tbl>
          </a:graphicData>
        </a:graphic>
      </p:graphicFrame>
      <p:sp>
        <p:nvSpPr>
          <p:cNvPr id="7" name="TextBox 6"/>
          <p:cNvSpPr txBox="1"/>
          <p:nvPr/>
        </p:nvSpPr>
        <p:spPr>
          <a:xfrm>
            <a:off x="323528" y="404664"/>
            <a:ext cx="6408712" cy="461665"/>
          </a:xfrm>
          <a:prstGeom prst="rect">
            <a:avLst/>
          </a:prstGeom>
          <a:noFill/>
        </p:spPr>
        <p:txBody>
          <a:bodyPr wrap="square" rtlCol="0">
            <a:spAutoFit/>
          </a:bodyPr>
          <a:lstStyle/>
          <a:p>
            <a:pPr>
              <a:buFont typeface="Wingdings" panose="05000000000000000000" pitchFamily="2" charset="2"/>
              <a:buChar char="q"/>
            </a:pPr>
            <a:r>
              <a:rPr lang="en-US" b="1" dirty="0" smtClean="0">
                <a:solidFill>
                  <a:srgbClr val="FF0000"/>
                </a:solidFill>
              </a:rPr>
              <a:t> </a:t>
            </a:r>
            <a:r>
              <a:rPr lang="en-US" sz="2400" b="1" dirty="0" smtClean="0">
                <a:solidFill>
                  <a:srgbClr val="FF0000"/>
                </a:solidFill>
              </a:rPr>
              <a:t>Adapter classes in Java:</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pitchFamily="2" charset="2"/>
              <a:buChar char="q"/>
            </a:pPr>
            <a:r>
              <a:rPr lang="en-US" b="1" dirty="0" smtClean="0">
                <a:solidFill>
                  <a:srgbClr val="FF0000"/>
                </a:solidFill>
              </a:rPr>
              <a:t>Inner Classes:</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1196752"/>
            <a:ext cx="7571184" cy="5277200"/>
          </a:xfrm>
        </p:spPr>
        <p:txBody>
          <a:bodyPr/>
          <a:lstStyle/>
          <a:p>
            <a:r>
              <a:rPr lang="en-US" dirty="0" smtClean="0"/>
              <a:t>Class declared within another class or even within an expression.</a:t>
            </a:r>
          </a:p>
          <a:p>
            <a:endParaRPr lang="en-US" dirty="0" smtClean="0"/>
          </a:p>
          <a:p>
            <a:r>
              <a:rPr lang="en-US" dirty="0" smtClean="0"/>
              <a:t>Why use inner classes?</a:t>
            </a:r>
          </a:p>
          <a:p>
            <a:pPr lvl="1"/>
            <a:r>
              <a:rPr lang="en-US" dirty="0" smtClean="0"/>
              <a:t>Help simplify your program</a:t>
            </a:r>
          </a:p>
          <a:p>
            <a:pPr lvl="1"/>
            <a:r>
              <a:rPr lang="en-US" dirty="0" smtClean="0"/>
              <a:t>Especially in event handling</a:t>
            </a:r>
          </a:p>
          <a:p>
            <a:pPr lvl="1">
              <a:buNone/>
            </a:pPr>
            <a:endParaRPr lang="en-US" dirty="0" smtClean="0"/>
          </a:p>
          <a:p>
            <a:r>
              <a:rPr lang="en-US" dirty="0" smtClean="0"/>
              <a:t>There can be 3 categories of inner classes:</a:t>
            </a:r>
          </a:p>
          <a:p>
            <a:pPr lvl="1"/>
            <a:r>
              <a:rPr lang="en-US" dirty="0" smtClean="0"/>
              <a:t>Member classes</a:t>
            </a:r>
          </a:p>
          <a:p>
            <a:pPr lvl="1"/>
            <a:r>
              <a:rPr lang="en-US" dirty="0" smtClean="0"/>
              <a:t>Local classes</a:t>
            </a:r>
          </a:p>
          <a:p>
            <a:pPr lvl="1"/>
            <a:r>
              <a:rPr lang="en-US" dirty="0" smtClean="0"/>
              <a:t>Anonymous classes</a:t>
            </a:r>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931224" cy="6069288"/>
          </a:xfrm>
        </p:spPr>
        <p:txBody>
          <a:bodyPr>
            <a:normAutofit lnSpcReduction="10000"/>
          </a:bodyPr>
          <a:lstStyle/>
          <a:p>
            <a:r>
              <a:rPr lang="en-US" b="1" i="1" dirty="0" smtClean="0">
                <a:solidFill>
                  <a:srgbClr val="FF0000"/>
                </a:solidFill>
              </a:rPr>
              <a:t>Member Classes:</a:t>
            </a:r>
          </a:p>
          <a:p>
            <a:pPr algn="just">
              <a:buNone/>
            </a:pPr>
            <a:r>
              <a:rPr lang="en-US" dirty="0" smtClean="0"/>
              <a:t>		These classes are included in the class definition just like variables and methods. A member class can either be static or instance.</a:t>
            </a:r>
          </a:p>
          <a:p>
            <a:pPr lvl="1" algn="just"/>
            <a:r>
              <a:rPr lang="en-US" b="1" dirty="0" smtClean="0">
                <a:solidFill>
                  <a:srgbClr val="002060"/>
                </a:solidFill>
              </a:rPr>
              <a:t>Static Member Class</a:t>
            </a:r>
          </a:p>
          <a:p>
            <a:pPr lvl="1" algn="just"/>
            <a:r>
              <a:rPr lang="en-US" b="1" dirty="0" smtClean="0">
                <a:solidFill>
                  <a:srgbClr val="002060"/>
                </a:solidFill>
              </a:rPr>
              <a:t>Instance Member Class</a:t>
            </a:r>
          </a:p>
          <a:p>
            <a:pPr algn="just"/>
            <a:endParaRPr lang="en-US" dirty="0" smtClean="0"/>
          </a:p>
          <a:p>
            <a:pPr algn="just"/>
            <a:r>
              <a:rPr lang="en-US" b="1" i="1" dirty="0" smtClean="0">
                <a:solidFill>
                  <a:srgbClr val="FF0000"/>
                </a:solidFill>
              </a:rPr>
              <a:t>Local Classes: </a:t>
            </a:r>
          </a:p>
          <a:p>
            <a:pPr algn="just">
              <a:buNone/>
            </a:pPr>
            <a:r>
              <a:rPr lang="en-US" dirty="0" smtClean="0"/>
              <a:t>		A local class is defined within a </a:t>
            </a:r>
            <a:r>
              <a:rPr lang="en-US" b="1" dirty="0" smtClean="0">
                <a:solidFill>
                  <a:srgbClr val="002060"/>
                </a:solidFill>
              </a:rPr>
              <a:t>code block, typically in a method. </a:t>
            </a:r>
            <a:endParaRPr lang="en-US" b="1" i="1" dirty="0" smtClean="0">
              <a:solidFill>
                <a:srgbClr val="002060"/>
              </a:solidFill>
            </a:endParaRPr>
          </a:p>
          <a:p>
            <a:pPr algn="just">
              <a:buNone/>
            </a:pPr>
            <a:r>
              <a:rPr lang="en-US" dirty="0" smtClean="0"/>
              <a:t>		</a:t>
            </a:r>
            <a:endParaRPr lang="en-US" b="1" i="1" dirty="0" smtClean="0">
              <a:solidFill>
                <a:srgbClr val="FF0000"/>
              </a:solidFill>
            </a:endParaRPr>
          </a:p>
          <a:p>
            <a:pPr algn="just"/>
            <a:r>
              <a:rPr lang="en-US" b="1" i="1" dirty="0" smtClean="0">
                <a:solidFill>
                  <a:srgbClr val="FF0000"/>
                </a:solidFill>
              </a:rPr>
              <a:t>Anonymous Classes: </a:t>
            </a:r>
          </a:p>
          <a:p>
            <a:pPr algn="just">
              <a:buNone/>
            </a:pPr>
            <a:r>
              <a:rPr lang="en-US" dirty="0" smtClean="0">
                <a:solidFill>
                  <a:srgbClr val="FF0000"/>
                </a:solidFill>
              </a:rPr>
              <a:t>		</a:t>
            </a:r>
            <a:r>
              <a:rPr lang="en-US" dirty="0" smtClean="0"/>
              <a:t>Anonymous inner class is one that is </a:t>
            </a:r>
            <a:r>
              <a:rPr lang="en-US" b="1" dirty="0" smtClean="0">
                <a:solidFill>
                  <a:srgbClr val="002060"/>
                </a:solidFill>
              </a:rPr>
              <a:t>not assigned a name </a:t>
            </a:r>
            <a:r>
              <a:rPr lang="en-US" dirty="0" smtClean="0">
                <a:solidFill>
                  <a:srgbClr val="002060"/>
                </a:solidFill>
              </a:rPr>
              <a:t>and this class is </a:t>
            </a:r>
            <a:r>
              <a:rPr lang="en-US" b="1" dirty="0" smtClean="0">
                <a:solidFill>
                  <a:srgbClr val="002060"/>
                </a:solidFill>
              </a:rPr>
              <a:t>not reusable</a:t>
            </a:r>
            <a:r>
              <a:rPr lang="en-US" dirty="0" smtClean="0">
                <a:solidFill>
                  <a:srgbClr val="002060"/>
                </a:solidFill>
              </a:rPr>
              <a:t>. </a:t>
            </a:r>
            <a:endParaRPr lang="en-US" b="1" dirty="0" smtClean="0">
              <a:solidFill>
                <a:srgbClr val="002060"/>
              </a:solidFill>
            </a:endParaRPr>
          </a:p>
          <a:p>
            <a:pPr algn="just">
              <a:buNone/>
            </a:pPr>
            <a:r>
              <a:rPr lang="en-US" b="1" i="1" dirty="0" smtClean="0">
                <a:solidFill>
                  <a:srgbClr val="FF0000"/>
                </a:solidFill>
              </a:rPr>
              <a:t>		</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pitchFamily="2" charset="2"/>
              <a:buChar char="q"/>
            </a:pPr>
            <a:r>
              <a:rPr lang="en-IN" b="1" dirty="0" smtClean="0">
                <a:solidFill>
                  <a:srgbClr val="FF0000"/>
                </a:solidFill>
              </a:rPr>
              <a:t>Abstract Window Toolkit</a:t>
            </a:r>
            <a:r>
              <a:rPr lang="en-IN" dirty="0" smtClean="0"/>
              <a:t/>
            </a:r>
            <a:br>
              <a:rPr lang="en-IN" dirty="0" smtClean="0"/>
            </a:br>
            <a:endParaRPr lang="en-US" b="1" dirty="0">
              <a:solidFill>
                <a:srgbClr val="FF0000"/>
              </a:solidFill>
            </a:endParaRPr>
          </a:p>
        </p:txBody>
      </p:sp>
      <p:sp>
        <p:nvSpPr>
          <p:cNvPr id="3" name="Content Placeholder 2"/>
          <p:cNvSpPr>
            <a:spLocks noGrp="1"/>
          </p:cNvSpPr>
          <p:nvPr>
            <p:ph sz="quarter" idx="1"/>
          </p:nvPr>
        </p:nvSpPr>
        <p:spPr>
          <a:xfrm>
            <a:off x="457200" y="1124744"/>
            <a:ext cx="8003232" cy="5349208"/>
          </a:xfrm>
        </p:spPr>
        <p:txBody>
          <a:bodyPr/>
          <a:lstStyle/>
          <a:p>
            <a:pPr algn="just"/>
            <a:r>
              <a:rPr lang="en-US" b="1" dirty="0" smtClean="0"/>
              <a:t>The Abstract Window Toolkit(AWT) was Java’s </a:t>
            </a:r>
            <a:r>
              <a:rPr lang="en-US" b="1" dirty="0" smtClean="0">
                <a:solidFill>
                  <a:srgbClr val="FF0000"/>
                </a:solidFill>
              </a:rPr>
              <a:t>first GUI frame work.</a:t>
            </a:r>
            <a:r>
              <a:rPr lang="en-US" b="1" dirty="0" smtClean="0"/>
              <a:t> (Others are Swing and </a:t>
            </a:r>
            <a:r>
              <a:rPr lang="en-US" b="1" dirty="0" err="1" smtClean="0"/>
              <a:t>javaFX</a:t>
            </a:r>
            <a:r>
              <a:rPr lang="en-US" b="1" dirty="0" smtClean="0"/>
              <a:t> )</a:t>
            </a:r>
          </a:p>
          <a:p>
            <a:pPr algn="just"/>
            <a:endParaRPr lang="en-US" dirty="0" smtClean="0"/>
          </a:p>
          <a:p>
            <a:pPr algn="just"/>
            <a:r>
              <a:rPr lang="en-US" dirty="0" smtClean="0"/>
              <a:t>AWT is used to create both </a:t>
            </a:r>
            <a:r>
              <a:rPr lang="en-US" b="1" i="1" dirty="0" smtClean="0">
                <a:solidFill>
                  <a:srgbClr val="FF0000"/>
                </a:solidFill>
              </a:rPr>
              <a:t>Applets and stand alone GUI based programs</a:t>
            </a:r>
          </a:p>
          <a:p>
            <a:pPr algn="just"/>
            <a:endParaRPr lang="en-US" b="1" i="1" dirty="0" smtClean="0">
              <a:solidFill>
                <a:srgbClr val="FF0000"/>
              </a:solidFill>
            </a:endParaRPr>
          </a:p>
          <a:p>
            <a:pPr algn="just"/>
            <a:r>
              <a:rPr lang="en-US" dirty="0" smtClean="0"/>
              <a:t>AWT Components are </a:t>
            </a:r>
            <a:r>
              <a:rPr lang="en-US" b="1" dirty="0" smtClean="0">
                <a:solidFill>
                  <a:srgbClr val="FF0000"/>
                </a:solidFill>
              </a:rPr>
              <a:t>Platform Dependant.</a:t>
            </a:r>
            <a:endParaRPr lang="en-US" dirty="0" smtClean="0"/>
          </a:p>
          <a:p>
            <a:pPr algn="just"/>
            <a:endParaRPr lang="en-US" dirty="0" smtClean="0"/>
          </a:p>
          <a:p>
            <a:pPr algn="just"/>
            <a:r>
              <a:rPr lang="en-US" dirty="0" smtClean="0"/>
              <a:t>The AWT classes are contained in the </a:t>
            </a:r>
            <a:r>
              <a:rPr lang="en-US" b="1" i="1" dirty="0" smtClean="0">
                <a:solidFill>
                  <a:srgbClr val="FF0000"/>
                </a:solidFill>
              </a:rPr>
              <a:t>java.awt </a:t>
            </a:r>
            <a:r>
              <a:rPr lang="en-US" dirty="0" smtClean="0"/>
              <a:t>package.</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Few AWT Classes:</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980728"/>
            <a:ext cx="8291264" cy="5493224"/>
          </a:xfrm>
        </p:spPr>
        <p:txBody>
          <a:bodyPr>
            <a:normAutofit fontScale="85000" lnSpcReduction="10000"/>
          </a:bodyPr>
          <a:lstStyle/>
          <a:p>
            <a:pPr>
              <a:buNone/>
            </a:pPr>
            <a:r>
              <a:rPr lang="en-US" b="1" dirty="0" smtClean="0"/>
              <a:t>	</a:t>
            </a:r>
            <a:r>
              <a:rPr lang="en-US" b="1" dirty="0" smtClean="0">
                <a:solidFill>
                  <a:srgbClr val="0070C0"/>
                </a:solidFill>
              </a:rPr>
              <a:t>Class 				Description </a:t>
            </a:r>
          </a:p>
          <a:p>
            <a:pPr algn="just">
              <a:buNone/>
            </a:pPr>
            <a:r>
              <a:rPr lang="en-US" dirty="0" smtClean="0"/>
              <a:t>	</a:t>
            </a:r>
            <a:r>
              <a:rPr lang="en-US" b="1" i="1" dirty="0" err="1" smtClean="0">
                <a:solidFill>
                  <a:srgbClr val="002060"/>
                </a:solidFill>
              </a:rPr>
              <a:t>AWTEvent</a:t>
            </a:r>
            <a:r>
              <a:rPr lang="en-US" dirty="0" smtClean="0">
                <a:solidFill>
                  <a:srgbClr val="002060"/>
                </a:solidFill>
              </a:rPr>
              <a:t>			The root event class for all AWT 				events 				</a:t>
            </a:r>
          </a:p>
          <a:p>
            <a:pPr algn="just">
              <a:buNone/>
            </a:pPr>
            <a:r>
              <a:rPr lang="en-US" dirty="0" smtClean="0">
                <a:solidFill>
                  <a:srgbClr val="002060"/>
                </a:solidFill>
              </a:rPr>
              <a:t>	</a:t>
            </a:r>
            <a:r>
              <a:rPr lang="en-US" b="1" i="1" dirty="0" err="1" smtClean="0">
                <a:solidFill>
                  <a:srgbClr val="002060"/>
                </a:solidFill>
              </a:rPr>
              <a:t>AWTEventMulticaster</a:t>
            </a:r>
            <a:r>
              <a:rPr lang="en-US" dirty="0" smtClean="0">
                <a:solidFill>
                  <a:srgbClr val="002060"/>
                </a:solidFill>
              </a:rPr>
              <a:t>	Dispatches events to multiple 					listeners. </a:t>
            </a:r>
          </a:p>
          <a:p>
            <a:pPr algn="just">
              <a:buNone/>
            </a:pPr>
            <a:r>
              <a:rPr lang="en-US" dirty="0" smtClean="0">
                <a:solidFill>
                  <a:srgbClr val="002060"/>
                </a:solidFill>
              </a:rPr>
              <a:t>	</a:t>
            </a:r>
            <a:r>
              <a:rPr lang="en-US" b="1" i="1" dirty="0" err="1" smtClean="0">
                <a:solidFill>
                  <a:srgbClr val="002060"/>
                </a:solidFill>
              </a:rPr>
              <a:t>BorderLayout</a:t>
            </a:r>
            <a:r>
              <a:rPr lang="en-US" dirty="0" smtClean="0">
                <a:solidFill>
                  <a:srgbClr val="002060"/>
                </a:solidFill>
              </a:rPr>
              <a:t>		The border layout manager.</a:t>
            </a:r>
          </a:p>
          <a:p>
            <a:pPr algn="just">
              <a:buNone/>
            </a:pPr>
            <a:r>
              <a:rPr lang="en-US" dirty="0" smtClean="0">
                <a:solidFill>
                  <a:srgbClr val="002060"/>
                </a:solidFill>
              </a:rPr>
              <a:t>					Border  layouts use five 					components: North, South, East, 				West, and Center. </a:t>
            </a:r>
          </a:p>
          <a:p>
            <a:pPr algn="just">
              <a:buNone/>
            </a:pPr>
            <a:r>
              <a:rPr lang="en-US" dirty="0" smtClean="0">
                <a:solidFill>
                  <a:srgbClr val="002060"/>
                </a:solidFill>
              </a:rPr>
              <a:t>	</a:t>
            </a:r>
            <a:r>
              <a:rPr lang="en-US" b="1" i="1" dirty="0" smtClean="0">
                <a:solidFill>
                  <a:srgbClr val="002060"/>
                </a:solidFill>
              </a:rPr>
              <a:t>Button</a:t>
            </a:r>
            <a:r>
              <a:rPr lang="en-US" dirty="0" smtClean="0">
                <a:solidFill>
                  <a:srgbClr val="002060"/>
                </a:solidFill>
              </a:rPr>
              <a:t> 			Creates a push button control. </a:t>
            </a:r>
          </a:p>
          <a:p>
            <a:pPr algn="just">
              <a:buNone/>
            </a:pPr>
            <a:r>
              <a:rPr lang="en-US" dirty="0" smtClean="0">
                <a:solidFill>
                  <a:srgbClr val="002060"/>
                </a:solidFill>
              </a:rPr>
              <a:t>	</a:t>
            </a:r>
            <a:r>
              <a:rPr lang="en-US" b="1" i="1" dirty="0" smtClean="0">
                <a:solidFill>
                  <a:srgbClr val="002060"/>
                </a:solidFill>
              </a:rPr>
              <a:t>Canvas</a:t>
            </a:r>
            <a:r>
              <a:rPr lang="en-US" dirty="0" smtClean="0">
                <a:solidFill>
                  <a:srgbClr val="002060"/>
                </a:solidFill>
              </a:rPr>
              <a:t> 			A blank, semantics-free window. </a:t>
            </a:r>
          </a:p>
          <a:p>
            <a:pPr algn="just">
              <a:buNone/>
            </a:pPr>
            <a:r>
              <a:rPr lang="en-US" dirty="0" smtClean="0">
                <a:solidFill>
                  <a:srgbClr val="002060"/>
                </a:solidFill>
              </a:rPr>
              <a:t>	</a:t>
            </a:r>
            <a:r>
              <a:rPr lang="en-US" b="1" i="1" dirty="0" err="1" smtClean="0">
                <a:solidFill>
                  <a:srgbClr val="002060"/>
                </a:solidFill>
              </a:rPr>
              <a:t>CardLayout</a:t>
            </a:r>
            <a:r>
              <a:rPr lang="en-US" b="1" i="1" dirty="0" smtClean="0">
                <a:solidFill>
                  <a:srgbClr val="002060"/>
                </a:solidFill>
              </a:rPr>
              <a:t>	</a:t>
            </a:r>
            <a:r>
              <a:rPr lang="en-US" dirty="0" smtClean="0">
                <a:solidFill>
                  <a:srgbClr val="002060"/>
                </a:solidFill>
              </a:rPr>
              <a:t>	The card layout manager. Card 				layouts  emulate index cards. 					Only the one on top is showing. </a:t>
            </a:r>
          </a:p>
          <a:p>
            <a:pPr algn="just">
              <a:buNone/>
            </a:pPr>
            <a:r>
              <a:rPr lang="en-US" dirty="0" smtClean="0">
                <a:solidFill>
                  <a:srgbClr val="002060"/>
                </a:solidFill>
              </a:rPr>
              <a:t>	</a:t>
            </a:r>
            <a:r>
              <a:rPr lang="en-US" b="1" i="1" dirty="0" smtClean="0">
                <a:solidFill>
                  <a:srgbClr val="002060"/>
                </a:solidFill>
              </a:rPr>
              <a:t>Checkbox 	</a:t>
            </a:r>
            <a:r>
              <a:rPr lang="en-US" dirty="0" smtClean="0">
                <a:solidFill>
                  <a:srgbClr val="002060"/>
                </a:solidFill>
              </a:rPr>
              <a:t>		Creates a check box control. </a:t>
            </a:r>
          </a:p>
          <a:p>
            <a:pPr algn="just">
              <a:buNone/>
            </a:pPr>
            <a:r>
              <a:rPr lang="en-US" dirty="0" smtClean="0">
                <a:solidFill>
                  <a:srgbClr val="002060"/>
                </a:solidFill>
              </a:rPr>
              <a:t>	</a:t>
            </a:r>
            <a:r>
              <a:rPr lang="en-US" b="1" i="1" dirty="0" err="1" smtClean="0">
                <a:solidFill>
                  <a:srgbClr val="002060"/>
                </a:solidFill>
              </a:rPr>
              <a:t>CheckboxGroup</a:t>
            </a:r>
            <a:r>
              <a:rPr lang="en-US" dirty="0" smtClean="0">
                <a:solidFill>
                  <a:srgbClr val="002060"/>
                </a:solidFill>
              </a:rPr>
              <a:t>		Creates a group of check box 					controls</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gn="ctr">
              <a:buFont typeface="Wingdings" panose="05000000000000000000" pitchFamily="2" charset="2"/>
              <a:buChar char="q"/>
            </a:pPr>
            <a:r>
              <a:rPr lang="en-IN" b="1" dirty="0" smtClean="0">
                <a:solidFill>
                  <a:srgbClr val="FF0000"/>
                </a:solidFill>
              </a:rPr>
              <a:t>Unit VI: EVENT HANDLING</a:t>
            </a:r>
            <a:br>
              <a:rPr lang="en-IN" b="1" dirty="0" smtClean="0">
                <a:solidFill>
                  <a:srgbClr val="FF0000"/>
                </a:solidFill>
              </a:rPr>
            </a:br>
            <a:endParaRPr lang="en-IN" b="1" dirty="0">
              <a:solidFill>
                <a:srgbClr val="FF0000"/>
              </a:solidFill>
            </a:endParaRPr>
          </a:p>
        </p:txBody>
      </p:sp>
      <p:sp>
        <p:nvSpPr>
          <p:cNvPr id="3" name="Content Placeholder 2"/>
          <p:cNvSpPr>
            <a:spLocks noGrp="1"/>
          </p:cNvSpPr>
          <p:nvPr>
            <p:ph sz="quarter" idx="1"/>
          </p:nvPr>
        </p:nvSpPr>
        <p:spPr>
          <a:xfrm>
            <a:off x="457200" y="1052736"/>
            <a:ext cx="7499176" cy="5616624"/>
          </a:xfrm>
        </p:spPr>
        <p:txBody>
          <a:bodyPr>
            <a:normAutofit/>
          </a:bodyPr>
          <a:lstStyle/>
          <a:p>
            <a:r>
              <a:rPr lang="en-IN" dirty="0" smtClean="0"/>
              <a:t>Introduction </a:t>
            </a:r>
          </a:p>
          <a:p>
            <a:r>
              <a:rPr lang="en-IN" dirty="0" smtClean="0"/>
              <a:t>Event delegation Model</a:t>
            </a:r>
          </a:p>
          <a:p>
            <a:r>
              <a:rPr lang="en-IN" dirty="0" err="1" smtClean="0"/>
              <a:t>java.awt.event</a:t>
            </a:r>
            <a:r>
              <a:rPr lang="en-IN" dirty="0" smtClean="0"/>
              <a:t> Description</a:t>
            </a:r>
          </a:p>
          <a:p>
            <a:r>
              <a:rPr lang="en-IN" dirty="0" smtClean="0"/>
              <a:t>Sources of events</a:t>
            </a:r>
          </a:p>
          <a:p>
            <a:r>
              <a:rPr lang="en-IN" dirty="0" smtClean="0"/>
              <a:t>Event Listeners</a:t>
            </a:r>
          </a:p>
          <a:p>
            <a:r>
              <a:rPr lang="en-IN" dirty="0" smtClean="0"/>
              <a:t>Adapter Classes</a:t>
            </a:r>
          </a:p>
          <a:p>
            <a:r>
              <a:rPr lang="en-IN" dirty="0" smtClean="0"/>
              <a:t>Inner Classes</a:t>
            </a:r>
          </a:p>
          <a:p>
            <a:r>
              <a:rPr lang="en-IN" dirty="0" smtClean="0"/>
              <a:t>Abstract Window Toolkit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Few AWT Classes:</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980728"/>
            <a:ext cx="8291264" cy="5493224"/>
          </a:xfrm>
        </p:spPr>
        <p:txBody>
          <a:bodyPr>
            <a:normAutofit fontScale="92500" lnSpcReduction="20000"/>
          </a:bodyPr>
          <a:lstStyle/>
          <a:p>
            <a:pPr>
              <a:buNone/>
            </a:pPr>
            <a:r>
              <a:rPr lang="en-US" b="1" dirty="0" smtClean="0"/>
              <a:t>	</a:t>
            </a:r>
            <a:r>
              <a:rPr lang="en-US" b="1" dirty="0" smtClean="0">
                <a:solidFill>
                  <a:srgbClr val="0070C0"/>
                </a:solidFill>
              </a:rPr>
              <a:t>Class 				Description </a:t>
            </a:r>
          </a:p>
          <a:p>
            <a:pPr>
              <a:buNone/>
            </a:pPr>
            <a:r>
              <a:rPr lang="en-US" dirty="0" smtClean="0"/>
              <a:t>	</a:t>
            </a:r>
            <a:endParaRPr lang="en-US" dirty="0" smtClean="0">
              <a:solidFill>
                <a:srgbClr val="002060"/>
              </a:solidFill>
            </a:endParaRPr>
          </a:p>
          <a:p>
            <a:pPr>
              <a:buNone/>
            </a:pPr>
            <a:r>
              <a:rPr lang="en-US" dirty="0" smtClean="0">
                <a:solidFill>
                  <a:srgbClr val="002060"/>
                </a:solidFill>
              </a:rPr>
              <a:t>	</a:t>
            </a:r>
            <a:r>
              <a:rPr lang="en-US" b="1" i="1" dirty="0" smtClean="0">
                <a:solidFill>
                  <a:srgbClr val="002060"/>
                </a:solidFill>
              </a:rPr>
              <a:t>Choice</a:t>
            </a:r>
            <a:r>
              <a:rPr lang="en-US" dirty="0" smtClean="0">
                <a:solidFill>
                  <a:srgbClr val="002060"/>
                </a:solidFill>
              </a:rPr>
              <a:t> 		Creates a pop-up list. </a:t>
            </a:r>
          </a:p>
          <a:p>
            <a:pPr>
              <a:buNone/>
            </a:pPr>
            <a:r>
              <a:rPr lang="en-US" dirty="0" smtClean="0">
                <a:solidFill>
                  <a:srgbClr val="002060"/>
                </a:solidFill>
              </a:rPr>
              <a:t>	</a:t>
            </a:r>
            <a:r>
              <a:rPr lang="en-US" b="1" i="1" dirty="0" smtClean="0">
                <a:solidFill>
                  <a:srgbClr val="002060"/>
                </a:solidFill>
              </a:rPr>
              <a:t>Color </a:t>
            </a:r>
            <a:r>
              <a:rPr lang="en-US" dirty="0" smtClean="0">
                <a:solidFill>
                  <a:srgbClr val="002060"/>
                </a:solidFill>
              </a:rPr>
              <a:t>		Manages colors in a portable, platform-			independent fashion. </a:t>
            </a:r>
          </a:p>
          <a:p>
            <a:pPr>
              <a:buNone/>
            </a:pPr>
            <a:r>
              <a:rPr lang="en-US" dirty="0" smtClean="0">
                <a:solidFill>
                  <a:srgbClr val="002060"/>
                </a:solidFill>
              </a:rPr>
              <a:t>	</a:t>
            </a:r>
            <a:r>
              <a:rPr lang="en-US" b="1" i="1" dirty="0" smtClean="0">
                <a:solidFill>
                  <a:srgbClr val="002060"/>
                </a:solidFill>
              </a:rPr>
              <a:t>Component</a:t>
            </a:r>
            <a:r>
              <a:rPr lang="en-US" dirty="0" smtClean="0">
                <a:solidFill>
                  <a:srgbClr val="002060"/>
                </a:solidFill>
              </a:rPr>
              <a:t> 	An abstract </a:t>
            </a:r>
            <a:r>
              <a:rPr lang="en-US" dirty="0" err="1" smtClean="0">
                <a:solidFill>
                  <a:srgbClr val="002060"/>
                </a:solidFill>
              </a:rPr>
              <a:t>superclass</a:t>
            </a:r>
            <a:r>
              <a:rPr lang="en-US" dirty="0" smtClean="0">
                <a:solidFill>
                  <a:srgbClr val="002060"/>
                </a:solidFill>
              </a:rPr>
              <a:t> for various AWT 			components. </a:t>
            </a:r>
          </a:p>
          <a:p>
            <a:pPr>
              <a:buNone/>
            </a:pPr>
            <a:r>
              <a:rPr lang="en-US" dirty="0" smtClean="0">
                <a:solidFill>
                  <a:srgbClr val="002060"/>
                </a:solidFill>
              </a:rPr>
              <a:t>	</a:t>
            </a:r>
            <a:r>
              <a:rPr lang="en-US" b="1" i="1" dirty="0" smtClean="0">
                <a:solidFill>
                  <a:srgbClr val="002060"/>
                </a:solidFill>
              </a:rPr>
              <a:t>Container</a:t>
            </a:r>
            <a:r>
              <a:rPr lang="en-US" dirty="0" smtClean="0">
                <a:solidFill>
                  <a:srgbClr val="002060"/>
                </a:solidFill>
              </a:rPr>
              <a:t> 		A subclass of Component that can hold 			other components. </a:t>
            </a:r>
          </a:p>
          <a:p>
            <a:pPr>
              <a:buNone/>
            </a:pPr>
            <a:r>
              <a:rPr lang="en-US" dirty="0" smtClean="0">
                <a:solidFill>
                  <a:srgbClr val="002060"/>
                </a:solidFill>
              </a:rPr>
              <a:t>	</a:t>
            </a:r>
            <a:r>
              <a:rPr lang="en-US" b="1" i="1" dirty="0" smtClean="0">
                <a:solidFill>
                  <a:srgbClr val="002060"/>
                </a:solidFill>
              </a:rPr>
              <a:t>Cursor </a:t>
            </a:r>
            <a:r>
              <a:rPr lang="en-US" dirty="0" smtClean="0">
                <a:solidFill>
                  <a:srgbClr val="002060"/>
                </a:solidFill>
              </a:rPr>
              <a:t>		Encapsulates a bitmapped cursor. </a:t>
            </a:r>
          </a:p>
          <a:p>
            <a:pPr>
              <a:buNone/>
            </a:pPr>
            <a:r>
              <a:rPr lang="en-US" dirty="0" smtClean="0">
                <a:solidFill>
                  <a:srgbClr val="002060"/>
                </a:solidFill>
              </a:rPr>
              <a:t>	</a:t>
            </a:r>
            <a:r>
              <a:rPr lang="en-US" b="1" i="1" dirty="0" smtClean="0">
                <a:solidFill>
                  <a:srgbClr val="002060"/>
                </a:solidFill>
              </a:rPr>
              <a:t>Dialog </a:t>
            </a:r>
            <a:r>
              <a:rPr lang="en-US" dirty="0" smtClean="0">
                <a:solidFill>
                  <a:srgbClr val="002060"/>
                </a:solidFill>
              </a:rPr>
              <a:t>		Creates a dialog window. </a:t>
            </a:r>
          </a:p>
          <a:p>
            <a:pPr>
              <a:buNone/>
            </a:pPr>
            <a:r>
              <a:rPr lang="en-US" dirty="0" smtClean="0">
                <a:solidFill>
                  <a:srgbClr val="002060"/>
                </a:solidFill>
              </a:rPr>
              <a:t>	</a:t>
            </a:r>
            <a:r>
              <a:rPr lang="en-US" b="1" i="1" dirty="0" smtClean="0">
                <a:solidFill>
                  <a:srgbClr val="002060"/>
                </a:solidFill>
              </a:rPr>
              <a:t>Dimension </a:t>
            </a:r>
            <a:r>
              <a:rPr lang="en-US" dirty="0" smtClean="0">
                <a:solidFill>
                  <a:srgbClr val="002060"/>
                </a:solidFill>
              </a:rPr>
              <a:t>	Specifies the dimensions of an object. 			The width is stored in width, and the 			height is stored in height. </a:t>
            </a:r>
          </a:p>
          <a:p>
            <a:pPr>
              <a:buNone/>
            </a:pPr>
            <a:r>
              <a:rPr lang="en-US" dirty="0" smtClean="0">
                <a:solidFill>
                  <a:srgbClr val="002060"/>
                </a:solidFill>
              </a:rPr>
              <a:t>	</a:t>
            </a:r>
            <a:r>
              <a:rPr lang="en-US" b="1" i="1" dirty="0" err="1" smtClean="0">
                <a:solidFill>
                  <a:srgbClr val="002060"/>
                </a:solidFill>
              </a:rPr>
              <a:t>EventQueue</a:t>
            </a:r>
            <a:r>
              <a:rPr lang="en-US" dirty="0" smtClean="0">
                <a:solidFill>
                  <a:srgbClr val="002060"/>
                </a:solidFill>
              </a:rPr>
              <a:t>	Queues events. </a:t>
            </a:r>
          </a:p>
          <a:p>
            <a:pPr>
              <a:buNone/>
            </a:pPr>
            <a:r>
              <a:rPr lang="en-US" dirty="0" smtClean="0">
                <a:solidFill>
                  <a:srgbClr val="002060"/>
                </a:solidFill>
              </a:rPr>
              <a:t>	</a:t>
            </a:r>
            <a:r>
              <a:rPr lang="en-US" b="1" i="1" dirty="0" err="1" smtClean="0">
                <a:solidFill>
                  <a:srgbClr val="002060"/>
                </a:solidFill>
              </a:rPr>
              <a:t>FileDialog</a:t>
            </a:r>
            <a:r>
              <a:rPr lang="en-US" dirty="0" smtClean="0">
                <a:solidFill>
                  <a:srgbClr val="002060"/>
                </a:solidFill>
              </a:rPr>
              <a:t>		Creates a window from which a file can 			be selected. </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lstStyle/>
          <a:p>
            <a:r>
              <a:rPr lang="en-US" b="1" dirty="0" smtClean="0">
                <a:solidFill>
                  <a:srgbClr val="FF0000"/>
                </a:solidFill>
              </a:rPr>
              <a:t>Hierarchy of Classes in AWT</a:t>
            </a:r>
            <a:endParaRPr lang="en-US" b="1" dirty="0">
              <a:solidFill>
                <a:srgbClr val="FF0000"/>
              </a:solidFill>
            </a:endParaRPr>
          </a:p>
        </p:txBody>
      </p:sp>
      <p:pic>
        <p:nvPicPr>
          <p:cNvPr id="1026" name="Picture 2"/>
          <p:cNvPicPr>
            <a:picLocks noChangeAspect="1" noChangeArrowheads="1"/>
          </p:cNvPicPr>
          <p:nvPr/>
        </p:nvPicPr>
        <p:blipFill>
          <a:blip r:embed="rId2" cstate="print"/>
          <a:srcRect l="32719" t="21212" r="31290" b="16667"/>
          <a:stretch>
            <a:fillRect/>
          </a:stretch>
        </p:blipFill>
        <p:spPr bwMode="auto">
          <a:xfrm>
            <a:off x="323528" y="1052735"/>
            <a:ext cx="6480720" cy="557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pitchFamily="2" charset="2"/>
              <a:buChar char="Ø"/>
            </a:pPr>
            <a:r>
              <a:rPr lang="en-US" b="1" dirty="0" smtClean="0">
                <a:solidFill>
                  <a:srgbClr val="FF0000"/>
                </a:solidFill>
              </a:rPr>
              <a:t>Components and Container</a:t>
            </a:r>
            <a:r>
              <a:rPr lang="en-US" b="1" dirty="0" smtClean="0"/>
              <a:t/>
            </a:r>
            <a:br>
              <a:rPr lang="en-US" b="1" dirty="0" smtClean="0"/>
            </a:br>
            <a:endParaRPr lang="en-US" dirty="0"/>
          </a:p>
        </p:txBody>
      </p:sp>
      <p:sp>
        <p:nvSpPr>
          <p:cNvPr id="3" name="Content Placeholder 2"/>
          <p:cNvSpPr>
            <a:spLocks noGrp="1"/>
          </p:cNvSpPr>
          <p:nvPr>
            <p:ph sz="quarter" idx="1"/>
          </p:nvPr>
        </p:nvSpPr>
        <p:spPr>
          <a:xfrm>
            <a:off x="457200" y="1124744"/>
            <a:ext cx="8003232" cy="5349208"/>
          </a:xfrm>
        </p:spPr>
        <p:txBody>
          <a:bodyPr>
            <a:normAutofit/>
          </a:bodyPr>
          <a:lstStyle/>
          <a:p>
            <a:endParaRPr lang="en-US" dirty="0" smtClean="0"/>
          </a:p>
          <a:p>
            <a:pPr algn="just"/>
            <a:r>
              <a:rPr lang="en-US" dirty="0" smtClean="0"/>
              <a:t>At the top of the AWT hierarchy is the </a:t>
            </a:r>
            <a:r>
              <a:rPr lang="en-US" b="1" dirty="0" smtClean="0">
                <a:solidFill>
                  <a:srgbClr val="002060"/>
                </a:solidFill>
              </a:rPr>
              <a:t>Component class.</a:t>
            </a:r>
          </a:p>
          <a:p>
            <a:pPr algn="just"/>
            <a:endParaRPr lang="en-US" dirty="0" smtClean="0"/>
          </a:p>
          <a:p>
            <a:pPr algn="just"/>
            <a:r>
              <a:rPr lang="en-US" dirty="0" smtClean="0"/>
              <a:t>Component is an abstract class that encapsulates all of the attributes of a visual component.</a:t>
            </a:r>
          </a:p>
          <a:p>
            <a:pPr algn="just">
              <a:buNone/>
            </a:pPr>
            <a:endParaRPr lang="en-US" dirty="0" smtClean="0"/>
          </a:p>
          <a:p>
            <a:pPr algn="just"/>
            <a:r>
              <a:rPr lang="en-US" dirty="0" smtClean="0"/>
              <a:t>The </a:t>
            </a:r>
            <a:r>
              <a:rPr lang="en-US" b="1" dirty="0" smtClean="0">
                <a:solidFill>
                  <a:srgbClr val="002060"/>
                </a:solidFill>
              </a:rPr>
              <a:t>Container class is a subclass of Component.</a:t>
            </a:r>
          </a:p>
          <a:p>
            <a:pPr algn="just"/>
            <a:endParaRPr lang="en-US" dirty="0" smtClean="0"/>
          </a:p>
          <a:p>
            <a:pPr algn="just"/>
            <a:r>
              <a:rPr lang="en-US" dirty="0" smtClean="0"/>
              <a:t>It has additional methods that allow other Component objects to be nested with in it. Other Container objects can be stored inside of a Container</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rgbClr val="FF0000"/>
                </a:solidFill>
              </a:rPr>
              <a:t>Container</a:t>
            </a:r>
            <a:r>
              <a:rPr lang="en-US" b="1" spc="-45" dirty="0" smtClean="0">
                <a:solidFill>
                  <a:srgbClr val="FF0000"/>
                </a:solidFill>
              </a:rPr>
              <a:t> </a:t>
            </a:r>
            <a:r>
              <a:rPr lang="en-US" b="1" spc="-5" dirty="0" smtClean="0">
                <a:solidFill>
                  <a:srgbClr val="FF0000"/>
                </a:solidFill>
              </a:rPr>
              <a:t>class:</a:t>
            </a:r>
            <a:br>
              <a:rPr lang="en-US" b="1" spc="-5"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1052736"/>
            <a:ext cx="8291264" cy="6120680"/>
          </a:xfrm>
        </p:spPr>
        <p:txBody>
          <a:bodyPr>
            <a:normAutofit fontScale="32500" lnSpcReduction="20000"/>
          </a:bodyPr>
          <a:lstStyle/>
          <a:p>
            <a:r>
              <a:rPr lang="en-US" sz="5500" b="1" i="1" dirty="0" smtClean="0"/>
              <a:t>Window Class</a:t>
            </a:r>
            <a:r>
              <a:rPr lang="en-US" sz="5500" dirty="0" smtClean="0"/>
              <a:t>:</a:t>
            </a:r>
          </a:p>
          <a:p>
            <a:pPr algn="just">
              <a:buNone/>
            </a:pPr>
            <a:r>
              <a:rPr lang="en-US" sz="5500" dirty="0" smtClean="0">
                <a:solidFill>
                  <a:srgbClr val="004376"/>
                </a:solidFill>
                <a:cs typeface="Arial" panose="020B0604020202020204"/>
              </a:rPr>
              <a:t>		The </a:t>
            </a:r>
            <a:r>
              <a:rPr lang="en-US" sz="5500" b="1" i="1" spc="-10" dirty="0" smtClean="0">
                <a:solidFill>
                  <a:srgbClr val="FF0000"/>
                </a:solidFill>
                <a:cs typeface="Arial" panose="020B0604020202020204"/>
              </a:rPr>
              <a:t>window</a:t>
            </a:r>
            <a:r>
              <a:rPr lang="en-US" sz="5500" spc="-10" dirty="0" smtClean="0">
                <a:solidFill>
                  <a:srgbClr val="004376"/>
                </a:solidFill>
                <a:cs typeface="Arial" panose="020B0604020202020204"/>
              </a:rPr>
              <a:t> </a:t>
            </a:r>
            <a:r>
              <a:rPr lang="en-US" sz="5500" spc="-5" dirty="0" smtClean="0">
                <a:solidFill>
                  <a:srgbClr val="004376"/>
                </a:solidFill>
                <a:cs typeface="Arial" panose="020B0604020202020204"/>
              </a:rPr>
              <a:t>is </a:t>
            </a:r>
            <a:r>
              <a:rPr lang="en-US" sz="5500" dirty="0" smtClean="0">
                <a:solidFill>
                  <a:srgbClr val="004376"/>
                </a:solidFill>
                <a:cs typeface="Arial" panose="020B0604020202020204"/>
              </a:rPr>
              <a:t>the </a:t>
            </a:r>
            <a:r>
              <a:rPr lang="en-US" sz="5500" spc="-5" dirty="0" smtClean="0">
                <a:solidFill>
                  <a:srgbClr val="004376"/>
                </a:solidFill>
                <a:cs typeface="Arial" panose="020B0604020202020204"/>
              </a:rPr>
              <a:t>container that have </a:t>
            </a:r>
            <a:r>
              <a:rPr lang="en-US" sz="5500" b="1" i="1" spc="-10" dirty="0" smtClean="0">
                <a:solidFill>
                  <a:srgbClr val="FF0000"/>
                </a:solidFill>
                <a:cs typeface="Arial" panose="020B0604020202020204"/>
              </a:rPr>
              <a:t>no </a:t>
            </a:r>
            <a:r>
              <a:rPr lang="en-US" sz="5500" b="1" i="1" spc="-5" dirty="0" smtClean="0">
                <a:solidFill>
                  <a:srgbClr val="FF0000"/>
                </a:solidFill>
                <a:cs typeface="Arial" panose="020B0604020202020204"/>
              </a:rPr>
              <a:t>borders and menu bars.</a:t>
            </a:r>
            <a:r>
              <a:rPr lang="en-US" sz="5500" spc="-5" dirty="0" smtClean="0">
                <a:solidFill>
                  <a:srgbClr val="004376"/>
                </a:solidFill>
                <a:cs typeface="Arial" panose="020B0604020202020204"/>
              </a:rPr>
              <a:t>  </a:t>
            </a:r>
            <a:r>
              <a:rPr lang="en-US" sz="5500" spc="-60" dirty="0" smtClean="0">
                <a:solidFill>
                  <a:srgbClr val="004376"/>
                </a:solidFill>
                <a:cs typeface="Arial" panose="020B0604020202020204"/>
              </a:rPr>
              <a:t>You </a:t>
            </a:r>
            <a:r>
              <a:rPr lang="en-US" sz="5500" dirty="0" smtClean="0">
                <a:solidFill>
                  <a:srgbClr val="004376"/>
                </a:solidFill>
                <a:cs typeface="Arial" panose="020B0604020202020204"/>
              </a:rPr>
              <a:t>must </a:t>
            </a:r>
            <a:r>
              <a:rPr lang="en-US" sz="5500" spc="-5" dirty="0" smtClean="0">
                <a:solidFill>
                  <a:srgbClr val="004376"/>
                </a:solidFill>
                <a:cs typeface="Arial" panose="020B0604020202020204"/>
              </a:rPr>
              <a:t>use </a:t>
            </a:r>
            <a:r>
              <a:rPr lang="en-US" sz="5500" dirty="0" smtClean="0">
                <a:solidFill>
                  <a:srgbClr val="004376"/>
                </a:solidFill>
                <a:cs typeface="Arial" panose="020B0604020202020204"/>
              </a:rPr>
              <a:t>frame, </a:t>
            </a:r>
            <a:r>
              <a:rPr lang="en-US" sz="5500" spc="-5" dirty="0" smtClean="0">
                <a:solidFill>
                  <a:srgbClr val="004376"/>
                </a:solidFill>
                <a:cs typeface="Arial" panose="020B0604020202020204"/>
              </a:rPr>
              <a:t>dialog or another </a:t>
            </a:r>
            <a:r>
              <a:rPr lang="en-US" sz="5500" spc="-10" dirty="0" smtClean="0">
                <a:solidFill>
                  <a:srgbClr val="004376"/>
                </a:solidFill>
                <a:cs typeface="Arial" panose="020B0604020202020204"/>
              </a:rPr>
              <a:t>window </a:t>
            </a:r>
            <a:r>
              <a:rPr lang="en-US" sz="5500" dirty="0" smtClean="0">
                <a:solidFill>
                  <a:srgbClr val="004376"/>
                </a:solidFill>
                <a:cs typeface="Arial" panose="020B0604020202020204"/>
              </a:rPr>
              <a:t>for </a:t>
            </a:r>
            <a:r>
              <a:rPr lang="en-US" sz="5500" spc="-5" dirty="0" smtClean="0">
                <a:solidFill>
                  <a:srgbClr val="004376"/>
                </a:solidFill>
                <a:cs typeface="Arial" panose="020B0604020202020204"/>
              </a:rPr>
              <a:t>creating a</a:t>
            </a:r>
            <a:r>
              <a:rPr lang="en-US" sz="5500" spc="145" dirty="0" smtClean="0">
                <a:solidFill>
                  <a:srgbClr val="004376"/>
                </a:solidFill>
                <a:cs typeface="Arial" panose="020B0604020202020204"/>
              </a:rPr>
              <a:t> </a:t>
            </a:r>
            <a:r>
              <a:rPr lang="en-US" sz="5500" spc="-25" dirty="0" smtClean="0">
                <a:solidFill>
                  <a:srgbClr val="004376"/>
                </a:solidFill>
                <a:cs typeface="Arial" panose="020B0604020202020204"/>
              </a:rPr>
              <a:t>window.</a:t>
            </a:r>
          </a:p>
          <a:p>
            <a:pPr algn="just">
              <a:buNone/>
            </a:pPr>
            <a:endParaRPr lang="en-US" sz="5500" dirty="0" smtClean="0"/>
          </a:p>
          <a:p>
            <a:r>
              <a:rPr lang="en-US" sz="5500" b="1" i="1" dirty="0" smtClean="0"/>
              <a:t>Frame Class:</a:t>
            </a:r>
          </a:p>
          <a:p>
            <a:pPr algn="just">
              <a:buNone/>
            </a:pPr>
            <a:r>
              <a:rPr lang="en-US" sz="5500" dirty="0" smtClean="0">
                <a:solidFill>
                  <a:srgbClr val="004376"/>
                </a:solidFill>
                <a:latin typeface="Arial" panose="020B0604020202020204"/>
                <a:cs typeface="Arial" panose="020B0604020202020204"/>
              </a:rPr>
              <a:t>		</a:t>
            </a:r>
            <a:r>
              <a:rPr lang="en-US" sz="5500" dirty="0" smtClean="0">
                <a:solidFill>
                  <a:srgbClr val="004376"/>
                </a:solidFill>
                <a:latin typeface="+mj-lt"/>
                <a:cs typeface="Arial" panose="020B0604020202020204"/>
              </a:rPr>
              <a:t>The </a:t>
            </a:r>
            <a:r>
              <a:rPr lang="en-US" sz="5500" b="1" i="1" dirty="0" smtClean="0">
                <a:solidFill>
                  <a:srgbClr val="FF0000"/>
                </a:solidFill>
                <a:latin typeface="+mj-lt"/>
                <a:cs typeface="Arial" panose="020B0604020202020204"/>
              </a:rPr>
              <a:t>Frame</a:t>
            </a:r>
            <a:r>
              <a:rPr lang="en-US" sz="5500" dirty="0" smtClean="0">
                <a:solidFill>
                  <a:srgbClr val="004376"/>
                </a:solidFill>
                <a:latin typeface="+mj-lt"/>
                <a:cs typeface="Arial" panose="020B0604020202020204"/>
              </a:rPr>
              <a:t> </a:t>
            </a:r>
            <a:r>
              <a:rPr lang="en-US" sz="5500" spc="-5" dirty="0" smtClean="0">
                <a:solidFill>
                  <a:srgbClr val="004376"/>
                </a:solidFill>
                <a:latin typeface="+mj-lt"/>
                <a:cs typeface="Arial" panose="020B0604020202020204"/>
              </a:rPr>
              <a:t>is </a:t>
            </a:r>
            <a:r>
              <a:rPr lang="en-US" sz="5500" dirty="0" smtClean="0">
                <a:solidFill>
                  <a:srgbClr val="004376"/>
                </a:solidFill>
                <a:latin typeface="+mj-lt"/>
                <a:cs typeface="Arial" panose="020B0604020202020204"/>
              </a:rPr>
              <a:t>the </a:t>
            </a:r>
            <a:r>
              <a:rPr lang="en-US" sz="5500" spc="-5" dirty="0" smtClean="0">
                <a:solidFill>
                  <a:srgbClr val="004376"/>
                </a:solidFill>
                <a:latin typeface="+mj-lt"/>
                <a:cs typeface="Arial" panose="020B0604020202020204"/>
              </a:rPr>
              <a:t>container that </a:t>
            </a:r>
            <a:r>
              <a:rPr lang="en-US" sz="5500" b="1" i="1" spc="-5" dirty="0" smtClean="0">
                <a:solidFill>
                  <a:srgbClr val="FF0000"/>
                </a:solidFill>
                <a:latin typeface="+mj-lt"/>
                <a:cs typeface="Arial" panose="020B0604020202020204"/>
              </a:rPr>
              <a:t>contain </a:t>
            </a:r>
            <a:r>
              <a:rPr lang="en-US" sz="5500" b="1" i="1" dirty="0" smtClean="0">
                <a:solidFill>
                  <a:srgbClr val="FF0000"/>
                </a:solidFill>
                <a:latin typeface="+mj-lt"/>
                <a:cs typeface="Arial" panose="020B0604020202020204"/>
              </a:rPr>
              <a:t>title </a:t>
            </a:r>
            <a:r>
              <a:rPr lang="en-US" sz="5500" b="1" i="1" spc="-5" dirty="0" smtClean="0">
                <a:solidFill>
                  <a:srgbClr val="FF0000"/>
                </a:solidFill>
                <a:latin typeface="+mj-lt"/>
                <a:cs typeface="Arial" panose="020B0604020202020204"/>
              </a:rPr>
              <a:t>bar </a:t>
            </a:r>
            <a:r>
              <a:rPr lang="en-US" sz="5500" spc="-5" dirty="0" smtClean="0">
                <a:solidFill>
                  <a:srgbClr val="004376"/>
                </a:solidFill>
                <a:latin typeface="+mj-lt"/>
                <a:cs typeface="Arial" panose="020B0604020202020204"/>
              </a:rPr>
              <a:t>and </a:t>
            </a:r>
            <a:r>
              <a:rPr lang="en-US" sz="5500" b="1" i="1" spc="-5" dirty="0" smtClean="0">
                <a:solidFill>
                  <a:srgbClr val="FF0000"/>
                </a:solidFill>
                <a:latin typeface="+mj-lt"/>
                <a:cs typeface="Arial" panose="020B0604020202020204"/>
              </a:rPr>
              <a:t>can have menu  bars.</a:t>
            </a:r>
            <a:r>
              <a:rPr lang="en-US" sz="5500" spc="-5" dirty="0" smtClean="0">
                <a:solidFill>
                  <a:srgbClr val="004376"/>
                </a:solidFill>
                <a:latin typeface="+mj-lt"/>
                <a:cs typeface="Arial" panose="020B0604020202020204"/>
              </a:rPr>
              <a:t> </a:t>
            </a:r>
            <a:r>
              <a:rPr lang="en-US" sz="5500" dirty="0" smtClean="0">
                <a:solidFill>
                  <a:srgbClr val="004376"/>
                </a:solidFill>
                <a:latin typeface="+mj-lt"/>
                <a:cs typeface="Arial" panose="020B0604020202020204"/>
              </a:rPr>
              <a:t>It </a:t>
            </a:r>
            <a:r>
              <a:rPr lang="en-US" sz="5500" spc="-5" dirty="0" smtClean="0">
                <a:solidFill>
                  <a:srgbClr val="004376"/>
                </a:solidFill>
                <a:latin typeface="+mj-lt"/>
                <a:cs typeface="Arial" panose="020B0604020202020204"/>
              </a:rPr>
              <a:t>can have other components </a:t>
            </a:r>
            <a:r>
              <a:rPr lang="en-US" sz="5500" spc="-5" dirty="0" smtClean="0">
                <a:solidFill>
                  <a:srgbClr val="FF0000"/>
                </a:solidFill>
                <a:latin typeface="+mj-lt"/>
                <a:cs typeface="Arial" panose="020B0604020202020204"/>
              </a:rPr>
              <a:t>like button, text field</a:t>
            </a:r>
            <a:r>
              <a:rPr lang="en-US" sz="5500" spc="90" dirty="0" smtClean="0">
                <a:solidFill>
                  <a:srgbClr val="FF0000"/>
                </a:solidFill>
                <a:latin typeface="+mj-lt"/>
                <a:cs typeface="Arial" panose="020B0604020202020204"/>
              </a:rPr>
              <a:t> </a:t>
            </a:r>
            <a:r>
              <a:rPr lang="en-US" sz="5500" spc="-5" dirty="0" smtClean="0">
                <a:solidFill>
                  <a:srgbClr val="FF0000"/>
                </a:solidFill>
                <a:latin typeface="+mj-lt"/>
                <a:cs typeface="Arial" panose="020B0604020202020204"/>
              </a:rPr>
              <a:t>etc.</a:t>
            </a:r>
          </a:p>
          <a:p>
            <a:pPr algn="just">
              <a:buNone/>
            </a:pPr>
            <a:endParaRPr lang="en-US" sz="5500" dirty="0" smtClean="0"/>
          </a:p>
          <a:p>
            <a:r>
              <a:rPr lang="en-US" sz="5500" b="1" i="1" dirty="0" smtClean="0"/>
              <a:t>Panel Class:</a:t>
            </a:r>
          </a:p>
          <a:p>
            <a:pPr algn="just">
              <a:buNone/>
            </a:pPr>
            <a:r>
              <a:rPr lang="en-US" sz="5500" dirty="0" smtClean="0">
                <a:solidFill>
                  <a:srgbClr val="004376"/>
                </a:solidFill>
                <a:latin typeface="Arial" panose="020B0604020202020204"/>
                <a:cs typeface="Arial" panose="020B0604020202020204"/>
              </a:rPr>
              <a:t>		</a:t>
            </a:r>
            <a:r>
              <a:rPr lang="en-US" sz="5500" dirty="0" smtClean="0">
                <a:solidFill>
                  <a:srgbClr val="004376"/>
                </a:solidFill>
                <a:latin typeface="+mj-lt"/>
                <a:cs typeface="Arial" panose="020B0604020202020204"/>
              </a:rPr>
              <a:t>The </a:t>
            </a:r>
            <a:r>
              <a:rPr lang="en-US" sz="5500" b="1" i="1" spc="-5" dirty="0" smtClean="0">
                <a:solidFill>
                  <a:srgbClr val="FF0000"/>
                </a:solidFill>
                <a:latin typeface="+mj-lt"/>
                <a:cs typeface="Arial" panose="020B0604020202020204"/>
              </a:rPr>
              <a:t>Panel</a:t>
            </a:r>
            <a:r>
              <a:rPr lang="en-US" sz="5500" spc="-5" dirty="0" smtClean="0">
                <a:solidFill>
                  <a:srgbClr val="004376"/>
                </a:solidFill>
                <a:latin typeface="+mj-lt"/>
                <a:cs typeface="Arial" panose="020B0604020202020204"/>
              </a:rPr>
              <a:t> is </a:t>
            </a:r>
            <a:r>
              <a:rPr lang="en-US" sz="5500" dirty="0" smtClean="0">
                <a:solidFill>
                  <a:srgbClr val="004376"/>
                </a:solidFill>
                <a:latin typeface="+mj-lt"/>
                <a:cs typeface="Arial" panose="020B0604020202020204"/>
              </a:rPr>
              <a:t>the </a:t>
            </a:r>
            <a:r>
              <a:rPr lang="en-US" sz="5500" spc="-5" dirty="0" smtClean="0">
                <a:solidFill>
                  <a:srgbClr val="004376"/>
                </a:solidFill>
                <a:latin typeface="+mj-lt"/>
                <a:cs typeface="Arial" panose="020B0604020202020204"/>
              </a:rPr>
              <a:t>container that </a:t>
            </a:r>
            <a:r>
              <a:rPr lang="en-US" sz="5500" b="1" i="1" spc="-5" dirty="0" smtClean="0">
                <a:solidFill>
                  <a:srgbClr val="FF0000"/>
                </a:solidFill>
                <a:latin typeface="+mj-lt"/>
                <a:cs typeface="Arial" panose="020B0604020202020204"/>
              </a:rPr>
              <a:t>doesn't contain </a:t>
            </a:r>
            <a:r>
              <a:rPr lang="en-US" sz="5500" b="1" i="1" dirty="0" smtClean="0">
                <a:solidFill>
                  <a:srgbClr val="FF0000"/>
                </a:solidFill>
                <a:latin typeface="+mj-lt"/>
                <a:cs typeface="Arial" panose="020B0604020202020204"/>
              </a:rPr>
              <a:t>title </a:t>
            </a:r>
            <a:r>
              <a:rPr lang="en-US" sz="5500" b="1" i="1" spc="-5" dirty="0" smtClean="0">
                <a:solidFill>
                  <a:srgbClr val="FF0000"/>
                </a:solidFill>
                <a:latin typeface="+mj-lt"/>
                <a:cs typeface="Arial" panose="020B0604020202020204"/>
              </a:rPr>
              <a:t>bar and</a:t>
            </a:r>
            <a:r>
              <a:rPr lang="en-US" sz="5500" b="1" i="1" spc="50" dirty="0" smtClean="0">
                <a:solidFill>
                  <a:srgbClr val="FF0000"/>
                </a:solidFill>
                <a:latin typeface="+mj-lt"/>
                <a:cs typeface="Arial" panose="020B0604020202020204"/>
              </a:rPr>
              <a:t> </a:t>
            </a:r>
            <a:r>
              <a:rPr lang="en-US" sz="5500" b="1" i="1" spc="-5" dirty="0" smtClean="0">
                <a:solidFill>
                  <a:srgbClr val="FF0000"/>
                </a:solidFill>
                <a:latin typeface="+mj-lt"/>
                <a:cs typeface="Arial" panose="020B0604020202020204"/>
              </a:rPr>
              <a:t>menu</a:t>
            </a:r>
            <a:r>
              <a:rPr lang="en-US" sz="5500" b="1" i="1" dirty="0" smtClean="0">
                <a:solidFill>
                  <a:srgbClr val="FF0000"/>
                </a:solidFill>
                <a:latin typeface="+mj-lt"/>
                <a:cs typeface="Arial" panose="020B0604020202020204"/>
              </a:rPr>
              <a:t> </a:t>
            </a:r>
            <a:r>
              <a:rPr lang="en-US" sz="5500" b="1" i="1" spc="-5" dirty="0" smtClean="0">
                <a:solidFill>
                  <a:srgbClr val="FF0000"/>
                </a:solidFill>
                <a:latin typeface="+mj-lt"/>
                <a:cs typeface="Arial" panose="020B0604020202020204"/>
              </a:rPr>
              <a:t>bars. </a:t>
            </a:r>
            <a:r>
              <a:rPr lang="en-US" sz="5500" dirty="0" smtClean="0">
                <a:solidFill>
                  <a:srgbClr val="004376"/>
                </a:solidFill>
                <a:latin typeface="+mj-lt"/>
                <a:cs typeface="Arial" panose="020B0604020202020204"/>
              </a:rPr>
              <a:t>It </a:t>
            </a:r>
            <a:r>
              <a:rPr lang="en-US" sz="5500" spc="-5" dirty="0" smtClean="0">
                <a:solidFill>
                  <a:srgbClr val="004376"/>
                </a:solidFill>
                <a:latin typeface="+mj-lt"/>
                <a:cs typeface="Arial" panose="020B0604020202020204"/>
              </a:rPr>
              <a:t>can have other components </a:t>
            </a:r>
            <a:r>
              <a:rPr lang="en-US" sz="5500" spc="-5" dirty="0" smtClean="0">
                <a:solidFill>
                  <a:srgbClr val="FF0000"/>
                </a:solidFill>
                <a:latin typeface="+mj-lt"/>
                <a:cs typeface="Arial" panose="020B0604020202020204"/>
              </a:rPr>
              <a:t>like button, text field and</a:t>
            </a:r>
            <a:r>
              <a:rPr lang="en-US" sz="5500" spc="80" dirty="0" smtClean="0">
                <a:solidFill>
                  <a:srgbClr val="FF0000"/>
                </a:solidFill>
                <a:latin typeface="+mj-lt"/>
                <a:cs typeface="Arial" panose="020B0604020202020204"/>
              </a:rPr>
              <a:t> </a:t>
            </a:r>
            <a:r>
              <a:rPr lang="en-US" sz="5500" spc="-5" dirty="0" smtClean="0">
                <a:solidFill>
                  <a:srgbClr val="FF0000"/>
                </a:solidFill>
                <a:latin typeface="+mj-lt"/>
                <a:cs typeface="Arial" panose="020B0604020202020204"/>
              </a:rPr>
              <a:t>etc.</a:t>
            </a:r>
            <a:endParaRPr lang="en-US" sz="5500" dirty="0" smtClean="0">
              <a:solidFill>
                <a:srgbClr val="FF0000"/>
              </a:solidFill>
              <a:latin typeface="+mj-lt"/>
              <a:cs typeface="Arial" panose="020B0604020202020204"/>
            </a:endParaRPr>
          </a:p>
          <a:p>
            <a:pPr algn="just">
              <a:buNone/>
            </a:pPr>
            <a:endParaRPr lang="en-US" sz="5500" b="1" i="1" dirty="0" smtClean="0"/>
          </a:p>
          <a:p>
            <a:pPr algn="just"/>
            <a:r>
              <a:rPr lang="en-US" sz="5500" b="1" i="1" dirty="0" smtClean="0"/>
              <a:t>Canvas Class:</a:t>
            </a:r>
          </a:p>
          <a:p>
            <a:pPr algn="just">
              <a:buNone/>
            </a:pPr>
            <a:r>
              <a:rPr lang="en-US" sz="5500" dirty="0" smtClean="0">
                <a:solidFill>
                  <a:srgbClr val="004376"/>
                </a:solidFill>
                <a:latin typeface="Arial" panose="020B0604020202020204"/>
                <a:cs typeface="Arial" panose="020B0604020202020204"/>
              </a:rPr>
              <a:t>		</a:t>
            </a:r>
            <a:r>
              <a:rPr lang="en-US" sz="5500" dirty="0" smtClean="0">
                <a:solidFill>
                  <a:srgbClr val="004376"/>
                </a:solidFill>
                <a:latin typeface="+mj-lt"/>
                <a:cs typeface="Arial" panose="020B0604020202020204"/>
              </a:rPr>
              <a:t>It </a:t>
            </a:r>
            <a:r>
              <a:rPr lang="en-US" sz="5500" b="1" i="1" spc="-5" dirty="0" smtClean="0">
                <a:solidFill>
                  <a:srgbClr val="FF0000"/>
                </a:solidFill>
                <a:latin typeface="+mj-lt"/>
                <a:cs typeface="Arial" panose="020B0604020202020204"/>
              </a:rPr>
              <a:t>represents a rectangular area </a:t>
            </a:r>
            <a:r>
              <a:rPr lang="en-US" sz="5500" spc="-15" dirty="0" smtClean="0">
                <a:solidFill>
                  <a:srgbClr val="004376"/>
                </a:solidFill>
                <a:latin typeface="+mj-lt"/>
                <a:cs typeface="Arial" panose="020B0604020202020204"/>
              </a:rPr>
              <a:t>where </a:t>
            </a:r>
            <a:r>
              <a:rPr lang="en-US" sz="5500" spc="-5" dirty="0" smtClean="0">
                <a:solidFill>
                  <a:srgbClr val="004376"/>
                </a:solidFill>
                <a:latin typeface="+mj-lt"/>
                <a:cs typeface="Arial" panose="020B0604020202020204"/>
              </a:rPr>
              <a:t>application can draw  something or can receive inputs created by</a:t>
            </a:r>
            <a:r>
              <a:rPr lang="en-US" sz="5500" spc="55" dirty="0" smtClean="0">
                <a:solidFill>
                  <a:srgbClr val="004376"/>
                </a:solidFill>
                <a:latin typeface="+mj-lt"/>
                <a:cs typeface="Arial" panose="020B0604020202020204"/>
              </a:rPr>
              <a:t> </a:t>
            </a:r>
            <a:r>
              <a:rPr lang="en-US" sz="5500" spc="-25" dirty="0" smtClean="0">
                <a:solidFill>
                  <a:srgbClr val="004376"/>
                </a:solidFill>
                <a:latin typeface="+mj-lt"/>
                <a:cs typeface="Arial" panose="020B0604020202020204"/>
              </a:rPr>
              <a:t>user.</a:t>
            </a:r>
            <a:endParaRPr lang="en-US" sz="5500" dirty="0" smtClean="0">
              <a:latin typeface="+mj-lt"/>
              <a:cs typeface="Arial" panose="020B0604020202020204"/>
            </a:endParaRPr>
          </a:p>
          <a:p>
            <a:endParaRPr lang="en-US" sz="3800" b="1" i="1" dirty="0" smtClean="0"/>
          </a:p>
          <a:p>
            <a:endParaRPr lang="en-US" dirty="0" smtClean="0"/>
          </a:p>
          <a:p>
            <a:pPr marL="12700" algn="just">
              <a:lnSpc>
                <a:spcPct val="100000"/>
              </a:lnSpc>
              <a:spcBef>
                <a:spcPts val="100"/>
              </a:spcBef>
              <a:buNone/>
            </a:pPr>
            <a:r>
              <a:rPr lang="en-US" sz="5500" b="1" i="1" dirty="0" smtClean="0">
                <a:latin typeface="+mj-lt"/>
              </a:rPr>
              <a:t>Note: </a:t>
            </a:r>
          </a:p>
          <a:p>
            <a:pPr marL="12700" algn="just">
              <a:lnSpc>
                <a:spcPct val="100000"/>
              </a:lnSpc>
              <a:spcBef>
                <a:spcPts val="100"/>
              </a:spcBef>
              <a:buNone/>
            </a:pPr>
            <a:r>
              <a:rPr lang="en-US" sz="5500" b="1" i="1" spc="-5" dirty="0" smtClean="0">
                <a:latin typeface="+mj-lt"/>
                <a:cs typeface="Arial" panose="020B0604020202020204"/>
              </a:rPr>
              <a:t>		Before adding </a:t>
            </a:r>
            <a:r>
              <a:rPr lang="en-US" sz="5500" b="1" i="1" dirty="0" smtClean="0">
                <a:latin typeface="+mj-lt"/>
                <a:cs typeface="Arial" panose="020B0604020202020204"/>
              </a:rPr>
              <a:t>the </a:t>
            </a:r>
            <a:r>
              <a:rPr lang="en-US" sz="5500" b="1" i="1" spc="-5" dirty="0" smtClean="0">
                <a:latin typeface="+mj-lt"/>
                <a:cs typeface="Arial" panose="020B0604020202020204"/>
              </a:rPr>
              <a:t>components that make up a user interface, </a:t>
            </a:r>
            <a:r>
              <a:rPr lang="en-US" sz="5500" b="1" i="1" dirty="0" smtClean="0">
                <a:latin typeface="+mj-lt"/>
                <a:cs typeface="Arial" panose="020B0604020202020204"/>
              </a:rPr>
              <a:t>the </a:t>
            </a:r>
            <a:r>
              <a:rPr lang="en-US" sz="5500" b="1" i="1" spc="-5" dirty="0" smtClean="0">
                <a:latin typeface="+mj-lt"/>
                <a:cs typeface="Arial" panose="020B0604020202020204"/>
              </a:rPr>
              <a:t>programmer</a:t>
            </a:r>
            <a:r>
              <a:rPr lang="en-US" sz="5500" b="1" i="1" spc="145" dirty="0" smtClean="0">
                <a:latin typeface="+mj-lt"/>
                <a:cs typeface="Arial" panose="020B0604020202020204"/>
              </a:rPr>
              <a:t> </a:t>
            </a:r>
            <a:r>
              <a:rPr lang="en-US" sz="5500" b="1" i="1" spc="-5" dirty="0" smtClean="0">
                <a:latin typeface="+mj-lt"/>
                <a:cs typeface="Arial" panose="020B0604020202020204"/>
              </a:rPr>
              <a:t>must</a:t>
            </a:r>
            <a:r>
              <a:rPr lang="en-US" sz="5500" b="1" i="1" dirty="0" smtClean="0">
                <a:latin typeface="+mj-lt"/>
                <a:cs typeface="Arial" panose="020B0604020202020204"/>
              </a:rPr>
              <a:t> </a:t>
            </a:r>
            <a:r>
              <a:rPr lang="en-US" sz="5500" b="1" i="1" spc="-5" dirty="0" smtClean="0">
                <a:latin typeface="+mj-lt"/>
                <a:cs typeface="Arial" panose="020B0604020202020204"/>
              </a:rPr>
              <a:t>create </a:t>
            </a:r>
            <a:r>
              <a:rPr lang="en-US" sz="5500" b="1" i="1" dirty="0" smtClean="0">
                <a:latin typeface="+mj-lt"/>
                <a:cs typeface="Arial" panose="020B0604020202020204"/>
              </a:rPr>
              <a:t>a</a:t>
            </a:r>
            <a:r>
              <a:rPr lang="en-US" sz="5500" b="1" i="1" spc="-10" dirty="0" smtClean="0">
                <a:latin typeface="+mj-lt"/>
                <a:cs typeface="Arial" panose="020B0604020202020204"/>
              </a:rPr>
              <a:t> </a:t>
            </a:r>
            <a:r>
              <a:rPr lang="en-US" sz="5500" b="1" i="1" spc="-15" dirty="0" smtClean="0">
                <a:latin typeface="+mj-lt"/>
                <a:cs typeface="Arial" panose="020B0604020202020204"/>
              </a:rPr>
              <a:t>container.</a:t>
            </a:r>
            <a:endParaRPr lang="en-US" sz="5500" b="1" i="1" dirty="0" smtClean="0">
              <a:latin typeface="+mj-lt"/>
              <a:cs typeface="Arial" panose="020B0604020202020204"/>
            </a:endParaRPr>
          </a:p>
          <a:p>
            <a:endParaRPr lang="en-US" sz="8600" dirty="0" smtClean="0"/>
          </a:p>
          <a:p>
            <a:pPr algn="just">
              <a:buNone/>
            </a:pPr>
            <a:r>
              <a:rPr lang="en-US" sz="2800" dirty="0" smtClean="0">
                <a:latin typeface="+mj-lt"/>
                <a:cs typeface="Arial" panose="020B0604020202020204"/>
              </a:rPr>
              <a:t>		</a:t>
            </a:r>
            <a:endParaRPr lang="en-US" spc="-25" dirty="0" smtClean="0">
              <a:latin typeface="+mj-lt"/>
              <a:cs typeface="Arial" panose="020B0604020202020204"/>
            </a:endParaRPr>
          </a:p>
          <a:p>
            <a:pPr algn="just">
              <a:buNone/>
            </a:pPr>
            <a:endParaRPr lang="en-US" dirty="0">
              <a:latin typeface="+mj-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rgbClr val="FF0000"/>
                </a:solidFill>
              </a:rPr>
              <a:t>Creating the</a:t>
            </a:r>
            <a:r>
              <a:rPr lang="en-US" b="1" spc="-45" dirty="0" smtClean="0">
                <a:solidFill>
                  <a:srgbClr val="FF0000"/>
                </a:solidFill>
              </a:rPr>
              <a:t> </a:t>
            </a:r>
            <a:r>
              <a:rPr lang="en-US" b="1" spc="-5" dirty="0" smtClean="0">
                <a:solidFill>
                  <a:srgbClr val="FF0000"/>
                </a:solidFill>
              </a:rPr>
              <a:t>Frame:</a:t>
            </a:r>
            <a:br>
              <a:rPr lang="en-US" b="1" spc="-5"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980728"/>
            <a:ext cx="7931224" cy="5493224"/>
          </a:xfrm>
        </p:spPr>
        <p:txBody>
          <a:bodyPr>
            <a:normAutofit fontScale="92500" lnSpcReduction="10000"/>
          </a:bodyPr>
          <a:lstStyle/>
          <a:p>
            <a:pPr algn="just"/>
            <a:r>
              <a:rPr lang="en-US" dirty="0" smtClean="0"/>
              <a:t>Frames are used to create standard application windows.</a:t>
            </a:r>
          </a:p>
          <a:p>
            <a:endParaRPr lang="en-US" dirty="0" smtClean="0"/>
          </a:p>
          <a:p>
            <a:r>
              <a:rPr lang="en-US" dirty="0" smtClean="0"/>
              <a:t>Two  </a:t>
            </a:r>
            <a:r>
              <a:rPr lang="en-US" b="1" i="1" dirty="0" smtClean="0">
                <a:solidFill>
                  <a:srgbClr val="FF0000"/>
                </a:solidFill>
              </a:rPr>
              <a:t>Frame’s constructors </a:t>
            </a:r>
            <a:r>
              <a:rPr lang="en-US" dirty="0" smtClean="0"/>
              <a:t>are:</a:t>
            </a:r>
          </a:p>
          <a:p>
            <a:pPr lvl="1"/>
            <a:r>
              <a:rPr lang="en-US" b="1" dirty="0" smtClean="0">
                <a:solidFill>
                  <a:srgbClr val="002060"/>
                </a:solidFill>
              </a:rPr>
              <a:t>Frame( ) </a:t>
            </a:r>
            <a:r>
              <a:rPr lang="en-US" b="1" dirty="0" smtClean="0"/>
              <a:t>//Create a blank Frame object without title.</a:t>
            </a:r>
            <a:endParaRPr lang="en-US" b="1" dirty="0" smtClean="0">
              <a:solidFill>
                <a:srgbClr val="002060"/>
              </a:solidFill>
            </a:endParaRPr>
          </a:p>
          <a:p>
            <a:pPr lvl="1"/>
            <a:r>
              <a:rPr lang="en-US" b="1" dirty="0" smtClean="0">
                <a:solidFill>
                  <a:srgbClr val="002060"/>
                </a:solidFill>
              </a:rPr>
              <a:t>Frame(String title) </a:t>
            </a:r>
            <a:r>
              <a:rPr lang="en-US" b="1" dirty="0" smtClean="0"/>
              <a:t>//Create a Frame object with title.</a:t>
            </a:r>
            <a:r>
              <a:rPr lang="en-US" b="1" dirty="0" smtClean="0">
                <a:solidFill>
                  <a:srgbClr val="002060"/>
                </a:solidFill>
              </a:rPr>
              <a:t> </a:t>
            </a:r>
          </a:p>
          <a:p>
            <a:pPr lvl="1"/>
            <a:endParaRPr lang="en-US" dirty="0" smtClean="0"/>
          </a:p>
          <a:p>
            <a:r>
              <a:rPr lang="en-US" dirty="0" smtClean="0"/>
              <a:t>The </a:t>
            </a:r>
            <a:r>
              <a:rPr lang="en-US" b="1" i="1" dirty="0" smtClean="0">
                <a:solidFill>
                  <a:srgbClr val="FF0000"/>
                </a:solidFill>
              </a:rPr>
              <a:t>dimensions </a:t>
            </a:r>
            <a:r>
              <a:rPr lang="en-US" dirty="0" smtClean="0"/>
              <a:t>of the window is set after it has been created using </a:t>
            </a:r>
            <a:r>
              <a:rPr lang="en-US" b="1" i="1" dirty="0" err="1" smtClean="0">
                <a:solidFill>
                  <a:srgbClr val="FF0000"/>
                </a:solidFill>
              </a:rPr>
              <a:t>setSize</a:t>
            </a:r>
            <a:r>
              <a:rPr lang="en-US" b="1" i="1" dirty="0" smtClean="0">
                <a:solidFill>
                  <a:srgbClr val="FF0000"/>
                </a:solidFill>
              </a:rPr>
              <a:t>() method.</a:t>
            </a:r>
          </a:p>
          <a:p>
            <a:pPr lvl="1"/>
            <a:r>
              <a:rPr lang="en-US" b="1" dirty="0" smtClean="0">
                <a:solidFill>
                  <a:srgbClr val="002060"/>
                </a:solidFill>
              </a:rPr>
              <a:t>void </a:t>
            </a:r>
            <a:r>
              <a:rPr lang="en-US" b="1" dirty="0" err="1" smtClean="0">
                <a:solidFill>
                  <a:srgbClr val="002060"/>
                </a:solidFill>
              </a:rPr>
              <a:t>setSize</a:t>
            </a:r>
            <a:r>
              <a:rPr lang="en-US" b="1" dirty="0" smtClean="0">
                <a:solidFill>
                  <a:srgbClr val="002060"/>
                </a:solidFill>
              </a:rPr>
              <a:t>(</a:t>
            </a:r>
            <a:r>
              <a:rPr lang="en-US" b="1" dirty="0" err="1" smtClean="0">
                <a:solidFill>
                  <a:srgbClr val="002060"/>
                </a:solidFill>
              </a:rPr>
              <a:t>int</a:t>
            </a:r>
            <a:r>
              <a:rPr lang="en-US" b="1" dirty="0" smtClean="0">
                <a:solidFill>
                  <a:srgbClr val="002060"/>
                </a:solidFill>
              </a:rPr>
              <a:t> </a:t>
            </a:r>
            <a:r>
              <a:rPr lang="en-US" b="1" dirty="0" err="1" smtClean="0">
                <a:solidFill>
                  <a:srgbClr val="002060"/>
                </a:solidFill>
              </a:rPr>
              <a:t>newWidth</a:t>
            </a:r>
            <a:r>
              <a:rPr lang="en-US" b="1" dirty="0" smtClean="0">
                <a:solidFill>
                  <a:srgbClr val="002060"/>
                </a:solidFill>
              </a:rPr>
              <a:t>, </a:t>
            </a:r>
            <a:r>
              <a:rPr lang="en-US" b="1" dirty="0" err="1" smtClean="0">
                <a:solidFill>
                  <a:srgbClr val="002060"/>
                </a:solidFill>
              </a:rPr>
              <a:t>int</a:t>
            </a:r>
            <a:r>
              <a:rPr lang="en-US" b="1" dirty="0" smtClean="0">
                <a:solidFill>
                  <a:srgbClr val="002060"/>
                </a:solidFill>
              </a:rPr>
              <a:t> </a:t>
            </a:r>
            <a:r>
              <a:rPr lang="en-US" b="1" dirty="0" err="1" smtClean="0">
                <a:solidFill>
                  <a:srgbClr val="002060"/>
                </a:solidFill>
              </a:rPr>
              <a:t>newHeight</a:t>
            </a:r>
            <a:r>
              <a:rPr lang="en-US" b="1" dirty="0" smtClean="0">
                <a:solidFill>
                  <a:srgbClr val="002060"/>
                </a:solidFill>
              </a:rPr>
              <a:t>)</a:t>
            </a:r>
          </a:p>
          <a:p>
            <a:pPr lvl="1"/>
            <a:r>
              <a:rPr lang="en-US" b="1" dirty="0" smtClean="0">
                <a:solidFill>
                  <a:srgbClr val="002060"/>
                </a:solidFill>
              </a:rPr>
              <a:t>void </a:t>
            </a:r>
            <a:r>
              <a:rPr lang="en-US" b="1" dirty="0" err="1" smtClean="0">
                <a:solidFill>
                  <a:srgbClr val="002060"/>
                </a:solidFill>
              </a:rPr>
              <a:t>setSize</a:t>
            </a:r>
            <a:r>
              <a:rPr lang="en-US" b="1" dirty="0" smtClean="0">
                <a:solidFill>
                  <a:srgbClr val="002060"/>
                </a:solidFill>
              </a:rPr>
              <a:t>(Dimension </a:t>
            </a:r>
            <a:r>
              <a:rPr lang="en-US" b="1" dirty="0" err="1" smtClean="0">
                <a:solidFill>
                  <a:srgbClr val="002060"/>
                </a:solidFill>
              </a:rPr>
              <a:t>newSize</a:t>
            </a:r>
            <a:r>
              <a:rPr lang="en-US" b="1" dirty="0" smtClean="0">
                <a:solidFill>
                  <a:srgbClr val="002060"/>
                </a:solidFill>
              </a:rPr>
              <a:t>)</a:t>
            </a:r>
          </a:p>
          <a:p>
            <a:pPr lvl="1"/>
            <a:endParaRPr lang="en-US" b="1" dirty="0" smtClean="0">
              <a:solidFill>
                <a:srgbClr val="002060"/>
              </a:solidFill>
            </a:endParaRPr>
          </a:p>
          <a:p>
            <a:pPr algn="just"/>
            <a:r>
              <a:rPr lang="en-US" dirty="0" smtClean="0"/>
              <a:t>The new size of the window is specified by </a:t>
            </a:r>
            <a:r>
              <a:rPr lang="en-US" dirty="0" err="1" smtClean="0"/>
              <a:t>newWidth</a:t>
            </a:r>
            <a:r>
              <a:rPr lang="en-US" dirty="0" smtClean="0"/>
              <a:t> and </a:t>
            </a:r>
            <a:r>
              <a:rPr lang="en-US" dirty="0" err="1" smtClean="0"/>
              <a:t>newHeight</a:t>
            </a:r>
            <a:r>
              <a:rPr lang="en-US" dirty="0" smtClean="0"/>
              <a:t>, or by the width and height fields of the Dimension object passed in </a:t>
            </a:r>
            <a:r>
              <a:rPr lang="en-US" dirty="0" err="1" smtClean="0"/>
              <a:t>newSize</a:t>
            </a:r>
            <a:r>
              <a:rPr lang="en-US" dirty="0" smtClean="0"/>
              <a:t>. The dimensions are specified </a:t>
            </a:r>
            <a:r>
              <a:rPr lang="en-US" dirty="0" err="1" smtClean="0"/>
              <a:t>interms</a:t>
            </a:r>
            <a:r>
              <a:rPr lang="en-US" dirty="0" smtClean="0"/>
              <a:t> of pixels.</a:t>
            </a:r>
          </a:p>
          <a:p>
            <a:pPr algn="just">
              <a:buNone/>
            </a:pPr>
            <a:r>
              <a:rPr lang="en-US" spc="-5" dirty="0" smtClean="0">
                <a:solidFill>
                  <a:srgbClr val="004376"/>
                </a:solidFill>
                <a:latin typeface="Arial" panose="020B0604020202020204"/>
                <a:cs typeface="Arial" panose="020B0604020202020204"/>
              </a:rPr>
              <a:t>		</a:t>
            </a:r>
            <a:r>
              <a:rPr lang="en-US" b="1" spc="-5" dirty="0" smtClean="0">
                <a:solidFill>
                  <a:srgbClr val="002060"/>
                </a:solidFill>
                <a:latin typeface="+mj-lt"/>
                <a:cs typeface="Arial" panose="020B0604020202020204"/>
              </a:rPr>
              <a:t>Dimension </a:t>
            </a:r>
            <a:r>
              <a:rPr lang="en-US" b="1" spc="-5" dirty="0" err="1" smtClean="0">
                <a:solidFill>
                  <a:srgbClr val="002060"/>
                </a:solidFill>
                <a:latin typeface="+mj-lt"/>
                <a:cs typeface="Arial" panose="020B0604020202020204"/>
              </a:rPr>
              <a:t>newSize</a:t>
            </a:r>
            <a:r>
              <a:rPr lang="en-US" b="1" spc="-5" dirty="0" smtClean="0">
                <a:solidFill>
                  <a:srgbClr val="002060"/>
                </a:solidFill>
                <a:latin typeface="+mj-lt"/>
                <a:cs typeface="Arial" panose="020B0604020202020204"/>
              </a:rPr>
              <a:t>=new</a:t>
            </a:r>
            <a:r>
              <a:rPr lang="en-US" b="1" spc="30" dirty="0" smtClean="0">
                <a:solidFill>
                  <a:srgbClr val="002060"/>
                </a:solidFill>
                <a:latin typeface="+mj-lt"/>
                <a:cs typeface="Arial" panose="020B0604020202020204"/>
              </a:rPr>
              <a:t> </a:t>
            </a:r>
            <a:r>
              <a:rPr lang="en-US" b="1" spc="-5" dirty="0" smtClean="0">
                <a:solidFill>
                  <a:srgbClr val="002060"/>
                </a:solidFill>
                <a:latin typeface="+mj-lt"/>
                <a:cs typeface="Arial" panose="020B0604020202020204"/>
              </a:rPr>
              <a:t>Dimension(400,400);</a:t>
            </a:r>
            <a:endParaRPr lang="en-US" b="1" dirty="0">
              <a:solidFill>
                <a:srgbClr val="002060"/>
              </a:solidFill>
              <a:latin typeface="+mj-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45" dirty="0" smtClean="0">
                <a:solidFill>
                  <a:srgbClr val="FF0000"/>
                </a:solidFill>
              </a:rPr>
              <a:t> </a:t>
            </a:r>
            <a:r>
              <a:rPr lang="en-US" b="1" spc="-5" dirty="0" smtClean="0">
                <a:solidFill>
                  <a:srgbClr val="FF0000"/>
                </a:solidFill>
              </a:rPr>
              <a:t>Frame Class Methods:</a:t>
            </a:r>
            <a:br>
              <a:rPr lang="en-US" b="1" spc="-5" dirty="0" smtClean="0">
                <a:solidFill>
                  <a:srgbClr val="FF0000"/>
                </a:solidFill>
              </a:rPr>
            </a:br>
            <a:endParaRPr lang="en-US" b="1" dirty="0">
              <a:solidFill>
                <a:srgbClr val="FF0000"/>
              </a:solidFill>
            </a:endParaRPr>
          </a:p>
        </p:txBody>
      </p:sp>
      <p:graphicFrame>
        <p:nvGraphicFramePr>
          <p:cNvPr id="4" name="Content Placeholder 3"/>
          <p:cNvGraphicFramePr>
            <a:graphicFrameLocks noGrp="1"/>
          </p:cNvGraphicFramePr>
          <p:nvPr>
            <p:ph sz="quarter" idx="1"/>
          </p:nvPr>
        </p:nvGraphicFramePr>
        <p:xfrm>
          <a:off x="179512" y="1268760"/>
          <a:ext cx="8424936" cy="3652489"/>
        </p:xfrm>
        <a:graphic>
          <a:graphicData uri="http://schemas.openxmlformats.org/drawingml/2006/table">
            <a:tbl>
              <a:tblPr firstRow="1" bandRow="1">
                <a:tableStyleId>{5C22544A-7EE6-4342-B048-85BDC9FD1C3A}</a:tableStyleId>
              </a:tblPr>
              <a:tblGrid>
                <a:gridCol w="4032448"/>
                <a:gridCol w="4392488"/>
              </a:tblGrid>
              <a:tr h="696281">
                <a:tc>
                  <a:txBody>
                    <a:bodyPr/>
                    <a:lstStyle/>
                    <a:p>
                      <a:r>
                        <a:rPr lang="en-US" sz="2000" dirty="0" smtClean="0"/>
                        <a:t>Methods</a:t>
                      </a:r>
                      <a:endParaRPr lang="en-US" sz="2000" dirty="0"/>
                    </a:p>
                  </a:txBody>
                  <a:tcPr/>
                </a:tc>
                <a:tc>
                  <a:txBody>
                    <a:bodyPr/>
                    <a:lstStyle/>
                    <a:p>
                      <a:r>
                        <a:rPr lang="en-US" sz="2000" dirty="0" smtClean="0"/>
                        <a:t>Description</a:t>
                      </a:r>
                      <a:endParaRPr lang="en-US" sz="2000" dirty="0"/>
                    </a:p>
                  </a:txBody>
                  <a:tcPr/>
                </a:tc>
              </a:tr>
              <a:tr h="704418">
                <a:tc>
                  <a:txBody>
                    <a:bodyPr/>
                    <a:lstStyle/>
                    <a:p>
                      <a:r>
                        <a:rPr lang="en-US" sz="2000" b="1" i="1" dirty="0" smtClean="0">
                          <a:solidFill>
                            <a:srgbClr val="002060"/>
                          </a:solidFill>
                        </a:rPr>
                        <a:t>void </a:t>
                      </a:r>
                      <a:r>
                        <a:rPr lang="en-US" sz="2000" b="1" i="1" dirty="0" err="1" smtClean="0">
                          <a:solidFill>
                            <a:srgbClr val="002060"/>
                          </a:solidFill>
                        </a:rPr>
                        <a:t>setTitle</a:t>
                      </a:r>
                      <a:r>
                        <a:rPr lang="en-US" sz="2000" b="1" i="1" dirty="0" smtClean="0">
                          <a:solidFill>
                            <a:srgbClr val="002060"/>
                          </a:solidFill>
                        </a:rPr>
                        <a:t>(String title)</a:t>
                      </a:r>
                      <a:endParaRPr lang="en-US" sz="2000" b="1" i="1" dirty="0">
                        <a:solidFill>
                          <a:srgbClr val="002060"/>
                        </a:solidFill>
                      </a:endParaRPr>
                    </a:p>
                  </a:txBody>
                  <a:tcPr/>
                </a:tc>
                <a:tc>
                  <a:txBody>
                    <a:bodyPr/>
                    <a:lstStyle/>
                    <a:p>
                      <a:r>
                        <a:rPr lang="en-US" sz="2000" dirty="0" smtClean="0"/>
                        <a:t>It is used to set</a:t>
                      </a:r>
                      <a:r>
                        <a:rPr lang="en-US" sz="2000" baseline="0" dirty="0" smtClean="0"/>
                        <a:t> title of Frame object.</a:t>
                      </a:r>
                      <a:endParaRPr lang="en-US" sz="2000" dirty="0"/>
                    </a:p>
                  </a:txBody>
                  <a:tcPr/>
                </a:tc>
              </a:tr>
              <a:tr h="450358">
                <a:tc>
                  <a:txBody>
                    <a:bodyPr/>
                    <a:lstStyle/>
                    <a:p>
                      <a:r>
                        <a:rPr lang="en-US" sz="2000" b="1" i="1" dirty="0" smtClean="0">
                          <a:solidFill>
                            <a:srgbClr val="002060"/>
                          </a:solidFill>
                        </a:rPr>
                        <a:t>String</a:t>
                      </a:r>
                      <a:r>
                        <a:rPr lang="en-US" sz="2000" b="1" i="1" baseline="0" dirty="0" smtClean="0">
                          <a:solidFill>
                            <a:srgbClr val="002060"/>
                          </a:solidFill>
                        </a:rPr>
                        <a:t> </a:t>
                      </a:r>
                      <a:r>
                        <a:rPr lang="en-US" sz="2000" b="1" i="1" baseline="0" dirty="0" err="1" smtClean="0">
                          <a:solidFill>
                            <a:srgbClr val="002060"/>
                          </a:solidFill>
                        </a:rPr>
                        <a:t>getTitle</a:t>
                      </a:r>
                      <a:r>
                        <a:rPr lang="en-US" sz="2000" b="1" i="1" baseline="0" dirty="0" smtClean="0">
                          <a:solidFill>
                            <a:srgbClr val="002060"/>
                          </a:solidFill>
                        </a:rPr>
                        <a:t>()</a:t>
                      </a:r>
                      <a:endParaRPr lang="en-US" sz="2000" b="1" i="1" dirty="0">
                        <a:solidFill>
                          <a:srgbClr val="002060"/>
                        </a:solidFill>
                      </a:endParaRPr>
                    </a:p>
                  </a:txBody>
                  <a:tcPr/>
                </a:tc>
                <a:tc>
                  <a:txBody>
                    <a:bodyPr/>
                    <a:lstStyle/>
                    <a:p>
                      <a:r>
                        <a:rPr lang="en-US" sz="2000" dirty="0" smtClean="0"/>
                        <a:t>It returns the title of the Frame.</a:t>
                      </a:r>
                      <a:endParaRPr lang="en-US" sz="2000" dirty="0"/>
                    </a:p>
                  </a:txBody>
                  <a:tcPr/>
                </a:tc>
              </a:tr>
              <a:tr h="450358">
                <a:tc>
                  <a:txBody>
                    <a:bodyPr/>
                    <a:lstStyle/>
                    <a:p>
                      <a:r>
                        <a:rPr lang="en-US" sz="2000" b="1" i="1" dirty="0" err="1" smtClean="0">
                          <a:solidFill>
                            <a:srgbClr val="002060"/>
                          </a:solidFill>
                        </a:rPr>
                        <a:t>setMenuBar</a:t>
                      </a:r>
                      <a:r>
                        <a:rPr lang="en-US" sz="2000" b="1" i="1" dirty="0" smtClean="0">
                          <a:solidFill>
                            <a:srgbClr val="002060"/>
                          </a:solidFill>
                        </a:rPr>
                        <a:t>(</a:t>
                      </a:r>
                      <a:r>
                        <a:rPr lang="en-US" sz="2000" b="1" i="1" dirty="0" err="1" smtClean="0">
                          <a:solidFill>
                            <a:srgbClr val="002060"/>
                          </a:solidFill>
                        </a:rPr>
                        <a:t>MenuBar</a:t>
                      </a:r>
                      <a:r>
                        <a:rPr lang="en-US" sz="2000" b="1" i="1" dirty="0" smtClean="0">
                          <a:solidFill>
                            <a:srgbClr val="002060"/>
                          </a:solidFill>
                        </a:rPr>
                        <a:t> </a:t>
                      </a:r>
                      <a:r>
                        <a:rPr lang="en-US" sz="2000" b="1" i="1" dirty="0" err="1" smtClean="0">
                          <a:solidFill>
                            <a:srgbClr val="002060"/>
                          </a:solidFill>
                        </a:rPr>
                        <a:t>mb</a:t>
                      </a:r>
                      <a:r>
                        <a:rPr lang="en-US" sz="2000" b="1" i="1" dirty="0" smtClean="0">
                          <a:solidFill>
                            <a:srgbClr val="002060"/>
                          </a:solidFill>
                        </a:rPr>
                        <a:t>)</a:t>
                      </a:r>
                      <a:endParaRPr lang="en-US" sz="2000" b="1" i="1" dirty="0">
                        <a:solidFill>
                          <a:srgbClr val="002060"/>
                        </a:solidFill>
                      </a:endParaRPr>
                    </a:p>
                  </a:txBody>
                  <a:tcPr/>
                </a:tc>
                <a:tc>
                  <a:txBody>
                    <a:bodyPr/>
                    <a:lstStyle/>
                    <a:p>
                      <a:r>
                        <a:rPr lang="en-US" sz="2000" dirty="0" smtClean="0"/>
                        <a:t>It is used to attach </a:t>
                      </a:r>
                      <a:r>
                        <a:rPr lang="en-US" sz="2000" dirty="0" err="1" smtClean="0"/>
                        <a:t>MenuBar</a:t>
                      </a:r>
                      <a:r>
                        <a:rPr lang="en-US" sz="2000" baseline="0" dirty="0" smtClean="0"/>
                        <a:t> object.</a:t>
                      </a:r>
                      <a:endParaRPr lang="en-US" sz="2000" dirty="0"/>
                    </a:p>
                  </a:txBody>
                  <a:tcPr/>
                </a:tc>
              </a:tr>
              <a:tr h="450358">
                <a:tc>
                  <a:txBody>
                    <a:bodyPr/>
                    <a:lstStyle/>
                    <a:p>
                      <a:r>
                        <a:rPr lang="en-US" sz="2000" b="1" i="1" dirty="0" smtClean="0">
                          <a:solidFill>
                            <a:srgbClr val="002060"/>
                          </a:solidFill>
                        </a:rPr>
                        <a:t>void </a:t>
                      </a:r>
                      <a:r>
                        <a:rPr lang="en-US" sz="2000" b="1" i="1" dirty="0" err="1" smtClean="0">
                          <a:solidFill>
                            <a:srgbClr val="002060"/>
                          </a:solidFill>
                        </a:rPr>
                        <a:t>setResizable</a:t>
                      </a:r>
                      <a:r>
                        <a:rPr lang="en-US" sz="2000" b="1" i="1" dirty="0" smtClean="0">
                          <a:solidFill>
                            <a:srgbClr val="002060"/>
                          </a:solidFill>
                        </a:rPr>
                        <a:t>(Boolean b)</a:t>
                      </a:r>
                      <a:endParaRPr lang="en-US" sz="2000" b="1" i="1" dirty="0">
                        <a:solidFill>
                          <a:srgbClr val="002060"/>
                        </a:solidFill>
                      </a:endParaRPr>
                    </a:p>
                  </a:txBody>
                  <a:tcPr/>
                </a:tc>
                <a:tc>
                  <a:txBody>
                    <a:bodyPr/>
                    <a:lstStyle/>
                    <a:p>
                      <a:r>
                        <a:rPr lang="en-US" sz="2000" dirty="0" smtClean="0"/>
                        <a:t>It creates resizable of fixed window.</a:t>
                      </a:r>
                      <a:endParaRPr lang="en-US" sz="2000" dirty="0"/>
                    </a:p>
                  </a:txBody>
                  <a:tcPr/>
                </a:tc>
              </a:tr>
              <a:tr h="450358">
                <a:tc>
                  <a:txBody>
                    <a:bodyPr/>
                    <a:lstStyle/>
                    <a:p>
                      <a:r>
                        <a:rPr lang="en-US" sz="2000" b="1" i="1" dirty="0" smtClean="0">
                          <a:solidFill>
                            <a:srgbClr val="002060"/>
                          </a:solidFill>
                        </a:rPr>
                        <a:t>void </a:t>
                      </a:r>
                      <a:r>
                        <a:rPr lang="en-US" sz="2000" b="1" i="1" dirty="0" err="1" smtClean="0">
                          <a:solidFill>
                            <a:srgbClr val="002060"/>
                          </a:solidFill>
                        </a:rPr>
                        <a:t>setSize</a:t>
                      </a:r>
                      <a:r>
                        <a:rPr lang="en-US" sz="2000" b="1" i="1" dirty="0" smtClean="0">
                          <a:solidFill>
                            <a:srgbClr val="002060"/>
                          </a:solidFill>
                        </a:rPr>
                        <a:t>(</a:t>
                      </a:r>
                      <a:r>
                        <a:rPr lang="en-US" sz="2000" b="1" i="1" dirty="0" err="1" smtClean="0">
                          <a:solidFill>
                            <a:srgbClr val="002060"/>
                          </a:solidFill>
                        </a:rPr>
                        <a:t>int</a:t>
                      </a:r>
                      <a:r>
                        <a:rPr lang="en-US" sz="2000" b="1" i="1" dirty="0" smtClean="0">
                          <a:solidFill>
                            <a:srgbClr val="002060"/>
                          </a:solidFill>
                        </a:rPr>
                        <a:t> w, </a:t>
                      </a:r>
                      <a:r>
                        <a:rPr lang="en-US" sz="2000" b="1" i="1" dirty="0" err="1" smtClean="0">
                          <a:solidFill>
                            <a:srgbClr val="002060"/>
                          </a:solidFill>
                        </a:rPr>
                        <a:t>int</a:t>
                      </a:r>
                      <a:r>
                        <a:rPr lang="en-US" sz="2000" b="1" i="1" dirty="0" smtClean="0">
                          <a:solidFill>
                            <a:srgbClr val="002060"/>
                          </a:solidFill>
                        </a:rPr>
                        <a:t> h)</a:t>
                      </a:r>
                      <a:endParaRPr lang="en-US" sz="2000" b="1" i="1" dirty="0">
                        <a:solidFill>
                          <a:srgbClr val="002060"/>
                        </a:solidFill>
                      </a:endParaRPr>
                    </a:p>
                  </a:txBody>
                  <a:tcPr/>
                </a:tc>
                <a:tc>
                  <a:txBody>
                    <a:bodyPr/>
                    <a:lstStyle/>
                    <a:p>
                      <a:r>
                        <a:rPr lang="en-US" sz="2000" dirty="0" smtClean="0"/>
                        <a:t>Sets the size of the window.</a:t>
                      </a:r>
                      <a:endParaRPr lang="en-US" sz="2000" dirty="0"/>
                    </a:p>
                  </a:txBody>
                  <a:tcPr/>
                </a:tc>
              </a:tr>
              <a:tr h="450358">
                <a:tc>
                  <a:txBody>
                    <a:bodyPr/>
                    <a:lstStyle/>
                    <a:p>
                      <a:r>
                        <a:rPr lang="en-US" sz="2000" b="1" i="1" dirty="0" smtClean="0">
                          <a:solidFill>
                            <a:srgbClr val="002060"/>
                          </a:solidFill>
                        </a:rPr>
                        <a:t>void </a:t>
                      </a:r>
                      <a:r>
                        <a:rPr lang="en-US" sz="2000" b="1" i="1" dirty="0" err="1" smtClean="0">
                          <a:solidFill>
                            <a:srgbClr val="002060"/>
                          </a:solidFill>
                        </a:rPr>
                        <a:t>setVisible</a:t>
                      </a:r>
                      <a:r>
                        <a:rPr lang="en-US" sz="2000" b="1" i="1" dirty="0" smtClean="0">
                          <a:solidFill>
                            <a:srgbClr val="002060"/>
                          </a:solidFill>
                        </a:rPr>
                        <a:t>(</a:t>
                      </a:r>
                      <a:r>
                        <a:rPr lang="en-US" sz="2000" b="1" i="1" dirty="0" err="1" smtClean="0">
                          <a:solidFill>
                            <a:srgbClr val="002060"/>
                          </a:solidFill>
                        </a:rPr>
                        <a:t>boolean</a:t>
                      </a:r>
                      <a:r>
                        <a:rPr lang="en-US" sz="2000" b="1" i="1" baseline="0" dirty="0" smtClean="0">
                          <a:solidFill>
                            <a:srgbClr val="002060"/>
                          </a:solidFill>
                        </a:rPr>
                        <a:t> flag</a:t>
                      </a:r>
                      <a:r>
                        <a:rPr lang="en-US" sz="2000" b="1" i="1" dirty="0" smtClean="0">
                          <a:solidFill>
                            <a:srgbClr val="002060"/>
                          </a:solidFill>
                        </a:rPr>
                        <a:t>)</a:t>
                      </a:r>
                      <a:endParaRPr lang="en-US" sz="2000" b="1" i="1" dirty="0">
                        <a:solidFill>
                          <a:srgbClr val="002060"/>
                        </a:solidFill>
                      </a:endParaRPr>
                    </a:p>
                  </a:txBody>
                  <a:tcPr/>
                </a:tc>
                <a:tc>
                  <a:txBody>
                    <a:bodyPr/>
                    <a:lstStyle/>
                    <a:p>
                      <a:r>
                        <a:rPr lang="en-US" sz="2000" dirty="0" smtClean="0"/>
                        <a:t>It shows or hides</a:t>
                      </a:r>
                      <a:r>
                        <a:rPr lang="en-US" sz="2000" baseline="0" dirty="0" smtClean="0"/>
                        <a:t> the window.</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spc="-5" dirty="0" smtClean="0">
                <a:solidFill>
                  <a:srgbClr val="FF0000"/>
                </a:solidFill>
                <a:cs typeface="Franklin Gothic Medium" panose="020B0603020102020204"/>
              </a:rPr>
              <a:t>AWT</a:t>
            </a:r>
            <a:r>
              <a:rPr lang="en-US" sz="3200" b="1" spc="-85" dirty="0" smtClean="0">
                <a:solidFill>
                  <a:srgbClr val="FF0000"/>
                </a:solidFill>
                <a:cs typeface="Franklin Gothic Medium" panose="020B0603020102020204"/>
              </a:rPr>
              <a:t> </a:t>
            </a:r>
            <a:r>
              <a:rPr lang="en-US" sz="3200" b="1" spc="-10" dirty="0" smtClean="0">
                <a:solidFill>
                  <a:srgbClr val="FF0000"/>
                </a:solidFill>
                <a:cs typeface="Franklin Gothic Medium" panose="020B0603020102020204"/>
              </a:rPr>
              <a:t>CONTROLS:</a:t>
            </a:r>
            <a:br>
              <a:rPr lang="en-US" sz="3200" b="1" spc="-10" dirty="0" smtClean="0">
                <a:solidFill>
                  <a:srgbClr val="FF0000"/>
                </a:solidFill>
                <a:cs typeface="Franklin Gothic Medium" panose="020B0603020102020204"/>
              </a:rPr>
            </a:br>
            <a:endParaRPr lang="en-US" b="1" dirty="0">
              <a:solidFill>
                <a:srgbClr val="FF0000"/>
              </a:solidFill>
            </a:endParaRPr>
          </a:p>
        </p:txBody>
      </p:sp>
      <p:sp>
        <p:nvSpPr>
          <p:cNvPr id="3" name="Content Placeholder 2"/>
          <p:cNvSpPr>
            <a:spLocks noGrp="1"/>
          </p:cNvSpPr>
          <p:nvPr>
            <p:ph sz="quarter" idx="1"/>
          </p:nvPr>
        </p:nvSpPr>
        <p:spPr>
          <a:xfrm>
            <a:off x="457200" y="908720"/>
            <a:ext cx="7467600" cy="5565232"/>
          </a:xfrm>
        </p:spPr>
        <p:txBody>
          <a:bodyPr>
            <a:normAutofit fontScale="92500" lnSpcReduction="10000"/>
          </a:bodyPr>
          <a:lstStyle/>
          <a:p>
            <a:r>
              <a:rPr lang="en-US" spc="-25" dirty="0" smtClean="0">
                <a:latin typeface="+mj-lt"/>
                <a:cs typeface="Arial" panose="020B0604020202020204"/>
              </a:rPr>
              <a:t>AWT </a:t>
            </a:r>
            <a:r>
              <a:rPr lang="en-US" spc="-5" dirty="0" smtClean="0">
                <a:latin typeface="+mj-lt"/>
                <a:cs typeface="Arial" panose="020B0604020202020204"/>
              </a:rPr>
              <a:t>Supports </a:t>
            </a:r>
            <a:r>
              <a:rPr lang="en-US" dirty="0" smtClean="0">
                <a:latin typeface="+mj-lt"/>
                <a:cs typeface="Arial" panose="020B0604020202020204"/>
              </a:rPr>
              <a:t>the </a:t>
            </a:r>
            <a:r>
              <a:rPr lang="en-US" spc="-10" dirty="0" smtClean="0">
                <a:latin typeface="+mj-lt"/>
                <a:cs typeface="Arial" panose="020B0604020202020204"/>
              </a:rPr>
              <a:t>following types </a:t>
            </a:r>
            <a:r>
              <a:rPr lang="en-US" dirty="0" smtClean="0">
                <a:latin typeface="+mj-lt"/>
                <a:cs typeface="Arial" panose="020B0604020202020204"/>
              </a:rPr>
              <a:t>of</a:t>
            </a:r>
            <a:r>
              <a:rPr lang="en-US" spc="95" dirty="0" smtClean="0">
                <a:latin typeface="+mj-lt"/>
                <a:cs typeface="Arial" panose="020B0604020202020204"/>
              </a:rPr>
              <a:t> </a:t>
            </a:r>
            <a:r>
              <a:rPr lang="en-US" spc="-5" dirty="0" smtClean="0">
                <a:latin typeface="+mj-lt"/>
                <a:cs typeface="Arial" panose="020B0604020202020204"/>
              </a:rPr>
              <a:t>controls.</a:t>
            </a:r>
            <a:endParaRPr lang="en-US" dirty="0" smtClean="0">
              <a:latin typeface="+mj-lt"/>
              <a:cs typeface="Arial" panose="020B0604020202020204"/>
            </a:endParaRPr>
          </a:p>
          <a:p>
            <a:pPr marL="12700">
              <a:lnSpc>
                <a:spcPct val="100000"/>
              </a:lnSpc>
              <a:spcBef>
                <a:spcPts val="100"/>
              </a:spcBef>
              <a:buNone/>
            </a:pPr>
            <a:r>
              <a:rPr lang="en-US" spc="-10" dirty="0" smtClean="0">
                <a:solidFill>
                  <a:srgbClr val="4E3A2F"/>
                </a:solidFill>
                <a:latin typeface="+mj-lt"/>
                <a:cs typeface="Arial" panose="020B0604020202020204"/>
              </a:rPr>
              <a:t>	</a:t>
            </a:r>
            <a:r>
              <a:rPr lang="en-US" b="1" i="1" spc="-10" dirty="0" smtClean="0">
                <a:solidFill>
                  <a:srgbClr val="FF0000"/>
                </a:solidFill>
                <a:latin typeface="+mj-lt"/>
                <a:cs typeface="Arial" panose="020B0604020202020204"/>
              </a:rPr>
              <a:t>Label 		</a:t>
            </a:r>
          </a:p>
          <a:p>
            <a:pPr marL="12700">
              <a:lnSpc>
                <a:spcPct val="100000"/>
              </a:lnSpc>
              <a:spcBef>
                <a:spcPts val="100"/>
              </a:spcBef>
              <a:buNone/>
            </a:pPr>
            <a:r>
              <a:rPr lang="en-US" b="1" i="1" dirty="0" smtClean="0">
                <a:solidFill>
                  <a:srgbClr val="FF0000"/>
                </a:solidFill>
                <a:latin typeface="+mj-lt"/>
                <a:cs typeface="Arial" panose="020B0604020202020204"/>
              </a:rPr>
              <a:t>Button 		</a:t>
            </a:r>
          </a:p>
          <a:p>
            <a:pPr marL="12700">
              <a:lnSpc>
                <a:spcPct val="100000"/>
              </a:lnSpc>
              <a:spcBef>
                <a:spcPts val="100"/>
              </a:spcBef>
              <a:buNone/>
            </a:pPr>
            <a:r>
              <a:rPr lang="en-US" b="1" i="1" spc="-5" dirty="0" smtClean="0">
                <a:solidFill>
                  <a:srgbClr val="FF0000"/>
                </a:solidFill>
                <a:latin typeface="+mj-lt"/>
                <a:cs typeface="Arial" panose="020B0604020202020204"/>
              </a:rPr>
              <a:t>Check</a:t>
            </a:r>
            <a:r>
              <a:rPr lang="en-US" b="1" i="1" spc="-75" dirty="0" smtClean="0">
                <a:solidFill>
                  <a:srgbClr val="FF0000"/>
                </a:solidFill>
                <a:latin typeface="+mj-lt"/>
                <a:cs typeface="Arial" panose="020B0604020202020204"/>
              </a:rPr>
              <a:t> </a:t>
            </a:r>
            <a:r>
              <a:rPr lang="en-US" b="1" i="1" spc="-5" dirty="0" smtClean="0">
                <a:solidFill>
                  <a:srgbClr val="FF0000"/>
                </a:solidFill>
                <a:latin typeface="+mj-lt"/>
                <a:cs typeface="Arial" panose="020B0604020202020204"/>
              </a:rPr>
              <a:t>box</a:t>
            </a:r>
            <a:r>
              <a:rPr lang="en-US" b="1" i="1" dirty="0" smtClean="0">
                <a:solidFill>
                  <a:srgbClr val="FF0000"/>
                </a:solidFill>
                <a:latin typeface="+mj-lt"/>
                <a:cs typeface="Arial" panose="020B0604020202020204"/>
              </a:rPr>
              <a:t>		</a:t>
            </a:r>
          </a:p>
          <a:p>
            <a:pPr marL="12700">
              <a:lnSpc>
                <a:spcPct val="100000"/>
              </a:lnSpc>
              <a:spcBef>
                <a:spcPts val="100"/>
              </a:spcBef>
              <a:buNone/>
            </a:pPr>
            <a:r>
              <a:rPr lang="en-US" b="1" i="1" spc="-5" dirty="0" smtClean="0">
                <a:solidFill>
                  <a:srgbClr val="FF0000"/>
                </a:solidFill>
                <a:latin typeface="+mj-lt"/>
                <a:cs typeface="Arial" panose="020B0604020202020204"/>
              </a:rPr>
              <a:t>Check box</a:t>
            </a:r>
            <a:r>
              <a:rPr lang="en-US" b="1" i="1" spc="-50" dirty="0" smtClean="0">
                <a:solidFill>
                  <a:srgbClr val="FF0000"/>
                </a:solidFill>
                <a:latin typeface="+mj-lt"/>
                <a:cs typeface="Arial" panose="020B0604020202020204"/>
              </a:rPr>
              <a:t> </a:t>
            </a:r>
            <a:r>
              <a:rPr lang="en-US" b="1" i="1" spc="-5" dirty="0" smtClean="0">
                <a:solidFill>
                  <a:srgbClr val="FF0000"/>
                </a:solidFill>
                <a:latin typeface="+mj-lt"/>
                <a:cs typeface="Arial" panose="020B0604020202020204"/>
              </a:rPr>
              <a:t>Group</a:t>
            </a:r>
            <a:r>
              <a:rPr lang="en-US" b="1" i="1" dirty="0" smtClean="0">
                <a:solidFill>
                  <a:srgbClr val="FF0000"/>
                </a:solidFill>
                <a:latin typeface="+mj-lt"/>
                <a:cs typeface="Arial" panose="020B0604020202020204"/>
              </a:rPr>
              <a:t>	</a:t>
            </a:r>
          </a:p>
          <a:p>
            <a:pPr marL="12700">
              <a:lnSpc>
                <a:spcPct val="100000"/>
              </a:lnSpc>
              <a:spcBef>
                <a:spcPts val="100"/>
              </a:spcBef>
              <a:buNone/>
            </a:pPr>
            <a:r>
              <a:rPr lang="en-US" b="1" i="1" spc="-5" dirty="0" smtClean="0">
                <a:solidFill>
                  <a:srgbClr val="FF0000"/>
                </a:solidFill>
                <a:latin typeface="+mj-lt"/>
                <a:cs typeface="Arial" panose="020B0604020202020204"/>
              </a:rPr>
              <a:t>Choice</a:t>
            </a:r>
            <a:r>
              <a:rPr lang="en-US" b="1" i="1" spc="-10" dirty="0" smtClean="0">
                <a:solidFill>
                  <a:srgbClr val="FF0000"/>
                </a:solidFill>
                <a:latin typeface="+mj-lt"/>
                <a:cs typeface="Arial" panose="020B0604020202020204"/>
              </a:rPr>
              <a:t> </a:t>
            </a:r>
            <a:r>
              <a:rPr lang="en-US" b="1" i="1" spc="-5" dirty="0" smtClean="0">
                <a:solidFill>
                  <a:srgbClr val="FF0000"/>
                </a:solidFill>
                <a:latin typeface="+mj-lt"/>
                <a:cs typeface="Arial" panose="020B0604020202020204"/>
              </a:rPr>
              <a:t>list</a:t>
            </a:r>
            <a:r>
              <a:rPr lang="en-US" b="1" i="1" dirty="0" smtClean="0">
                <a:solidFill>
                  <a:srgbClr val="FF0000"/>
                </a:solidFill>
                <a:latin typeface="+mj-lt"/>
                <a:cs typeface="Arial" panose="020B0604020202020204"/>
              </a:rPr>
              <a:t>		</a:t>
            </a:r>
          </a:p>
          <a:p>
            <a:pPr marL="12700">
              <a:lnSpc>
                <a:spcPct val="100000"/>
              </a:lnSpc>
              <a:spcBef>
                <a:spcPts val="100"/>
              </a:spcBef>
              <a:buNone/>
            </a:pPr>
            <a:r>
              <a:rPr lang="en-US" b="1" i="1" spc="-5" dirty="0" smtClean="0">
                <a:solidFill>
                  <a:srgbClr val="FF0000"/>
                </a:solidFill>
                <a:latin typeface="+mj-lt"/>
                <a:cs typeface="Arial" panose="020B0604020202020204"/>
              </a:rPr>
              <a:t>List</a:t>
            </a:r>
            <a:r>
              <a:rPr lang="en-US" b="1" i="1" dirty="0" smtClean="0">
                <a:solidFill>
                  <a:srgbClr val="FF0000"/>
                </a:solidFill>
                <a:latin typeface="+mj-lt"/>
                <a:cs typeface="Arial" panose="020B0604020202020204"/>
              </a:rPr>
              <a:t>				</a:t>
            </a:r>
          </a:p>
          <a:p>
            <a:pPr marL="12700">
              <a:lnSpc>
                <a:spcPct val="100000"/>
              </a:lnSpc>
              <a:spcBef>
                <a:spcPts val="100"/>
              </a:spcBef>
              <a:buNone/>
            </a:pPr>
            <a:r>
              <a:rPr lang="en-US" b="1" i="1" spc="-5" dirty="0" smtClean="0">
                <a:solidFill>
                  <a:srgbClr val="FF0000"/>
                </a:solidFill>
                <a:latin typeface="+mj-lt"/>
                <a:cs typeface="Arial" panose="020B0604020202020204"/>
              </a:rPr>
              <a:t>Scroll</a:t>
            </a:r>
            <a:r>
              <a:rPr lang="en-US" b="1" i="1" spc="-65" dirty="0" smtClean="0">
                <a:solidFill>
                  <a:srgbClr val="FF0000"/>
                </a:solidFill>
                <a:latin typeface="+mj-lt"/>
                <a:cs typeface="Arial" panose="020B0604020202020204"/>
              </a:rPr>
              <a:t> </a:t>
            </a:r>
            <a:r>
              <a:rPr lang="en-US" b="1" i="1" spc="-5" dirty="0" smtClean="0">
                <a:solidFill>
                  <a:srgbClr val="FF0000"/>
                </a:solidFill>
                <a:latin typeface="+mj-lt"/>
                <a:cs typeface="Arial" panose="020B0604020202020204"/>
              </a:rPr>
              <a:t>bar  		</a:t>
            </a:r>
          </a:p>
          <a:p>
            <a:pPr marL="12700">
              <a:lnSpc>
                <a:spcPct val="100000"/>
              </a:lnSpc>
              <a:spcBef>
                <a:spcPts val="100"/>
              </a:spcBef>
              <a:buNone/>
            </a:pPr>
            <a:r>
              <a:rPr lang="en-US" b="1" i="1" spc="-55" dirty="0" smtClean="0">
                <a:solidFill>
                  <a:srgbClr val="FF0000"/>
                </a:solidFill>
                <a:latin typeface="+mj-lt"/>
                <a:cs typeface="Arial" panose="020B0604020202020204"/>
              </a:rPr>
              <a:t>Text </a:t>
            </a:r>
            <a:r>
              <a:rPr lang="en-US" b="1" i="1" spc="-5" dirty="0" smtClean="0">
                <a:solidFill>
                  <a:srgbClr val="FF0000"/>
                </a:solidFill>
                <a:latin typeface="+mj-lt"/>
                <a:cs typeface="Arial" panose="020B0604020202020204"/>
              </a:rPr>
              <a:t>box  			</a:t>
            </a:r>
          </a:p>
          <a:p>
            <a:pPr marL="12700">
              <a:lnSpc>
                <a:spcPct val="100000"/>
              </a:lnSpc>
              <a:spcBef>
                <a:spcPts val="100"/>
              </a:spcBef>
              <a:buNone/>
            </a:pPr>
            <a:r>
              <a:rPr lang="en-US" b="1" i="1" spc="-55" dirty="0" smtClean="0">
                <a:solidFill>
                  <a:srgbClr val="FF0000"/>
                </a:solidFill>
                <a:latin typeface="+mj-lt"/>
                <a:cs typeface="Arial" panose="020B0604020202020204"/>
              </a:rPr>
              <a:t>Text </a:t>
            </a:r>
            <a:r>
              <a:rPr lang="en-US" b="1" i="1" spc="-5" dirty="0" smtClean="0">
                <a:solidFill>
                  <a:srgbClr val="FF0000"/>
                </a:solidFill>
                <a:latin typeface="+mj-lt"/>
                <a:cs typeface="Arial" panose="020B0604020202020204"/>
              </a:rPr>
              <a:t>area</a:t>
            </a:r>
            <a:endParaRPr lang="en-US" dirty="0" smtClean="0">
              <a:latin typeface="+mj-lt"/>
            </a:endParaRPr>
          </a:p>
          <a:p>
            <a:pPr marL="12700">
              <a:lnSpc>
                <a:spcPct val="100000"/>
              </a:lnSpc>
              <a:spcBef>
                <a:spcPts val="100"/>
              </a:spcBef>
            </a:pPr>
            <a:r>
              <a:rPr lang="en-US" spc="-95" dirty="0" smtClean="0">
                <a:latin typeface="+mj-lt"/>
                <a:cs typeface="Arial" panose="020B0604020202020204"/>
              </a:rPr>
              <a:t>To </a:t>
            </a:r>
            <a:r>
              <a:rPr lang="en-US" spc="-5" dirty="0" smtClean="0">
                <a:latin typeface="+mj-lt"/>
                <a:cs typeface="Arial" panose="020B0604020202020204"/>
              </a:rPr>
              <a:t>add controls </a:t>
            </a:r>
            <a:r>
              <a:rPr lang="en-US" spc="-15" dirty="0" smtClean="0">
                <a:latin typeface="+mj-lt"/>
                <a:cs typeface="Arial" panose="020B0604020202020204"/>
              </a:rPr>
              <a:t>you </a:t>
            </a:r>
            <a:r>
              <a:rPr lang="en-US" dirty="0" smtClean="0">
                <a:latin typeface="+mj-lt"/>
                <a:cs typeface="Arial" panose="020B0604020202020204"/>
              </a:rPr>
              <a:t>must </a:t>
            </a:r>
            <a:r>
              <a:rPr lang="en-US" spc="-5" dirty="0" smtClean="0">
                <a:latin typeface="+mj-lt"/>
                <a:cs typeface="Arial" panose="020B0604020202020204"/>
              </a:rPr>
              <a:t>create an </a:t>
            </a:r>
            <a:r>
              <a:rPr lang="en-US" spc="-10" dirty="0" smtClean="0">
                <a:latin typeface="+mj-lt"/>
                <a:cs typeface="Arial" panose="020B0604020202020204"/>
              </a:rPr>
              <a:t>window </a:t>
            </a:r>
            <a:r>
              <a:rPr lang="en-US" spc="-5" dirty="0" smtClean="0">
                <a:latin typeface="+mj-lt"/>
                <a:cs typeface="Arial" panose="020B0604020202020204"/>
              </a:rPr>
              <a:t>and add by </a:t>
            </a:r>
            <a:r>
              <a:rPr lang="en-US" spc="-10" dirty="0" smtClean="0">
                <a:latin typeface="+mj-lt"/>
                <a:cs typeface="Arial" panose="020B0604020202020204"/>
              </a:rPr>
              <a:t>following</a:t>
            </a:r>
            <a:r>
              <a:rPr lang="en-US" spc="315" dirty="0" smtClean="0">
                <a:latin typeface="+mj-lt"/>
                <a:cs typeface="Arial" panose="020B0604020202020204"/>
              </a:rPr>
              <a:t> </a:t>
            </a:r>
            <a:r>
              <a:rPr lang="en-US" spc="-5" dirty="0" smtClean="0">
                <a:latin typeface="+mj-lt"/>
                <a:cs typeface="Arial" panose="020B0604020202020204"/>
              </a:rPr>
              <a:t>method.</a:t>
            </a:r>
            <a:endParaRPr lang="en-US" dirty="0" smtClean="0">
              <a:latin typeface="+mj-lt"/>
              <a:cs typeface="Arial" panose="020B0604020202020204"/>
            </a:endParaRPr>
          </a:p>
          <a:p>
            <a:pPr marL="12700">
              <a:lnSpc>
                <a:spcPct val="100000"/>
              </a:lnSpc>
              <a:spcBef>
                <a:spcPts val="100"/>
              </a:spcBef>
              <a:buNone/>
            </a:pPr>
            <a:r>
              <a:rPr lang="en-US" spc="-5" dirty="0" smtClean="0">
                <a:solidFill>
                  <a:srgbClr val="4E3A2F"/>
                </a:solidFill>
                <a:latin typeface="+mj-lt"/>
                <a:cs typeface="Arial" panose="020B0604020202020204"/>
              </a:rPr>
              <a:t>		</a:t>
            </a:r>
            <a:r>
              <a:rPr lang="en-US" b="1" spc="-5" dirty="0" smtClean="0">
                <a:solidFill>
                  <a:srgbClr val="002060"/>
                </a:solidFill>
                <a:latin typeface="+mj-lt"/>
                <a:cs typeface="Arial" panose="020B0604020202020204"/>
              </a:rPr>
              <a:t>add(</a:t>
            </a:r>
            <a:r>
              <a:rPr lang="en-US" b="1" spc="-5" dirty="0" err="1" smtClean="0">
                <a:solidFill>
                  <a:srgbClr val="002060"/>
                </a:solidFill>
                <a:latin typeface="+mj-lt"/>
                <a:cs typeface="Arial" panose="020B0604020202020204"/>
              </a:rPr>
              <a:t>ComponentObj</a:t>
            </a:r>
            <a:r>
              <a:rPr lang="en-US" b="1" spc="-5" dirty="0" smtClean="0">
                <a:solidFill>
                  <a:srgbClr val="002060"/>
                </a:solidFill>
                <a:latin typeface="+mj-lt"/>
                <a:cs typeface="Arial" panose="020B0604020202020204"/>
              </a:rPr>
              <a:t>);</a:t>
            </a:r>
            <a:endParaRPr lang="en-US" b="1" dirty="0" smtClean="0">
              <a:solidFill>
                <a:srgbClr val="002060"/>
              </a:solidFill>
              <a:latin typeface="+mj-lt"/>
              <a:cs typeface="Arial" panose="020B0604020202020204"/>
            </a:endParaRPr>
          </a:p>
          <a:p>
            <a:pPr marL="12700">
              <a:lnSpc>
                <a:spcPct val="100000"/>
              </a:lnSpc>
              <a:spcBef>
                <a:spcPts val="1515"/>
              </a:spcBef>
            </a:pPr>
            <a:r>
              <a:rPr lang="en-US" spc="-95" dirty="0" smtClean="0">
                <a:latin typeface="+mj-lt"/>
                <a:cs typeface="Arial" panose="020B0604020202020204"/>
              </a:rPr>
              <a:t>To </a:t>
            </a:r>
            <a:r>
              <a:rPr lang="en-US" spc="-5" dirty="0" smtClean="0">
                <a:latin typeface="+mj-lt"/>
                <a:cs typeface="Arial" panose="020B0604020202020204"/>
              </a:rPr>
              <a:t>remove call the </a:t>
            </a:r>
            <a:r>
              <a:rPr lang="en-US" spc="-10" dirty="0" smtClean="0">
                <a:latin typeface="+mj-lt"/>
                <a:cs typeface="Arial" panose="020B0604020202020204"/>
              </a:rPr>
              <a:t>following</a:t>
            </a:r>
            <a:r>
              <a:rPr lang="en-US" spc="125" dirty="0" smtClean="0">
                <a:latin typeface="+mj-lt"/>
                <a:cs typeface="Arial" panose="020B0604020202020204"/>
              </a:rPr>
              <a:t> </a:t>
            </a:r>
            <a:r>
              <a:rPr lang="en-US" spc="-5" dirty="0" smtClean="0">
                <a:latin typeface="+mj-lt"/>
                <a:cs typeface="Arial" panose="020B0604020202020204"/>
              </a:rPr>
              <a:t>method</a:t>
            </a:r>
            <a:endParaRPr lang="en-US" dirty="0" smtClean="0">
              <a:latin typeface="+mj-lt"/>
              <a:cs typeface="Arial" panose="020B0604020202020204"/>
            </a:endParaRPr>
          </a:p>
          <a:p>
            <a:pPr marL="12700">
              <a:lnSpc>
                <a:spcPct val="100000"/>
              </a:lnSpc>
              <a:spcBef>
                <a:spcPts val="1515"/>
              </a:spcBef>
              <a:buNone/>
            </a:pPr>
            <a:r>
              <a:rPr lang="en-US" spc="-5" dirty="0" smtClean="0">
                <a:solidFill>
                  <a:srgbClr val="4E3A2F"/>
                </a:solidFill>
                <a:latin typeface="+mj-lt"/>
                <a:cs typeface="Arial" panose="020B0604020202020204"/>
              </a:rPr>
              <a:t>		</a:t>
            </a:r>
            <a:r>
              <a:rPr lang="en-US" b="1" spc="-5" dirty="0" smtClean="0">
                <a:solidFill>
                  <a:srgbClr val="002060"/>
                </a:solidFill>
                <a:latin typeface="+mj-lt"/>
                <a:cs typeface="Arial" panose="020B0604020202020204"/>
              </a:rPr>
              <a:t>void</a:t>
            </a:r>
            <a:r>
              <a:rPr lang="en-US" b="1" dirty="0" smtClean="0">
                <a:solidFill>
                  <a:srgbClr val="002060"/>
                </a:solidFill>
                <a:latin typeface="+mj-lt"/>
                <a:cs typeface="Arial" panose="020B0604020202020204"/>
              </a:rPr>
              <a:t> </a:t>
            </a:r>
            <a:r>
              <a:rPr lang="en-US" b="1" spc="-5" dirty="0" smtClean="0">
                <a:solidFill>
                  <a:srgbClr val="002060"/>
                </a:solidFill>
                <a:latin typeface="+mj-lt"/>
                <a:cs typeface="Arial" panose="020B0604020202020204"/>
              </a:rPr>
              <a:t>remove(</a:t>
            </a:r>
            <a:r>
              <a:rPr lang="en-US" b="1" spc="-5" dirty="0" err="1" smtClean="0">
                <a:solidFill>
                  <a:srgbClr val="002060"/>
                </a:solidFill>
                <a:latin typeface="+mj-lt"/>
                <a:cs typeface="Arial" panose="020B0604020202020204"/>
              </a:rPr>
              <a:t>ComponentObj</a:t>
            </a:r>
            <a:r>
              <a:rPr lang="en-US" b="1" spc="-5" dirty="0" smtClean="0">
                <a:solidFill>
                  <a:srgbClr val="002060"/>
                </a:solidFill>
                <a:latin typeface="+mj-lt"/>
                <a:cs typeface="Arial" panose="020B0604020202020204"/>
              </a:rPr>
              <a:t>);</a:t>
            </a:r>
            <a:endParaRPr lang="en-US" b="1" dirty="0" smtClean="0">
              <a:solidFill>
                <a:srgbClr val="002060"/>
              </a:solidFill>
              <a:latin typeface="+mj-lt"/>
              <a:cs typeface="Arial" panose="020B0604020202020204"/>
            </a:endParaRP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FF0000"/>
                </a:solidFill>
                <a:cs typeface="Franklin Gothic Medium" panose="020B0603020102020204"/>
              </a:rPr>
              <a:t>LABEL:</a:t>
            </a:r>
            <a:br>
              <a:rPr lang="en-US" sz="2800" b="1" dirty="0" smtClean="0">
                <a:solidFill>
                  <a:srgbClr val="FF0000"/>
                </a:solidFill>
                <a:cs typeface="Franklin Gothic Medium" panose="020B0603020102020204"/>
              </a:rPr>
            </a:br>
            <a:endParaRPr lang="en-US" b="1" dirty="0">
              <a:solidFill>
                <a:srgbClr val="FF0000"/>
              </a:solidFill>
            </a:endParaRPr>
          </a:p>
        </p:txBody>
      </p:sp>
      <p:sp>
        <p:nvSpPr>
          <p:cNvPr id="3" name="Content Placeholder 2"/>
          <p:cNvSpPr>
            <a:spLocks noGrp="1"/>
          </p:cNvSpPr>
          <p:nvPr>
            <p:ph sz="quarter" idx="1"/>
          </p:nvPr>
        </p:nvSpPr>
        <p:spPr>
          <a:xfrm>
            <a:off x="457200" y="980728"/>
            <a:ext cx="7467600" cy="5493224"/>
          </a:xfrm>
        </p:spPr>
        <p:txBody>
          <a:bodyPr/>
          <a:lstStyle/>
          <a:p>
            <a:r>
              <a:rPr lang="en-US" sz="2000" dirty="0" smtClean="0"/>
              <a:t>Labels do not generate any event.</a:t>
            </a:r>
          </a:p>
          <a:p>
            <a:r>
              <a:rPr lang="en-US" sz="2000" dirty="0" smtClean="0"/>
              <a:t>This component can be used for displaying a single line of text in a container</a:t>
            </a:r>
          </a:p>
          <a:p>
            <a:pPr marL="82550">
              <a:lnSpc>
                <a:spcPct val="100000"/>
              </a:lnSpc>
              <a:spcBef>
                <a:spcPts val="1200"/>
              </a:spcBef>
            </a:pPr>
            <a:r>
              <a:rPr lang="en-US" sz="2000" spc="-5" dirty="0" smtClean="0">
                <a:latin typeface="+mj-lt"/>
                <a:cs typeface="Arial" panose="020B0604020202020204"/>
              </a:rPr>
              <a:t>The </a:t>
            </a:r>
            <a:r>
              <a:rPr lang="en-US" sz="2000" dirty="0" smtClean="0">
                <a:latin typeface="+mj-lt"/>
                <a:cs typeface="Arial" panose="020B0604020202020204"/>
              </a:rPr>
              <a:t>following constructor </a:t>
            </a:r>
            <a:r>
              <a:rPr lang="en-US" sz="2000" spc="-5" dirty="0" smtClean="0">
                <a:latin typeface="+mj-lt"/>
                <a:cs typeface="Arial" panose="020B0604020202020204"/>
              </a:rPr>
              <a:t>used </a:t>
            </a:r>
            <a:r>
              <a:rPr lang="en-US" sz="2000" dirty="0" smtClean="0">
                <a:latin typeface="+mj-lt"/>
                <a:cs typeface="Arial" panose="020B0604020202020204"/>
              </a:rPr>
              <a:t>to </a:t>
            </a:r>
            <a:r>
              <a:rPr lang="en-US" sz="2000" spc="-5" dirty="0" smtClean="0">
                <a:latin typeface="+mj-lt"/>
                <a:cs typeface="Arial" panose="020B0604020202020204"/>
              </a:rPr>
              <a:t>create </a:t>
            </a:r>
            <a:r>
              <a:rPr lang="en-US" sz="2000" dirty="0" smtClean="0">
                <a:latin typeface="+mj-lt"/>
                <a:cs typeface="Arial" panose="020B0604020202020204"/>
              </a:rPr>
              <a:t>the</a:t>
            </a:r>
            <a:r>
              <a:rPr lang="en-US" sz="2000" spc="-65" dirty="0" smtClean="0">
                <a:latin typeface="+mj-lt"/>
                <a:cs typeface="Arial" panose="020B0604020202020204"/>
              </a:rPr>
              <a:t> </a:t>
            </a:r>
            <a:r>
              <a:rPr lang="en-US" sz="2000" spc="-5" dirty="0" smtClean="0">
                <a:latin typeface="+mj-lt"/>
                <a:cs typeface="Arial" panose="020B0604020202020204"/>
              </a:rPr>
              <a:t>Label</a:t>
            </a:r>
            <a:endParaRPr lang="en-US" sz="2000" dirty="0" smtClean="0">
              <a:latin typeface="+mj-lt"/>
            </a:endParaRPr>
          </a:p>
          <a:p>
            <a:pPr>
              <a:buNone/>
            </a:pPr>
            <a:endParaRPr lang="en-US" dirty="0"/>
          </a:p>
        </p:txBody>
      </p:sp>
      <p:graphicFrame>
        <p:nvGraphicFramePr>
          <p:cNvPr id="4" name="Table 3"/>
          <p:cNvGraphicFramePr>
            <a:graphicFrameLocks noGrp="1"/>
          </p:cNvGraphicFramePr>
          <p:nvPr/>
        </p:nvGraphicFramePr>
        <p:xfrm>
          <a:off x="539552" y="3140967"/>
          <a:ext cx="8136904" cy="3240361"/>
        </p:xfrm>
        <a:graphic>
          <a:graphicData uri="http://schemas.openxmlformats.org/drawingml/2006/table">
            <a:tbl>
              <a:tblPr firstRow="1" bandRow="1">
                <a:tableStyleId>{5C22544A-7EE6-4342-B048-85BDC9FD1C3A}</a:tableStyleId>
              </a:tblPr>
              <a:tblGrid>
                <a:gridCol w="4068452"/>
                <a:gridCol w="4068452"/>
              </a:tblGrid>
              <a:tr h="608824">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608824">
                <a:tc>
                  <a:txBody>
                    <a:bodyPr/>
                    <a:lstStyle/>
                    <a:p>
                      <a:r>
                        <a:rPr lang="en-US" b="1" i="1" dirty="0" smtClean="0">
                          <a:solidFill>
                            <a:srgbClr val="002060"/>
                          </a:solidFill>
                        </a:rPr>
                        <a:t>Label()</a:t>
                      </a:r>
                      <a:endParaRPr lang="en-US" b="1" i="1" dirty="0">
                        <a:solidFill>
                          <a:srgbClr val="002060"/>
                        </a:solidFill>
                      </a:endParaRPr>
                    </a:p>
                  </a:txBody>
                  <a:tcPr/>
                </a:tc>
                <a:tc>
                  <a:txBody>
                    <a:bodyPr/>
                    <a:lstStyle/>
                    <a:p>
                      <a:r>
                        <a:rPr lang="en-US" dirty="0" smtClean="0"/>
                        <a:t>Constructs</a:t>
                      </a:r>
                      <a:r>
                        <a:rPr lang="en-US" baseline="0" dirty="0" smtClean="0"/>
                        <a:t> </a:t>
                      </a:r>
                      <a:r>
                        <a:rPr lang="en-US" dirty="0" smtClean="0"/>
                        <a:t>as an empty</a:t>
                      </a:r>
                      <a:r>
                        <a:rPr lang="en-US" baseline="0" dirty="0" smtClean="0"/>
                        <a:t> label.</a:t>
                      </a:r>
                      <a:endParaRPr lang="en-US" dirty="0"/>
                    </a:p>
                  </a:txBody>
                  <a:tcPr/>
                </a:tc>
              </a:tr>
              <a:tr h="707950">
                <a:tc>
                  <a:txBody>
                    <a:bodyPr/>
                    <a:lstStyle/>
                    <a:p>
                      <a:r>
                        <a:rPr lang="en-US" b="1" i="1" dirty="0" smtClean="0">
                          <a:solidFill>
                            <a:srgbClr val="002060"/>
                          </a:solidFill>
                        </a:rPr>
                        <a:t>Label(String text)</a:t>
                      </a:r>
                      <a:endParaRPr lang="en-US" b="1" i="1" dirty="0">
                        <a:solidFill>
                          <a:srgbClr val="002060"/>
                        </a:solidFill>
                      </a:endParaRPr>
                    </a:p>
                  </a:txBody>
                  <a:tcPr/>
                </a:tc>
                <a:tc>
                  <a:txBody>
                    <a:bodyPr/>
                    <a:lstStyle/>
                    <a:p>
                      <a:r>
                        <a:rPr lang="en-US" dirty="0" smtClean="0"/>
                        <a:t>Constructs</a:t>
                      </a:r>
                      <a:r>
                        <a:rPr lang="en-US" baseline="0" dirty="0" smtClean="0"/>
                        <a:t> a string with corresponding text. </a:t>
                      </a:r>
                      <a:endParaRPr lang="en-US" dirty="0"/>
                    </a:p>
                  </a:txBody>
                  <a:tcPr/>
                </a:tc>
              </a:tr>
              <a:tr h="1314763">
                <a:tc>
                  <a:txBody>
                    <a:bodyPr/>
                    <a:lstStyle/>
                    <a:p>
                      <a:r>
                        <a:rPr lang="en-US" b="1" i="1" dirty="0" smtClean="0">
                          <a:solidFill>
                            <a:srgbClr val="002060"/>
                          </a:solidFill>
                        </a:rPr>
                        <a:t>Label(String</a:t>
                      </a:r>
                      <a:r>
                        <a:rPr lang="en-US" b="1" i="1" baseline="0" dirty="0" smtClean="0">
                          <a:solidFill>
                            <a:srgbClr val="002060"/>
                          </a:solidFill>
                        </a:rPr>
                        <a:t> text, </a:t>
                      </a:r>
                      <a:r>
                        <a:rPr lang="en-US" b="1" i="1" baseline="0" dirty="0" err="1" smtClean="0">
                          <a:solidFill>
                            <a:srgbClr val="002060"/>
                          </a:solidFill>
                        </a:rPr>
                        <a:t>int</a:t>
                      </a:r>
                      <a:r>
                        <a:rPr lang="en-US" b="1" i="1" baseline="0" dirty="0" smtClean="0">
                          <a:solidFill>
                            <a:srgbClr val="002060"/>
                          </a:solidFill>
                        </a:rPr>
                        <a:t> alignment)</a:t>
                      </a:r>
                      <a:endParaRPr lang="en-US" b="1" i="1" dirty="0">
                        <a:solidFill>
                          <a:srgbClr val="002060"/>
                        </a:solidFill>
                      </a:endParaRPr>
                    </a:p>
                  </a:txBody>
                  <a:tcPr/>
                </a:tc>
                <a:tc>
                  <a:txBody>
                    <a:bodyPr/>
                    <a:lstStyle/>
                    <a:p>
                      <a:r>
                        <a:rPr lang="en-US" dirty="0" smtClean="0"/>
                        <a:t>Constructs a string</a:t>
                      </a:r>
                      <a:r>
                        <a:rPr lang="en-US" baseline="0" dirty="0" smtClean="0"/>
                        <a:t> with the text, with the specified alignment. The alignment can be CENTER, LEFT, RIGHT.</a:t>
                      </a:r>
                      <a:endParaRPr lang="en-US" dirty="0"/>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FF0000"/>
                </a:solidFill>
                <a:cs typeface="Franklin Gothic Medium" panose="020B0603020102020204"/>
              </a:rPr>
              <a:t>LABEL:</a:t>
            </a:r>
            <a:br>
              <a:rPr lang="en-US" sz="2800" b="1" dirty="0" smtClean="0">
                <a:solidFill>
                  <a:srgbClr val="FF0000"/>
                </a:solidFill>
                <a:cs typeface="Franklin Gothic Medium" panose="020B0603020102020204"/>
              </a:rPr>
            </a:br>
            <a:endParaRPr lang="en-US" b="1" dirty="0">
              <a:solidFill>
                <a:srgbClr val="FF0000"/>
              </a:solidFill>
            </a:endParaRPr>
          </a:p>
        </p:txBody>
      </p:sp>
      <p:sp>
        <p:nvSpPr>
          <p:cNvPr id="3" name="Content Placeholder 2"/>
          <p:cNvSpPr>
            <a:spLocks noGrp="1"/>
          </p:cNvSpPr>
          <p:nvPr>
            <p:ph sz="quarter" idx="1"/>
          </p:nvPr>
        </p:nvSpPr>
        <p:spPr>
          <a:xfrm>
            <a:off x="457200" y="1196752"/>
            <a:ext cx="7467600" cy="5277200"/>
          </a:xfrm>
        </p:spPr>
        <p:txBody>
          <a:bodyPr/>
          <a:lstStyle/>
          <a:p>
            <a:r>
              <a:rPr lang="en-US" sz="2000" dirty="0" smtClean="0"/>
              <a:t>Methods</a:t>
            </a:r>
            <a:endParaRPr lang="en-US" dirty="0"/>
          </a:p>
        </p:txBody>
      </p:sp>
      <p:graphicFrame>
        <p:nvGraphicFramePr>
          <p:cNvPr id="4" name="Table 3"/>
          <p:cNvGraphicFramePr>
            <a:graphicFrameLocks noGrp="1"/>
          </p:cNvGraphicFramePr>
          <p:nvPr/>
        </p:nvGraphicFramePr>
        <p:xfrm>
          <a:off x="683568" y="1916832"/>
          <a:ext cx="7992888" cy="1956854"/>
        </p:xfrm>
        <a:graphic>
          <a:graphicData uri="http://schemas.openxmlformats.org/drawingml/2006/table">
            <a:tbl>
              <a:tblPr firstRow="1" bandRow="1">
                <a:tableStyleId>{5C22544A-7EE6-4342-B048-85BDC9FD1C3A}</a:tableStyleId>
              </a:tblPr>
              <a:tblGrid>
                <a:gridCol w="3996444"/>
                <a:gridCol w="3996444"/>
              </a:tblGrid>
              <a:tr h="608824">
                <a:tc>
                  <a:txBody>
                    <a:bodyPr/>
                    <a:lstStyle/>
                    <a:p>
                      <a:r>
                        <a:rPr lang="en-US" dirty="0" smtClean="0"/>
                        <a:t>Methods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608824">
                <a:tc>
                  <a:txBody>
                    <a:bodyPr/>
                    <a:lstStyle/>
                    <a:p>
                      <a:r>
                        <a:rPr lang="en-US" b="1" i="1" dirty="0" smtClean="0">
                          <a:solidFill>
                            <a:srgbClr val="002060"/>
                          </a:solidFill>
                        </a:rPr>
                        <a:t>String</a:t>
                      </a:r>
                      <a:r>
                        <a:rPr lang="en-US" b="1" i="1" baseline="0" dirty="0" smtClean="0">
                          <a:solidFill>
                            <a:srgbClr val="002060"/>
                          </a:solidFill>
                        </a:rPr>
                        <a:t> </a:t>
                      </a:r>
                      <a:r>
                        <a:rPr lang="en-US" b="1" i="1" baseline="0" dirty="0" err="1" smtClean="0">
                          <a:solidFill>
                            <a:srgbClr val="002060"/>
                          </a:solidFill>
                        </a:rPr>
                        <a:t>getText</a:t>
                      </a:r>
                      <a:r>
                        <a:rPr lang="en-US" b="1" i="1" dirty="0" smtClean="0">
                          <a:solidFill>
                            <a:srgbClr val="002060"/>
                          </a:solidFill>
                        </a:rPr>
                        <a:t>()</a:t>
                      </a:r>
                      <a:endParaRPr lang="en-US" b="1" i="1" dirty="0">
                        <a:solidFill>
                          <a:srgbClr val="002060"/>
                        </a:solidFill>
                      </a:endParaRPr>
                    </a:p>
                  </a:txBody>
                  <a:tcPr/>
                </a:tc>
                <a:tc>
                  <a:txBody>
                    <a:bodyPr/>
                    <a:lstStyle/>
                    <a:p>
                      <a:r>
                        <a:rPr lang="en-US" dirty="0" smtClean="0"/>
                        <a:t>Gets</a:t>
                      </a:r>
                      <a:r>
                        <a:rPr lang="en-US" baseline="0" dirty="0" smtClean="0"/>
                        <a:t> the text of the corresponding label.</a:t>
                      </a:r>
                      <a:endParaRPr lang="en-US" dirty="0"/>
                    </a:p>
                  </a:txBody>
                  <a:tcPr/>
                </a:tc>
              </a:tr>
              <a:tr h="707950">
                <a:tc>
                  <a:txBody>
                    <a:bodyPr/>
                    <a:lstStyle/>
                    <a:p>
                      <a:r>
                        <a:rPr lang="en-US" b="1" i="1" dirty="0" smtClean="0">
                          <a:solidFill>
                            <a:srgbClr val="002060"/>
                          </a:solidFill>
                        </a:rPr>
                        <a:t>void</a:t>
                      </a:r>
                      <a:r>
                        <a:rPr lang="en-US" b="1" i="1" baseline="0" dirty="0" smtClean="0">
                          <a:solidFill>
                            <a:srgbClr val="002060"/>
                          </a:solidFill>
                        </a:rPr>
                        <a:t> </a:t>
                      </a:r>
                      <a:r>
                        <a:rPr lang="en-US" b="1" i="1" baseline="0" dirty="0" err="1" smtClean="0">
                          <a:solidFill>
                            <a:srgbClr val="002060"/>
                          </a:solidFill>
                        </a:rPr>
                        <a:t>setText</a:t>
                      </a:r>
                      <a:r>
                        <a:rPr lang="en-US" b="1" i="1" dirty="0" smtClean="0">
                          <a:solidFill>
                            <a:srgbClr val="002060"/>
                          </a:solidFill>
                        </a:rPr>
                        <a:t>(String text)</a:t>
                      </a:r>
                      <a:endParaRPr lang="en-US" b="1" i="1" dirty="0">
                        <a:solidFill>
                          <a:srgbClr val="002060"/>
                        </a:solidFill>
                      </a:endParaRPr>
                    </a:p>
                  </a:txBody>
                  <a:tcPr/>
                </a:tc>
                <a:tc>
                  <a:txBody>
                    <a:bodyPr/>
                    <a:lstStyle/>
                    <a:p>
                      <a:r>
                        <a:rPr lang="en-US" baseline="0" dirty="0" smtClean="0"/>
                        <a:t>Sets the text for the corresponding label to the specified  text.</a:t>
                      </a:r>
                      <a:endParaRPr lang="en-US" dirty="0"/>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FF0000"/>
                </a:solidFill>
                <a:cs typeface="Franklin Gothic Medium" panose="020B0603020102020204"/>
              </a:rPr>
              <a:t>BUTTON:</a:t>
            </a:r>
            <a:br>
              <a:rPr lang="en-US" sz="2800" b="1" dirty="0" smtClean="0">
                <a:solidFill>
                  <a:srgbClr val="FF0000"/>
                </a:solidFill>
                <a:cs typeface="Franklin Gothic Medium" panose="020B0603020102020204"/>
              </a:rPr>
            </a:br>
            <a:endParaRPr lang="en-US" b="1" dirty="0">
              <a:solidFill>
                <a:srgbClr val="FF0000"/>
              </a:solidFill>
            </a:endParaRPr>
          </a:p>
        </p:txBody>
      </p:sp>
      <p:sp>
        <p:nvSpPr>
          <p:cNvPr id="3" name="Content Placeholder 2"/>
          <p:cNvSpPr>
            <a:spLocks noGrp="1"/>
          </p:cNvSpPr>
          <p:nvPr>
            <p:ph sz="quarter" idx="1"/>
          </p:nvPr>
        </p:nvSpPr>
        <p:spPr>
          <a:xfrm>
            <a:off x="457200" y="980728"/>
            <a:ext cx="7467600" cy="5493224"/>
          </a:xfrm>
        </p:spPr>
        <p:txBody>
          <a:bodyPr/>
          <a:lstStyle/>
          <a:p>
            <a:r>
              <a:rPr lang="en-US" sz="2000" dirty="0" smtClean="0"/>
              <a:t>Button are components that can contain a label. Button is similar to a push button in any other GUI.</a:t>
            </a:r>
          </a:p>
          <a:p>
            <a:r>
              <a:rPr lang="en-US" sz="2000" dirty="0" smtClean="0">
                <a:latin typeface="+mj-lt"/>
                <a:cs typeface="Arial" panose="020B0604020202020204"/>
              </a:rPr>
              <a:t>When a button is pressed, it notifies its Listeners</a:t>
            </a:r>
            <a:r>
              <a:rPr lang="en-US" sz="2000" spc="-5" dirty="0" smtClean="0">
                <a:solidFill>
                  <a:srgbClr val="4E3A2F"/>
                </a:solidFill>
                <a:latin typeface="+mj-lt"/>
                <a:cs typeface="Arial" panose="020B0604020202020204"/>
              </a:rPr>
              <a:t>.</a:t>
            </a:r>
          </a:p>
          <a:p>
            <a:r>
              <a:rPr lang="en-US" sz="2000" spc="-5" dirty="0" smtClean="0">
                <a:latin typeface="+mj-lt"/>
                <a:cs typeface="Arial" panose="020B0604020202020204"/>
              </a:rPr>
              <a:t>The </a:t>
            </a:r>
            <a:r>
              <a:rPr lang="en-US" sz="2000" dirty="0" smtClean="0">
                <a:latin typeface="+mj-lt"/>
                <a:cs typeface="Arial" panose="020B0604020202020204"/>
              </a:rPr>
              <a:t>following constructor </a:t>
            </a:r>
            <a:r>
              <a:rPr lang="en-US" sz="2000" spc="-5" dirty="0" smtClean="0">
                <a:latin typeface="+mj-lt"/>
                <a:cs typeface="Arial" panose="020B0604020202020204"/>
              </a:rPr>
              <a:t>used </a:t>
            </a:r>
            <a:r>
              <a:rPr lang="en-US" sz="2000" dirty="0" smtClean="0">
                <a:latin typeface="+mj-lt"/>
                <a:cs typeface="Arial" panose="020B0604020202020204"/>
              </a:rPr>
              <a:t>to </a:t>
            </a:r>
            <a:r>
              <a:rPr lang="en-US" sz="2000" spc="-5" dirty="0" smtClean="0">
                <a:latin typeface="+mj-lt"/>
                <a:cs typeface="Arial" panose="020B0604020202020204"/>
              </a:rPr>
              <a:t>create </a:t>
            </a:r>
            <a:r>
              <a:rPr lang="en-US" sz="2000" dirty="0" smtClean="0">
                <a:latin typeface="+mj-lt"/>
                <a:cs typeface="Arial" panose="020B0604020202020204"/>
              </a:rPr>
              <a:t>the</a:t>
            </a:r>
            <a:r>
              <a:rPr lang="en-US" sz="2000" spc="-65" dirty="0" smtClean="0">
                <a:latin typeface="+mj-lt"/>
                <a:cs typeface="Arial" panose="020B0604020202020204"/>
              </a:rPr>
              <a:t> </a:t>
            </a:r>
            <a:r>
              <a:rPr lang="en-US" sz="2000" spc="-5" dirty="0" smtClean="0">
                <a:latin typeface="+mj-lt"/>
                <a:cs typeface="Arial" panose="020B0604020202020204"/>
              </a:rPr>
              <a:t>Button</a:t>
            </a:r>
            <a:endParaRPr lang="en-US" sz="2000" dirty="0" smtClean="0">
              <a:latin typeface="+mj-lt"/>
            </a:endParaRPr>
          </a:p>
          <a:p>
            <a:pPr>
              <a:buNone/>
            </a:pPr>
            <a:endParaRPr lang="en-US" dirty="0"/>
          </a:p>
        </p:txBody>
      </p:sp>
      <p:graphicFrame>
        <p:nvGraphicFramePr>
          <p:cNvPr id="4" name="Table 3"/>
          <p:cNvGraphicFramePr>
            <a:graphicFrameLocks noGrp="1"/>
          </p:cNvGraphicFramePr>
          <p:nvPr/>
        </p:nvGraphicFramePr>
        <p:xfrm>
          <a:off x="539552" y="3140967"/>
          <a:ext cx="8136904" cy="1925598"/>
        </p:xfrm>
        <a:graphic>
          <a:graphicData uri="http://schemas.openxmlformats.org/drawingml/2006/table">
            <a:tbl>
              <a:tblPr firstRow="1" bandRow="1">
                <a:tableStyleId>{5C22544A-7EE6-4342-B048-85BDC9FD1C3A}</a:tableStyleId>
              </a:tblPr>
              <a:tblGrid>
                <a:gridCol w="4068452"/>
                <a:gridCol w="4068452"/>
              </a:tblGrid>
              <a:tr h="608824">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608824">
                <a:tc>
                  <a:txBody>
                    <a:bodyPr/>
                    <a:lstStyle/>
                    <a:p>
                      <a:r>
                        <a:rPr lang="en-US" b="1" i="1" dirty="0" smtClean="0">
                          <a:solidFill>
                            <a:srgbClr val="002060"/>
                          </a:solidFill>
                        </a:rPr>
                        <a:t>Button()</a:t>
                      </a:r>
                      <a:endParaRPr lang="en-US" b="1" i="1" dirty="0">
                        <a:solidFill>
                          <a:srgbClr val="002060"/>
                        </a:solidFill>
                      </a:endParaRPr>
                    </a:p>
                  </a:txBody>
                  <a:tcPr/>
                </a:tc>
                <a:tc>
                  <a:txBody>
                    <a:bodyPr/>
                    <a:lstStyle/>
                    <a:p>
                      <a:r>
                        <a:rPr lang="en-US" dirty="0" smtClean="0"/>
                        <a:t>Constructs</a:t>
                      </a:r>
                      <a:r>
                        <a:rPr lang="en-US" baseline="0" dirty="0" smtClean="0"/>
                        <a:t> </a:t>
                      </a:r>
                      <a:r>
                        <a:rPr lang="en-US" dirty="0" smtClean="0"/>
                        <a:t>a</a:t>
                      </a:r>
                      <a:r>
                        <a:rPr lang="en-US" baseline="0" dirty="0" smtClean="0"/>
                        <a:t> button with no label.</a:t>
                      </a:r>
                      <a:endParaRPr lang="en-US" dirty="0"/>
                    </a:p>
                  </a:txBody>
                  <a:tcPr/>
                </a:tc>
              </a:tr>
              <a:tr h="707950">
                <a:tc>
                  <a:txBody>
                    <a:bodyPr/>
                    <a:lstStyle/>
                    <a:p>
                      <a:r>
                        <a:rPr lang="en-US" b="1" i="1" dirty="0" smtClean="0">
                          <a:solidFill>
                            <a:srgbClr val="002060"/>
                          </a:solidFill>
                        </a:rPr>
                        <a:t>Button(String text)</a:t>
                      </a:r>
                      <a:endParaRPr lang="en-US" b="1" i="1" dirty="0">
                        <a:solidFill>
                          <a:srgbClr val="002060"/>
                        </a:solidFill>
                      </a:endParaRPr>
                    </a:p>
                  </a:txBody>
                  <a:tcPr/>
                </a:tc>
                <a:tc>
                  <a:txBody>
                    <a:bodyPr/>
                    <a:lstStyle/>
                    <a:p>
                      <a:r>
                        <a:rPr lang="en-US" dirty="0" smtClean="0"/>
                        <a:t>Constructs</a:t>
                      </a:r>
                      <a:r>
                        <a:rPr lang="en-US" baseline="0" dirty="0" smtClean="0"/>
                        <a:t> a button with the </a:t>
                      </a:r>
                      <a:r>
                        <a:rPr lang="en-US" baseline="0" smtClean="0"/>
                        <a:t>label specified.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q"/>
            </a:pPr>
            <a:r>
              <a:rPr lang="en-US" b="1" dirty="0" smtClean="0">
                <a:solidFill>
                  <a:srgbClr val="FF0000"/>
                </a:solidFill>
              </a:rPr>
              <a:t>Introduction</a:t>
            </a:r>
            <a:br>
              <a:rPr lang="en-US" b="1" dirty="0" smtClean="0">
                <a:solidFill>
                  <a:srgbClr val="FF0000"/>
                </a:solidFill>
              </a:rPr>
            </a:br>
            <a:endParaRPr lang="en-IN" b="1" dirty="0">
              <a:solidFill>
                <a:srgbClr val="FF0000"/>
              </a:solidFill>
            </a:endParaRPr>
          </a:p>
        </p:txBody>
      </p:sp>
      <p:sp>
        <p:nvSpPr>
          <p:cNvPr id="3" name="Content Placeholder 2"/>
          <p:cNvSpPr>
            <a:spLocks noGrp="1"/>
          </p:cNvSpPr>
          <p:nvPr>
            <p:ph sz="quarter" idx="1"/>
          </p:nvPr>
        </p:nvSpPr>
        <p:spPr>
          <a:xfrm>
            <a:off x="179512" y="980728"/>
            <a:ext cx="7992888" cy="5688632"/>
          </a:xfrm>
        </p:spPr>
        <p:txBody>
          <a:bodyPr>
            <a:normAutofit/>
          </a:bodyPr>
          <a:lstStyle/>
          <a:p>
            <a:pPr lvl="1" algn="just">
              <a:buFont typeface="Wingdings" panose="05000000000000000000" pitchFamily="2" charset="2"/>
              <a:buChar char="Ø"/>
            </a:pPr>
            <a:r>
              <a:rPr lang="en-IN" dirty="0" smtClean="0"/>
              <a:t>What is Event?</a:t>
            </a:r>
          </a:p>
          <a:p>
            <a:pPr lvl="1" algn="just">
              <a:buNone/>
            </a:pPr>
            <a:r>
              <a:rPr lang="en-IN" dirty="0" smtClean="0"/>
              <a:t>		Event is the change in the state of object or source.</a:t>
            </a:r>
          </a:p>
          <a:p>
            <a:pPr lvl="1" algn="just">
              <a:buFont typeface="Wingdings" panose="05000000000000000000" pitchFamily="2" charset="2"/>
              <a:buChar char="Ø"/>
            </a:pPr>
            <a:r>
              <a:rPr lang="en-IN" dirty="0" smtClean="0"/>
              <a:t>What is Event Handling?</a:t>
            </a:r>
          </a:p>
          <a:p>
            <a:pPr lvl="2" algn="just">
              <a:buFont typeface="Wingdings" panose="05000000000000000000" pitchFamily="2" charset="2"/>
              <a:buChar char="Ø"/>
            </a:pPr>
            <a:r>
              <a:rPr lang="en-IN" sz="2100" dirty="0" smtClean="0"/>
              <a:t>Event Handling is the mechanism that Controls the event and decides what should happen if an event occurs. </a:t>
            </a:r>
          </a:p>
          <a:p>
            <a:pPr lvl="2" algn="just">
              <a:buFont typeface="Wingdings" panose="05000000000000000000" pitchFamily="2" charset="2"/>
              <a:buChar char="Ø"/>
            </a:pPr>
            <a:r>
              <a:rPr lang="en-US" sz="2100" dirty="0" smtClean="0"/>
              <a:t>Event handling is at the core of successful applet programming. Most events to which the applet will respond are generated by the user.</a:t>
            </a:r>
          </a:p>
          <a:p>
            <a:pPr lvl="2" algn="just">
              <a:buFont typeface="Wingdings" panose="05000000000000000000" pitchFamily="2" charset="2"/>
              <a:buChar char="Ø"/>
            </a:pPr>
            <a:r>
              <a:rPr lang="en-US" sz="2100" dirty="0" smtClean="0"/>
              <a:t>The most commonly handled events are those generated by the mouse, the keyboard, and various controls, such as a push button.</a:t>
            </a:r>
            <a:endParaRPr lang="en-IN" sz="2100" dirty="0" smtClean="0"/>
          </a:p>
          <a:p>
            <a:pPr lvl="2" algn="just">
              <a:buFont typeface="Wingdings" panose="05000000000000000000" pitchFamily="2" charset="2"/>
              <a:buChar char="Ø"/>
            </a:pPr>
            <a:endParaRPr lang="en-US" sz="2100" dirty="0" smtClean="0"/>
          </a:p>
          <a:p>
            <a:pPr lvl="2" algn="just">
              <a:buFont typeface="Wingdings" panose="05000000000000000000" pitchFamily="2" charset="2"/>
              <a:buChar char="Ø"/>
            </a:pPr>
            <a:r>
              <a:rPr lang="en-US" sz="2400" dirty="0" smtClean="0">
                <a:solidFill>
                  <a:srgbClr val="FF0000"/>
                </a:solidFill>
              </a:rPr>
              <a:t>Events are supported by the </a:t>
            </a:r>
            <a:r>
              <a:rPr lang="en-US" sz="2400" b="1" dirty="0" err="1" smtClean="0">
                <a:solidFill>
                  <a:srgbClr val="FF0000"/>
                </a:solidFill>
              </a:rPr>
              <a:t>java.awt.event</a:t>
            </a:r>
            <a:r>
              <a:rPr lang="en-US" sz="2400" b="1" dirty="0" smtClean="0">
                <a:solidFill>
                  <a:srgbClr val="FF0000"/>
                </a:solidFill>
              </a:rPr>
              <a:t> package.</a:t>
            </a:r>
            <a:endParaRPr lang="en-US" sz="2100" dirty="0" smtClean="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FF0000"/>
                </a:solidFill>
                <a:cs typeface="Franklin Gothic Medium" panose="020B0603020102020204"/>
              </a:rPr>
              <a:t>button:</a:t>
            </a:r>
            <a:br>
              <a:rPr lang="en-US" sz="2800" b="1" dirty="0" smtClean="0">
                <a:solidFill>
                  <a:srgbClr val="FF0000"/>
                </a:solidFill>
                <a:cs typeface="Franklin Gothic Medium" panose="020B0603020102020204"/>
              </a:rPr>
            </a:br>
            <a:endParaRPr lang="en-US" b="1" dirty="0">
              <a:solidFill>
                <a:srgbClr val="FF0000"/>
              </a:solidFill>
            </a:endParaRPr>
          </a:p>
        </p:txBody>
      </p:sp>
      <p:sp>
        <p:nvSpPr>
          <p:cNvPr id="3" name="Content Placeholder 2"/>
          <p:cNvSpPr>
            <a:spLocks noGrp="1"/>
          </p:cNvSpPr>
          <p:nvPr>
            <p:ph sz="quarter" idx="1"/>
          </p:nvPr>
        </p:nvSpPr>
        <p:spPr>
          <a:xfrm>
            <a:off x="457200" y="980728"/>
            <a:ext cx="7467600" cy="5493224"/>
          </a:xfrm>
        </p:spPr>
        <p:txBody>
          <a:bodyPr>
            <a:normAutofit fontScale="92500"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just">
              <a:buNone/>
            </a:pPr>
            <a:r>
              <a:rPr lang="en-US" b="1" dirty="0" smtClean="0"/>
              <a:t>Interface : </a:t>
            </a:r>
            <a:r>
              <a:rPr lang="en-US" b="1" dirty="0" err="1" smtClean="0">
                <a:solidFill>
                  <a:srgbClr val="7030A0"/>
                </a:solidFill>
              </a:rPr>
              <a:t>ActionListener</a:t>
            </a:r>
            <a:endParaRPr lang="en-US" b="1" dirty="0" smtClean="0">
              <a:solidFill>
                <a:srgbClr val="7030A0"/>
              </a:solidFill>
            </a:endParaRPr>
          </a:p>
          <a:p>
            <a:pPr algn="just">
              <a:buNone/>
            </a:pPr>
            <a:r>
              <a:rPr lang="en-US" b="1" dirty="0" smtClean="0">
                <a:solidFill>
                  <a:srgbClr val="7030A0"/>
                </a:solidFill>
              </a:rPr>
              <a:t>	</a:t>
            </a:r>
            <a:r>
              <a:rPr lang="en-US" sz="2000" b="1" dirty="0" smtClean="0"/>
              <a:t>Method:</a:t>
            </a:r>
            <a:r>
              <a:rPr lang="en-US" sz="2000" b="1" dirty="0" smtClean="0">
                <a:solidFill>
                  <a:srgbClr val="7030A0"/>
                </a:solidFill>
              </a:rPr>
              <a:t> public void </a:t>
            </a:r>
            <a:r>
              <a:rPr lang="en-US" sz="2000" b="1" dirty="0" err="1" smtClean="0">
                <a:solidFill>
                  <a:srgbClr val="7030A0"/>
                </a:solidFill>
              </a:rPr>
              <a:t>actionPerformed</a:t>
            </a:r>
            <a:r>
              <a:rPr lang="en-US" sz="2000" b="1" dirty="0" smtClean="0">
                <a:solidFill>
                  <a:srgbClr val="7030A0"/>
                </a:solidFill>
              </a:rPr>
              <a:t>(</a:t>
            </a:r>
            <a:r>
              <a:rPr lang="en-US" sz="2000" b="1" dirty="0" err="1" smtClean="0">
                <a:solidFill>
                  <a:srgbClr val="7030A0"/>
                </a:solidFill>
              </a:rPr>
              <a:t>ActionEvent</a:t>
            </a:r>
            <a:r>
              <a:rPr lang="en-US" sz="2000" b="1" dirty="0" smtClean="0">
                <a:solidFill>
                  <a:srgbClr val="7030A0"/>
                </a:solidFill>
              </a:rPr>
              <a:t> e)</a:t>
            </a:r>
          </a:p>
          <a:p>
            <a:pPr algn="just">
              <a:buNone/>
            </a:pPr>
            <a:r>
              <a:rPr lang="en-US" sz="2000" b="1" dirty="0" smtClean="0"/>
              <a:t>Class : </a:t>
            </a:r>
            <a:r>
              <a:rPr lang="en-US" sz="2000" b="1" dirty="0" err="1" smtClean="0">
                <a:solidFill>
                  <a:srgbClr val="002060"/>
                </a:solidFill>
              </a:rPr>
              <a:t>ActionEvent</a:t>
            </a:r>
            <a:endParaRPr lang="en-US" sz="2000" b="1" dirty="0" smtClean="0">
              <a:solidFill>
                <a:srgbClr val="002060"/>
              </a:solidFill>
            </a:endParaRPr>
          </a:p>
          <a:p>
            <a:pPr algn="just">
              <a:buNone/>
            </a:pPr>
            <a:r>
              <a:rPr lang="en-US" sz="2000" b="1" dirty="0" smtClean="0">
                <a:solidFill>
                  <a:srgbClr val="002060"/>
                </a:solidFill>
              </a:rPr>
              <a:t>	</a:t>
            </a:r>
            <a:r>
              <a:rPr lang="en-US" sz="2000" b="1" dirty="0" smtClean="0"/>
              <a:t>Method:</a:t>
            </a:r>
            <a:r>
              <a:rPr lang="en-US" sz="2000" b="1" dirty="0" smtClean="0">
                <a:solidFill>
                  <a:srgbClr val="002060"/>
                </a:solidFill>
              </a:rPr>
              <a:t> String </a:t>
            </a:r>
            <a:r>
              <a:rPr lang="en-US" sz="2000" b="1" dirty="0" err="1" smtClean="0">
                <a:solidFill>
                  <a:srgbClr val="002060"/>
                </a:solidFill>
              </a:rPr>
              <a:t>getActionCommand</a:t>
            </a:r>
            <a:r>
              <a:rPr lang="en-US" sz="2000" b="1" dirty="0" smtClean="0">
                <a:solidFill>
                  <a:srgbClr val="002060"/>
                </a:solidFill>
              </a:rPr>
              <a:t>()</a:t>
            </a:r>
            <a:r>
              <a:rPr lang="en-US" sz="2000" dirty="0" smtClean="0"/>
              <a:t> // Returns the label of the button which has generated the event.</a:t>
            </a:r>
            <a:endParaRPr lang="en-US" sz="2000" b="1" dirty="0" smtClean="0">
              <a:solidFill>
                <a:srgbClr val="002060"/>
              </a:solidFill>
            </a:endParaRPr>
          </a:p>
          <a:p>
            <a:pPr algn="just">
              <a:buNone/>
            </a:pPr>
            <a:r>
              <a:rPr lang="en-US" sz="2000" b="1" dirty="0" smtClean="0">
                <a:solidFill>
                  <a:srgbClr val="002060"/>
                </a:solidFill>
              </a:rPr>
              <a:t>		       Object </a:t>
            </a:r>
            <a:r>
              <a:rPr lang="en-US" sz="2000" b="1" dirty="0" err="1" smtClean="0">
                <a:solidFill>
                  <a:srgbClr val="002060"/>
                </a:solidFill>
              </a:rPr>
              <a:t>getSource</a:t>
            </a:r>
            <a:r>
              <a:rPr lang="en-US" sz="2000" b="1" dirty="0" smtClean="0">
                <a:solidFill>
                  <a:srgbClr val="002060"/>
                </a:solidFill>
              </a:rPr>
              <a:t>() </a:t>
            </a:r>
            <a:r>
              <a:rPr lang="en-US" sz="2000" dirty="0" smtClean="0"/>
              <a:t>// It returns the reference of the button which has generated the event.</a:t>
            </a:r>
            <a:endParaRPr lang="en-US" sz="2000" b="1" dirty="0">
              <a:solidFill>
                <a:srgbClr val="002060"/>
              </a:solidFill>
            </a:endParaRPr>
          </a:p>
        </p:txBody>
      </p:sp>
      <p:graphicFrame>
        <p:nvGraphicFramePr>
          <p:cNvPr id="4" name="Table 3"/>
          <p:cNvGraphicFramePr>
            <a:graphicFrameLocks noGrp="1"/>
          </p:cNvGraphicFramePr>
          <p:nvPr/>
        </p:nvGraphicFramePr>
        <p:xfrm>
          <a:off x="611560" y="980729"/>
          <a:ext cx="7488832" cy="2887459"/>
        </p:xfrm>
        <a:graphic>
          <a:graphicData uri="http://schemas.openxmlformats.org/drawingml/2006/table">
            <a:tbl>
              <a:tblPr firstRow="1" bandRow="1">
                <a:tableStyleId>{5C22544A-7EE6-4342-B048-85BDC9FD1C3A}</a:tableStyleId>
              </a:tblPr>
              <a:tblGrid>
                <a:gridCol w="3744416"/>
                <a:gridCol w="3744416"/>
              </a:tblGrid>
              <a:tr h="508718">
                <a:tc>
                  <a:txBody>
                    <a:bodyPr/>
                    <a:lstStyle/>
                    <a:p>
                      <a:r>
                        <a:rPr lang="en-US" dirty="0" smtClean="0"/>
                        <a:t>Methods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636510">
                <a:tc>
                  <a:txBody>
                    <a:bodyPr/>
                    <a:lstStyle/>
                    <a:p>
                      <a:r>
                        <a:rPr lang="en-US" b="1" i="1" dirty="0" smtClean="0">
                          <a:solidFill>
                            <a:srgbClr val="002060"/>
                          </a:solidFill>
                        </a:rPr>
                        <a:t>String</a:t>
                      </a:r>
                      <a:r>
                        <a:rPr lang="en-US" b="1" i="1" baseline="0" dirty="0" smtClean="0">
                          <a:solidFill>
                            <a:srgbClr val="002060"/>
                          </a:solidFill>
                        </a:rPr>
                        <a:t> </a:t>
                      </a:r>
                      <a:r>
                        <a:rPr lang="en-US" b="1" i="1" baseline="0" dirty="0" err="1" smtClean="0">
                          <a:solidFill>
                            <a:srgbClr val="002060"/>
                          </a:solidFill>
                        </a:rPr>
                        <a:t>getLabel</a:t>
                      </a:r>
                      <a:r>
                        <a:rPr lang="en-US" b="1" i="1" dirty="0" smtClean="0">
                          <a:solidFill>
                            <a:srgbClr val="002060"/>
                          </a:solidFill>
                        </a:rPr>
                        <a:t>()</a:t>
                      </a:r>
                      <a:endParaRPr lang="en-US" b="1" i="1" dirty="0">
                        <a:solidFill>
                          <a:srgbClr val="002060"/>
                        </a:solidFill>
                      </a:endParaRPr>
                    </a:p>
                  </a:txBody>
                  <a:tcPr/>
                </a:tc>
                <a:tc>
                  <a:txBody>
                    <a:bodyPr/>
                    <a:lstStyle/>
                    <a:p>
                      <a:pPr algn="l"/>
                      <a:r>
                        <a:rPr lang="en-US" dirty="0" smtClean="0"/>
                        <a:t>Returns</a:t>
                      </a:r>
                      <a:r>
                        <a:rPr lang="en-US" baseline="0" dirty="0" smtClean="0"/>
                        <a:t> the label of the corresponding button.</a:t>
                      </a:r>
                      <a:endParaRPr lang="en-US" dirty="0"/>
                    </a:p>
                  </a:txBody>
                  <a:tcPr/>
                </a:tc>
              </a:tr>
              <a:tr h="636510">
                <a:tc>
                  <a:txBody>
                    <a:bodyPr/>
                    <a:lstStyle/>
                    <a:p>
                      <a:r>
                        <a:rPr lang="en-US" b="1" i="1" dirty="0" smtClean="0">
                          <a:solidFill>
                            <a:srgbClr val="002060"/>
                          </a:solidFill>
                        </a:rPr>
                        <a:t>void </a:t>
                      </a:r>
                      <a:r>
                        <a:rPr lang="en-US" b="1" i="1" dirty="0" err="1" smtClean="0">
                          <a:solidFill>
                            <a:srgbClr val="002060"/>
                          </a:solidFill>
                        </a:rPr>
                        <a:t>setLabel</a:t>
                      </a:r>
                      <a:r>
                        <a:rPr lang="en-US" b="1" i="1" dirty="0" smtClean="0">
                          <a:solidFill>
                            <a:srgbClr val="002060"/>
                          </a:solidFill>
                        </a:rPr>
                        <a:t>(String text)</a:t>
                      </a:r>
                      <a:endParaRPr lang="en-US" b="1" i="1" dirty="0">
                        <a:solidFill>
                          <a:srgbClr val="002060"/>
                        </a:solidFill>
                      </a:endParaRPr>
                    </a:p>
                  </a:txBody>
                  <a:tcPr/>
                </a:tc>
                <a:tc>
                  <a:txBody>
                    <a:bodyPr/>
                    <a:lstStyle/>
                    <a:p>
                      <a:pPr algn="l"/>
                      <a:r>
                        <a:rPr lang="en-US" dirty="0" smtClean="0"/>
                        <a:t>Set</a:t>
                      </a:r>
                      <a:r>
                        <a:rPr lang="en-US" baseline="0" dirty="0" smtClean="0"/>
                        <a:t> label of button to the value Specified.</a:t>
                      </a:r>
                      <a:endParaRPr lang="en-US" dirty="0"/>
                    </a:p>
                  </a:txBody>
                  <a:tcPr/>
                </a:tc>
              </a:tr>
              <a:tr h="1098581">
                <a:tc>
                  <a:txBody>
                    <a:bodyPr/>
                    <a:lstStyle/>
                    <a:p>
                      <a:r>
                        <a:rPr lang="en-US" b="1" i="1" dirty="0" smtClean="0">
                          <a:solidFill>
                            <a:srgbClr val="002060"/>
                          </a:solidFill>
                        </a:rPr>
                        <a:t>void</a:t>
                      </a:r>
                      <a:r>
                        <a:rPr lang="en-US" b="1" i="1" baseline="0" dirty="0" smtClean="0">
                          <a:solidFill>
                            <a:srgbClr val="002060"/>
                          </a:solidFill>
                        </a:rPr>
                        <a:t> </a:t>
                      </a:r>
                      <a:r>
                        <a:rPr lang="en-US" b="1" i="1" baseline="0" dirty="0" err="1" smtClean="0">
                          <a:solidFill>
                            <a:srgbClr val="002060"/>
                          </a:solidFill>
                        </a:rPr>
                        <a:t>addActionListener</a:t>
                      </a:r>
                      <a:r>
                        <a:rPr lang="en-US" b="1" i="1" baseline="0" dirty="0" smtClean="0">
                          <a:solidFill>
                            <a:srgbClr val="002060"/>
                          </a:solidFill>
                        </a:rPr>
                        <a:t>(</a:t>
                      </a:r>
                      <a:r>
                        <a:rPr lang="en-US" b="1" i="1" baseline="0" dirty="0" err="1" smtClean="0">
                          <a:solidFill>
                            <a:srgbClr val="002060"/>
                          </a:solidFill>
                        </a:rPr>
                        <a:t>ActionListener</a:t>
                      </a:r>
                      <a:r>
                        <a:rPr lang="en-US" b="1" i="1" baseline="0" dirty="0" smtClean="0">
                          <a:solidFill>
                            <a:srgbClr val="002060"/>
                          </a:solidFill>
                        </a:rPr>
                        <a:t> al)</a:t>
                      </a:r>
                      <a:endParaRPr lang="en-US" b="1" i="1" dirty="0">
                        <a:solidFill>
                          <a:srgbClr val="002060"/>
                        </a:solidFill>
                      </a:endParaRPr>
                    </a:p>
                  </a:txBody>
                  <a:tcPr/>
                </a:tc>
                <a:tc>
                  <a:txBody>
                    <a:bodyPr/>
                    <a:lstStyle/>
                    <a:p>
                      <a:pPr algn="l"/>
                      <a:r>
                        <a:rPr lang="en-US" dirty="0" smtClean="0"/>
                        <a:t>Adds</a:t>
                      </a:r>
                      <a:r>
                        <a:rPr lang="en-US" baseline="0" dirty="0" smtClean="0"/>
                        <a:t> specified action listener to receive action events from corresponding button.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859216" cy="6840760"/>
          </a:xfrm>
        </p:spPr>
        <p:txBody>
          <a:bodyPr>
            <a:normAutofit fontScale="62500" lnSpcReduction="20000"/>
          </a:bodyPr>
          <a:lstStyle/>
          <a:p>
            <a:pPr>
              <a:buNone/>
            </a:pPr>
            <a:r>
              <a:rPr lang="en-US" sz="2600" b="1" dirty="0" smtClean="0">
                <a:solidFill>
                  <a:srgbClr val="FF0000"/>
                </a:solidFill>
              </a:rPr>
              <a:t>//Program to check which button is clicked using </a:t>
            </a:r>
            <a:r>
              <a:rPr lang="en-US" sz="2600" b="1" dirty="0" err="1" smtClean="0">
                <a:solidFill>
                  <a:srgbClr val="FF0000"/>
                </a:solidFill>
              </a:rPr>
              <a:t>getSource</a:t>
            </a:r>
            <a:r>
              <a:rPr lang="en-US" sz="2600" b="1" dirty="0" smtClean="0">
                <a:solidFill>
                  <a:srgbClr val="FF0000"/>
                </a:solidFill>
              </a:rPr>
              <a:t>( ) method.</a:t>
            </a:r>
          </a:p>
          <a:p>
            <a:pPr>
              <a:buNone/>
            </a:pPr>
            <a:endParaRPr lang="en-US" dirty="0" smtClean="0"/>
          </a:p>
          <a:p>
            <a:pPr>
              <a:buNone/>
            </a:pPr>
            <a:r>
              <a:rPr lang="en-US" b="1" dirty="0" smtClean="0"/>
              <a:t>/*&lt;applet code="</a:t>
            </a:r>
            <a:r>
              <a:rPr lang="en-US" b="1" dirty="0" err="1" smtClean="0"/>
              <a:t>ButtonClass</a:t>
            </a:r>
            <a:r>
              <a:rPr lang="en-US" b="1" dirty="0" smtClean="0"/>
              <a:t>" width=300 height=300&gt;&lt;/applet&gt;*/</a:t>
            </a:r>
          </a:p>
          <a:p>
            <a:pPr>
              <a:buNone/>
            </a:pPr>
            <a:r>
              <a:rPr lang="en-US" b="1" dirty="0" smtClean="0"/>
              <a:t>import java.awt.*;</a:t>
            </a:r>
          </a:p>
          <a:p>
            <a:pPr>
              <a:buNone/>
            </a:pPr>
            <a:r>
              <a:rPr lang="en-US" b="1" dirty="0" smtClean="0"/>
              <a:t>import java.applet.*;</a:t>
            </a:r>
          </a:p>
          <a:p>
            <a:pPr>
              <a:buNone/>
            </a:pPr>
            <a:r>
              <a:rPr lang="en-US" b="1" dirty="0" smtClean="0"/>
              <a:t>import </a:t>
            </a:r>
            <a:r>
              <a:rPr lang="en-US" b="1" dirty="0" err="1" smtClean="0"/>
              <a:t>java.awt.event</a:t>
            </a:r>
            <a:r>
              <a:rPr lang="en-US" b="1" dirty="0" smtClean="0"/>
              <a:t>.*;</a:t>
            </a:r>
          </a:p>
          <a:p>
            <a:pPr>
              <a:buNone/>
            </a:pPr>
            <a:endParaRPr lang="en-US" b="1" dirty="0" smtClean="0"/>
          </a:p>
          <a:p>
            <a:pPr>
              <a:buNone/>
            </a:pPr>
            <a:r>
              <a:rPr lang="en-US" b="1" dirty="0" smtClean="0"/>
              <a:t>public class </a:t>
            </a:r>
            <a:r>
              <a:rPr lang="en-US" b="1" dirty="0" err="1" smtClean="0"/>
              <a:t>ButtonClass</a:t>
            </a:r>
            <a:r>
              <a:rPr lang="en-US" b="1" dirty="0" smtClean="0"/>
              <a:t> extends Applet implements </a:t>
            </a:r>
            <a:r>
              <a:rPr lang="en-US" b="1" dirty="0" err="1" smtClean="0"/>
              <a:t>ActionListener</a:t>
            </a:r>
            <a:endParaRPr lang="en-US" b="1" dirty="0" smtClean="0"/>
          </a:p>
          <a:p>
            <a:pPr>
              <a:buNone/>
            </a:pPr>
            <a:r>
              <a:rPr lang="en-US" b="1" dirty="0" smtClean="0"/>
              <a:t>{</a:t>
            </a:r>
          </a:p>
          <a:p>
            <a:pPr>
              <a:buNone/>
            </a:pPr>
            <a:r>
              <a:rPr lang="en-US" b="1" dirty="0" smtClean="0"/>
              <a:t>	Button b1,b2,b3;</a:t>
            </a:r>
          </a:p>
          <a:p>
            <a:pPr>
              <a:buNone/>
            </a:pPr>
            <a:r>
              <a:rPr lang="en-US" b="1" dirty="0" smtClean="0"/>
              <a:t>		Label l1;</a:t>
            </a:r>
          </a:p>
          <a:p>
            <a:pPr>
              <a:buNone/>
            </a:pPr>
            <a:r>
              <a:rPr lang="en-US" b="1" dirty="0" smtClean="0"/>
              <a:t>	public void init()</a:t>
            </a:r>
          </a:p>
          <a:p>
            <a:pPr>
              <a:buNone/>
            </a:pPr>
            <a:r>
              <a:rPr lang="en-US" b="1" dirty="0" smtClean="0"/>
              <a:t>	{</a:t>
            </a:r>
          </a:p>
          <a:p>
            <a:pPr>
              <a:buNone/>
            </a:pPr>
            <a:r>
              <a:rPr lang="en-US" b="1" dirty="0" smtClean="0"/>
              <a:t>		b1=new Button("Red");</a:t>
            </a:r>
          </a:p>
          <a:p>
            <a:pPr>
              <a:buNone/>
            </a:pPr>
            <a:r>
              <a:rPr lang="en-US" b="1" dirty="0" smtClean="0"/>
              <a:t>		b2=new Button("Green");</a:t>
            </a:r>
          </a:p>
          <a:p>
            <a:pPr>
              <a:buNone/>
            </a:pPr>
            <a:r>
              <a:rPr lang="en-US" b="1" dirty="0" smtClean="0"/>
              <a:t>		b3=new Button("Blue");</a:t>
            </a:r>
          </a:p>
          <a:p>
            <a:pPr>
              <a:buNone/>
            </a:pPr>
            <a:r>
              <a:rPr lang="en-US" b="1" dirty="0" smtClean="0"/>
              <a:t>		l1=new Label("Hit a button to change the screen color");</a:t>
            </a:r>
          </a:p>
          <a:p>
            <a:pPr>
              <a:buNone/>
            </a:pPr>
            <a:r>
              <a:rPr lang="en-US" b="1" dirty="0" smtClean="0"/>
              <a:t>		add(b1);</a:t>
            </a:r>
          </a:p>
          <a:p>
            <a:pPr>
              <a:buNone/>
            </a:pPr>
            <a:r>
              <a:rPr lang="en-US" b="1" dirty="0" smtClean="0"/>
              <a:t>		add(b2);</a:t>
            </a:r>
          </a:p>
          <a:p>
            <a:pPr>
              <a:buNone/>
            </a:pPr>
            <a:r>
              <a:rPr lang="en-US" b="1" dirty="0" smtClean="0"/>
              <a:t>		add(b3);</a:t>
            </a:r>
          </a:p>
          <a:p>
            <a:pPr>
              <a:buNone/>
            </a:pPr>
            <a:r>
              <a:rPr lang="en-US" b="1" dirty="0" smtClean="0"/>
              <a:t>		add(l1);</a:t>
            </a:r>
          </a:p>
          <a:p>
            <a:pPr>
              <a:buNone/>
            </a:pPr>
            <a:r>
              <a:rPr lang="en-US" b="1" dirty="0" smtClean="0"/>
              <a:t>		b1.addActionListener(this);</a:t>
            </a:r>
          </a:p>
          <a:p>
            <a:pPr>
              <a:buNone/>
            </a:pPr>
            <a:r>
              <a:rPr lang="en-US" b="1" dirty="0" smtClean="0"/>
              <a:t>		b2.addActionListener(this);</a:t>
            </a:r>
          </a:p>
          <a:p>
            <a:pPr>
              <a:buNone/>
            </a:pPr>
            <a:r>
              <a:rPr lang="en-US" b="1" dirty="0" smtClean="0"/>
              <a:t>		b3.addActionListener(this);</a:t>
            </a:r>
          </a:p>
          <a:p>
            <a:pPr>
              <a:buNone/>
            </a:pPr>
            <a:r>
              <a:rPr lang="en-US" b="1" dirty="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3440"/>
            <a:ext cx="7467600" cy="4873752"/>
          </a:xfrm>
        </p:spPr>
        <p:txBody>
          <a:bodyPr>
            <a:normAutofit fontScale="62500" lnSpcReduction="20000"/>
          </a:bodyPr>
          <a:lstStyle/>
          <a:p>
            <a:pPr>
              <a:buNone/>
            </a:pPr>
            <a:r>
              <a:rPr lang="en-US" b="1" dirty="0" smtClean="0"/>
              <a:t>public void </a:t>
            </a:r>
            <a:r>
              <a:rPr lang="en-US" b="1" dirty="0" err="1" smtClean="0"/>
              <a:t>actionPerformed</a:t>
            </a:r>
            <a:r>
              <a:rPr lang="en-US" b="1" dirty="0" smtClean="0"/>
              <a:t>(</a:t>
            </a:r>
            <a:r>
              <a:rPr lang="en-US" b="1" dirty="0" err="1" smtClean="0"/>
              <a:t>ActionEvent</a:t>
            </a:r>
            <a:r>
              <a:rPr lang="en-US" b="1" dirty="0" smtClean="0"/>
              <a:t> </a:t>
            </a:r>
            <a:r>
              <a:rPr lang="en-US" b="1" dirty="0" err="1" smtClean="0"/>
              <a:t>ae</a:t>
            </a:r>
            <a:r>
              <a:rPr lang="en-US" b="1" dirty="0" smtClean="0"/>
              <a:t>)</a:t>
            </a:r>
          </a:p>
          <a:p>
            <a:pPr>
              <a:buNone/>
            </a:pPr>
            <a:r>
              <a:rPr lang="en-US" b="1" dirty="0" smtClean="0"/>
              <a:t>	{</a:t>
            </a:r>
          </a:p>
          <a:p>
            <a:pPr>
              <a:buNone/>
            </a:pPr>
            <a:r>
              <a:rPr lang="en-US" b="1" dirty="0" smtClean="0"/>
              <a:t>		Button </a:t>
            </a:r>
            <a:r>
              <a:rPr lang="en-US" b="1" dirty="0" err="1" smtClean="0"/>
              <a:t>bs</a:t>
            </a:r>
            <a:r>
              <a:rPr lang="en-US" b="1" dirty="0" smtClean="0"/>
              <a:t>=(Button)</a:t>
            </a:r>
            <a:r>
              <a:rPr lang="en-US" b="1" dirty="0" err="1" smtClean="0"/>
              <a:t>ae.getSource</a:t>
            </a:r>
            <a:r>
              <a:rPr lang="en-US" b="1" dirty="0" smtClean="0"/>
              <a:t>();</a:t>
            </a:r>
          </a:p>
          <a:p>
            <a:pPr>
              <a:buNone/>
            </a:pPr>
            <a:r>
              <a:rPr lang="en-US" b="1" dirty="0" smtClean="0"/>
              <a:t>		if(</a:t>
            </a:r>
            <a:r>
              <a:rPr lang="en-US" b="1" dirty="0" err="1" smtClean="0"/>
              <a:t>bs</a:t>
            </a:r>
            <a:r>
              <a:rPr lang="en-US" b="1" dirty="0" smtClean="0"/>
              <a:t>==b1)</a:t>
            </a:r>
          </a:p>
          <a:p>
            <a:pPr>
              <a:buNone/>
            </a:pPr>
            <a:r>
              <a:rPr lang="en-US" b="1" dirty="0" smtClean="0"/>
              <a:t>		{</a:t>
            </a:r>
          </a:p>
          <a:p>
            <a:pPr>
              <a:buNone/>
            </a:pPr>
            <a:r>
              <a:rPr lang="en-US" b="1" dirty="0" smtClean="0"/>
              <a:t>			</a:t>
            </a:r>
            <a:r>
              <a:rPr lang="en-US" b="1" dirty="0" err="1" smtClean="0"/>
              <a:t>setBackground</a:t>
            </a:r>
            <a:r>
              <a:rPr lang="en-US" b="1" dirty="0" smtClean="0"/>
              <a:t>(</a:t>
            </a:r>
            <a:r>
              <a:rPr lang="en-US" b="1" dirty="0" err="1" smtClean="0"/>
              <a:t>Color.red</a:t>
            </a:r>
            <a:r>
              <a:rPr lang="en-US" b="1" dirty="0" smtClean="0"/>
              <a:t>);</a:t>
            </a:r>
          </a:p>
          <a:p>
            <a:pPr>
              <a:buNone/>
            </a:pPr>
            <a:r>
              <a:rPr lang="en-US" b="1" dirty="0" smtClean="0"/>
              <a:t>		}</a:t>
            </a:r>
          </a:p>
          <a:p>
            <a:pPr>
              <a:buNone/>
            </a:pPr>
            <a:r>
              <a:rPr lang="en-US" b="1" dirty="0" smtClean="0"/>
              <a:t>		else if(</a:t>
            </a:r>
            <a:r>
              <a:rPr lang="en-US" b="1" dirty="0" err="1" smtClean="0"/>
              <a:t>bs</a:t>
            </a:r>
            <a:r>
              <a:rPr lang="en-US" b="1" dirty="0" smtClean="0"/>
              <a:t>==b2)</a:t>
            </a:r>
          </a:p>
          <a:p>
            <a:pPr>
              <a:buNone/>
            </a:pPr>
            <a:r>
              <a:rPr lang="en-US" b="1" dirty="0" smtClean="0"/>
              <a:t>		{</a:t>
            </a:r>
          </a:p>
          <a:p>
            <a:pPr>
              <a:buNone/>
            </a:pPr>
            <a:r>
              <a:rPr lang="en-US" b="1" dirty="0" smtClean="0"/>
              <a:t>			</a:t>
            </a:r>
            <a:r>
              <a:rPr lang="en-US" b="1" dirty="0" err="1" smtClean="0"/>
              <a:t>setBackground</a:t>
            </a:r>
            <a:r>
              <a:rPr lang="en-US" b="1" dirty="0" smtClean="0"/>
              <a:t>(</a:t>
            </a:r>
            <a:r>
              <a:rPr lang="en-US" b="1" dirty="0" err="1" smtClean="0"/>
              <a:t>Color.green</a:t>
            </a:r>
            <a:r>
              <a:rPr lang="en-US" b="1" dirty="0" smtClean="0"/>
              <a:t>);</a:t>
            </a:r>
          </a:p>
          <a:p>
            <a:pPr>
              <a:buNone/>
            </a:pPr>
            <a:r>
              <a:rPr lang="en-US" b="1" dirty="0" smtClean="0"/>
              <a:t>		}</a:t>
            </a:r>
          </a:p>
          <a:p>
            <a:pPr>
              <a:buNone/>
            </a:pPr>
            <a:r>
              <a:rPr lang="en-US" b="1" dirty="0" smtClean="0"/>
              <a:t>		else if(</a:t>
            </a:r>
            <a:r>
              <a:rPr lang="en-US" b="1" dirty="0" err="1" smtClean="0"/>
              <a:t>bs</a:t>
            </a:r>
            <a:r>
              <a:rPr lang="en-US" b="1" dirty="0" smtClean="0"/>
              <a:t>==b3)</a:t>
            </a:r>
          </a:p>
          <a:p>
            <a:pPr>
              <a:buNone/>
            </a:pPr>
            <a:r>
              <a:rPr lang="en-US" b="1" dirty="0" smtClean="0"/>
              <a:t>		{</a:t>
            </a:r>
          </a:p>
          <a:p>
            <a:pPr>
              <a:buNone/>
            </a:pPr>
            <a:r>
              <a:rPr lang="en-US" b="1" dirty="0" smtClean="0"/>
              <a:t>			</a:t>
            </a:r>
            <a:r>
              <a:rPr lang="en-US" b="1" dirty="0" err="1" smtClean="0"/>
              <a:t>setBackground</a:t>
            </a:r>
            <a:r>
              <a:rPr lang="en-US" b="1" dirty="0" smtClean="0"/>
              <a:t>(</a:t>
            </a:r>
            <a:r>
              <a:rPr lang="en-US" b="1" dirty="0" err="1" smtClean="0"/>
              <a:t>Color.blue</a:t>
            </a:r>
            <a:r>
              <a:rPr lang="en-US" b="1" dirty="0" smtClean="0"/>
              <a:t>);</a:t>
            </a:r>
          </a:p>
          <a:p>
            <a:pPr>
              <a:buNone/>
            </a:pPr>
            <a:r>
              <a:rPr lang="en-US" b="1" dirty="0" smtClean="0"/>
              <a:t>		}</a:t>
            </a:r>
          </a:p>
          <a:p>
            <a:pPr>
              <a:buNone/>
            </a:pPr>
            <a:r>
              <a:rPr lang="en-US" b="1" dirty="0" smtClean="0"/>
              <a:t>		repaint();</a:t>
            </a:r>
          </a:p>
          <a:p>
            <a:pPr>
              <a:buNone/>
            </a:pPr>
            <a:r>
              <a:rPr lang="en-US" b="1" dirty="0" smtClean="0"/>
              <a:t>}</a:t>
            </a:r>
          </a:p>
          <a:p>
            <a:pPr>
              <a:buNone/>
            </a:pPr>
            <a:r>
              <a:rPr lang="en-US" b="1" dirty="0" smtClean="0"/>
              <a:t>}</a:t>
            </a:r>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859216" cy="6840760"/>
          </a:xfrm>
        </p:spPr>
        <p:txBody>
          <a:bodyPr>
            <a:normAutofit fontScale="62500" lnSpcReduction="20000"/>
          </a:bodyPr>
          <a:lstStyle/>
          <a:p>
            <a:pPr>
              <a:buNone/>
            </a:pPr>
            <a:r>
              <a:rPr lang="en-US" sz="2600" b="1" dirty="0" smtClean="0">
                <a:solidFill>
                  <a:srgbClr val="FF0000"/>
                </a:solidFill>
              </a:rPr>
              <a:t>//Program to check which button is clicked using </a:t>
            </a:r>
            <a:r>
              <a:rPr lang="en-US" sz="2600" b="1" dirty="0" err="1" smtClean="0">
                <a:solidFill>
                  <a:srgbClr val="FF0000"/>
                </a:solidFill>
              </a:rPr>
              <a:t>getActionCommand</a:t>
            </a:r>
            <a:r>
              <a:rPr lang="en-US" sz="2600" b="1" dirty="0" smtClean="0">
                <a:solidFill>
                  <a:srgbClr val="FF0000"/>
                </a:solidFill>
              </a:rPr>
              <a:t>( ) method.</a:t>
            </a:r>
          </a:p>
          <a:p>
            <a:pPr>
              <a:buNone/>
            </a:pPr>
            <a:endParaRPr lang="en-US" dirty="0" smtClean="0"/>
          </a:p>
          <a:p>
            <a:pPr>
              <a:buNone/>
            </a:pPr>
            <a:r>
              <a:rPr lang="en-US" b="1" dirty="0" smtClean="0"/>
              <a:t>/*&lt;applet code="</a:t>
            </a:r>
            <a:r>
              <a:rPr lang="en-US" b="1" dirty="0" err="1" smtClean="0"/>
              <a:t>ButtonClass</a:t>
            </a:r>
            <a:r>
              <a:rPr lang="en-US" b="1" dirty="0" smtClean="0"/>
              <a:t>" width=300 height=300&gt;&lt;/applet&gt;*/</a:t>
            </a:r>
          </a:p>
          <a:p>
            <a:pPr>
              <a:buNone/>
            </a:pPr>
            <a:r>
              <a:rPr lang="en-US" b="1" dirty="0" smtClean="0"/>
              <a:t>import java.awt.*;</a:t>
            </a:r>
          </a:p>
          <a:p>
            <a:pPr>
              <a:buNone/>
            </a:pPr>
            <a:r>
              <a:rPr lang="en-US" b="1" dirty="0" smtClean="0"/>
              <a:t>import java.applet.*;</a:t>
            </a:r>
          </a:p>
          <a:p>
            <a:pPr>
              <a:buNone/>
            </a:pPr>
            <a:r>
              <a:rPr lang="en-US" b="1" dirty="0" smtClean="0"/>
              <a:t>import </a:t>
            </a:r>
            <a:r>
              <a:rPr lang="en-US" b="1" dirty="0" err="1" smtClean="0"/>
              <a:t>java.awt.event</a:t>
            </a:r>
            <a:r>
              <a:rPr lang="en-US" b="1" dirty="0" smtClean="0"/>
              <a:t>.*;</a:t>
            </a:r>
          </a:p>
          <a:p>
            <a:pPr>
              <a:buNone/>
            </a:pPr>
            <a:r>
              <a:rPr lang="en-US" b="1" dirty="0" smtClean="0"/>
              <a:t>public class </a:t>
            </a:r>
            <a:r>
              <a:rPr lang="en-US" b="1" dirty="0" err="1" smtClean="0"/>
              <a:t>ButtonClass</a:t>
            </a:r>
            <a:r>
              <a:rPr lang="en-US" b="1" dirty="0" smtClean="0"/>
              <a:t> extends Applet implements </a:t>
            </a:r>
            <a:r>
              <a:rPr lang="en-US" b="1" dirty="0" err="1" smtClean="0"/>
              <a:t>ActionListener</a:t>
            </a:r>
            <a:endParaRPr lang="en-US" b="1" dirty="0" smtClean="0"/>
          </a:p>
          <a:p>
            <a:pPr>
              <a:buNone/>
            </a:pPr>
            <a:r>
              <a:rPr lang="en-US" b="1" dirty="0" smtClean="0"/>
              <a:t>{</a:t>
            </a:r>
          </a:p>
          <a:p>
            <a:pPr>
              <a:buNone/>
            </a:pPr>
            <a:r>
              <a:rPr lang="en-US" b="1" dirty="0" smtClean="0"/>
              <a:t>	Button b1,b2,b3;</a:t>
            </a:r>
          </a:p>
          <a:p>
            <a:pPr>
              <a:buNone/>
            </a:pPr>
            <a:r>
              <a:rPr lang="en-US" b="1" dirty="0" smtClean="0"/>
              <a:t>		Label l1;</a:t>
            </a:r>
          </a:p>
          <a:p>
            <a:pPr>
              <a:buNone/>
            </a:pPr>
            <a:r>
              <a:rPr lang="en-US" b="1" dirty="0" smtClean="0"/>
              <a:t>	public void init()</a:t>
            </a:r>
          </a:p>
          <a:p>
            <a:pPr>
              <a:buNone/>
            </a:pPr>
            <a:r>
              <a:rPr lang="en-US" b="1" dirty="0" smtClean="0"/>
              <a:t>	{</a:t>
            </a:r>
          </a:p>
          <a:p>
            <a:pPr>
              <a:buNone/>
            </a:pPr>
            <a:r>
              <a:rPr lang="en-US" b="1" dirty="0" smtClean="0"/>
              <a:t>		b1=new Button("Red");</a:t>
            </a:r>
          </a:p>
          <a:p>
            <a:pPr>
              <a:buNone/>
            </a:pPr>
            <a:r>
              <a:rPr lang="en-US" b="1" dirty="0" smtClean="0"/>
              <a:t>		b2=new Button("Green");</a:t>
            </a:r>
          </a:p>
          <a:p>
            <a:pPr>
              <a:buNone/>
            </a:pPr>
            <a:r>
              <a:rPr lang="en-US" b="1" dirty="0" smtClean="0"/>
              <a:t>		b3=new Button("Blue");</a:t>
            </a:r>
          </a:p>
          <a:p>
            <a:pPr>
              <a:buNone/>
            </a:pPr>
            <a:r>
              <a:rPr lang="en-US" b="1" dirty="0" smtClean="0"/>
              <a:t>		l1=new Label("Hit a button to change the screen color");</a:t>
            </a:r>
          </a:p>
          <a:p>
            <a:pPr>
              <a:buNone/>
            </a:pPr>
            <a:r>
              <a:rPr lang="en-US" b="1" dirty="0" smtClean="0"/>
              <a:t>		add(b1);</a:t>
            </a:r>
          </a:p>
          <a:p>
            <a:pPr>
              <a:buNone/>
            </a:pPr>
            <a:r>
              <a:rPr lang="en-US" b="1" dirty="0" smtClean="0"/>
              <a:t>		add(b2);</a:t>
            </a:r>
          </a:p>
          <a:p>
            <a:pPr>
              <a:buNone/>
            </a:pPr>
            <a:r>
              <a:rPr lang="en-US" b="1" dirty="0" smtClean="0"/>
              <a:t>		add(b3);</a:t>
            </a:r>
          </a:p>
          <a:p>
            <a:pPr>
              <a:buNone/>
            </a:pPr>
            <a:r>
              <a:rPr lang="en-US" b="1" dirty="0" smtClean="0"/>
              <a:t>		add(l1);</a:t>
            </a:r>
          </a:p>
          <a:p>
            <a:pPr>
              <a:buNone/>
            </a:pPr>
            <a:r>
              <a:rPr lang="en-US" b="1" dirty="0" smtClean="0"/>
              <a:t>		b1.addActionListener(this);</a:t>
            </a:r>
          </a:p>
          <a:p>
            <a:pPr>
              <a:buNone/>
            </a:pPr>
            <a:r>
              <a:rPr lang="en-US" b="1" dirty="0" smtClean="0"/>
              <a:t>		b2.addActionListener(this);</a:t>
            </a:r>
          </a:p>
          <a:p>
            <a:pPr>
              <a:buNone/>
            </a:pPr>
            <a:r>
              <a:rPr lang="en-US" b="1" dirty="0" smtClean="0"/>
              <a:t>		b3.addActionListener(this);</a:t>
            </a:r>
          </a:p>
          <a:p>
            <a:pPr>
              <a:buNone/>
            </a:pPr>
            <a:r>
              <a:rPr lang="en-US" b="1" dirty="0"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3440"/>
            <a:ext cx="5614998" cy="4873752"/>
          </a:xfrm>
        </p:spPr>
        <p:txBody>
          <a:bodyPr>
            <a:normAutofit fontScale="55000" lnSpcReduction="20000"/>
          </a:bodyPr>
          <a:lstStyle/>
          <a:p>
            <a:pPr>
              <a:buNone/>
            </a:pPr>
            <a:r>
              <a:rPr lang="en-US" b="1" dirty="0" smtClean="0"/>
              <a:t>public void </a:t>
            </a:r>
            <a:r>
              <a:rPr lang="en-US" b="1" dirty="0" err="1" smtClean="0"/>
              <a:t>actionPerformed</a:t>
            </a:r>
            <a:r>
              <a:rPr lang="en-US" b="1" dirty="0" smtClean="0"/>
              <a:t>(</a:t>
            </a:r>
            <a:r>
              <a:rPr lang="en-US" b="1" dirty="0" err="1" smtClean="0"/>
              <a:t>ActionEvent</a:t>
            </a:r>
            <a:r>
              <a:rPr lang="en-US" b="1" dirty="0" smtClean="0"/>
              <a:t> </a:t>
            </a:r>
            <a:r>
              <a:rPr lang="en-US" b="1" dirty="0" err="1" smtClean="0"/>
              <a:t>ae</a:t>
            </a:r>
            <a:r>
              <a:rPr lang="en-US" b="1" dirty="0" smtClean="0"/>
              <a:t>)</a:t>
            </a:r>
          </a:p>
          <a:p>
            <a:pPr>
              <a:buNone/>
            </a:pPr>
            <a:r>
              <a:rPr lang="en-US" b="1" dirty="0" smtClean="0"/>
              <a:t>	{</a:t>
            </a:r>
          </a:p>
          <a:p>
            <a:pPr>
              <a:buNone/>
            </a:pPr>
            <a:r>
              <a:rPr lang="en-US" b="1" dirty="0" smtClean="0"/>
              <a:t>		String s=</a:t>
            </a:r>
            <a:r>
              <a:rPr lang="en-US" b="1" dirty="0" err="1" smtClean="0"/>
              <a:t>ae.getActionCommand</a:t>
            </a:r>
            <a:r>
              <a:rPr lang="en-US" b="1" dirty="0" smtClean="0"/>
              <a:t>();</a:t>
            </a:r>
          </a:p>
          <a:p>
            <a:pPr>
              <a:buNone/>
            </a:pPr>
            <a:r>
              <a:rPr lang="en-US" b="1" dirty="0" smtClean="0"/>
              <a:t>		if(</a:t>
            </a:r>
            <a:r>
              <a:rPr lang="en-US" b="1" dirty="0" err="1" smtClean="0"/>
              <a:t>s.equals</a:t>
            </a:r>
            <a:r>
              <a:rPr lang="en-US" b="1" dirty="0" smtClean="0"/>
              <a:t>("Red"))</a:t>
            </a:r>
          </a:p>
          <a:p>
            <a:pPr>
              <a:buNone/>
            </a:pPr>
            <a:r>
              <a:rPr lang="en-US" b="1" dirty="0" smtClean="0"/>
              <a:t>		{</a:t>
            </a:r>
          </a:p>
          <a:p>
            <a:pPr>
              <a:buNone/>
            </a:pPr>
            <a:r>
              <a:rPr lang="en-US" b="1" dirty="0" smtClean="0"/>
              <a:t>			</a:t>
            </a:r>
            <a:r>
              <a:rPr lang="en-US" b="1" dirty="0" err="1" smtClean="0"/>
              <a:t>setBackground</a:t>
            </a:r>
            <a:r>
              <a:rPr lang="en-US" b="1" dirty="0" smtClean="0"/>
              <a:t>(</a:t>
            </a:r>
            <a:r>
              <a:rPr lang="en-US" b="1" dirty="0" err="1" smtClean="0"/>
              <a:t>Color.red</a:t>
            </a:r>
            <a:r>
              <a:rPr lang="en-US" b="1" dirty="0" smtClean="0"/>
              <a:t>);</a:t>
            </a:r>
          </a:p>
          <a:p>
            <a:pPr>
              <a:buNone/>
            </a:pPr>
            <a:r>
              <a:rPr lang="en-US" b="1" dirty="0" smtClean="0"/>
              <a:t>		}</a:t>
            </a:r>
          </a:p>
          <a:p>
            <a:pPr>
              <a:buNone/>
            </a:pPr>
            <a:r>
              <a:rPr lang="en-US" b="1" dirty="0" smtClean="0"/>
              <a:t>		else if(</a:t>
            </a:r>
            <a:r>
              <a:rPr lang="en-US" b="1" dirty="0" err="1" smtClean="0"/>
              <a:t>s.equals</a:t>
            </a:r>
            <a:r>
              <a:rPr lang="en-US" b="1" dirty="0" smtClean="0"/>
              <a:t>("Green"))</a:t>
            </a:r>
          </a:p>
          <a:p>
            <a:pPr>
              <a:buNone/>
            </a:pPr>
            <a:r>
              <a:rPr lang="en-US" b="1" dirty="0" smtClean="0"/>
              <a:t>		{</a:t>
            </a:r>
          </a:p>
          <a:p>
            <a:pPr>
              <a:buNone/>
            </a:pPr>
            <a:r>
              <a:rPr lang="en-US" b="1" dirty="0" smtClean="0"/>
              <a:t>			</a:t>
            </a:r>
            <a:r>
              <a:rPr lang="en-US" b="1" dirty="0" err="1" smtClean="0"/>
              <a:t>setBackground</a:t>
            </a:r>
            <a:r>
              <a:rPr lang="en-US" b="1" dirty="0" smtClean="0"/>
              <a:t>(</a:t>
            </a:r>
            <a:r>
              <a:rPr lang="en-US" b="1" dirty="0" err="1" smtClean="0"/>
              <a:t>Color.green</a:t>
            </a:r>
            <a:r>
              <a:rPr lang="en-US" b="1" dirty="0" smtClean="0"/>
              <a:t>);</a:t>
            </a:r>
          </a:p>
          <a:p>
            <a:pPr>
              <a:buNone/>
            </a:pPr>
            <a:r>
              <a:rPr lang="en-US" b="1" dirty="0" smtClean="0"/>
              <a:t>		}</a:t>
            </a:r>
          </a:p>
          <a:p>
            <a:pPr>
              <a:buNone/>
            </a:pPr>
            <a:r>
              <a:rPr lang="en-US" b="1" dirty="0" smtClean="0"/>
              <a:t>		else if(</a:t>
            </a:r>
            <a:r>
              <a:rPr lang="en-US" b="1" dirty="0" err="1" smtClean="0"/>
              <a:t>s.equals</a:t>
            </a:r>
            <a:r>
              <a:rPr lang="en-US" b="1" dirty="0" smtClean="0"/>
              <a:t>("Blue"))</a:t>
            </a:r>
          </a:p>
          <a:p>
            <a:pPr>
              <a:buNone/>
            </a:pPr>
            <a:r>
              <a:rPr lang="en-US" b="1" dirty="0" smtClean="0"/>
              <a:t>		{</a:t>
            </a:r>
          </a:p>
          <a:p>
            <a:pPr>
              <a:buNone/>
            </a:pPr>
            <a:r>
              <a:rPr lang="en-US" b="1" dirty="0" smtClean="0"/>
              <a:t>			</a:t>
            </a:r>
            <a:r>
              <a:rPr lang="en-US" b="1" dirty="0" err="1" smtClean="0"/>
              <a:t>setBackground</a:t>
            </a:r>
            <a:r>
              <a:rPr lang="en-US" b="1" dirty="0" smtClean="0"/>
              <a:t>(</a:t>
            </a:r>
            <a:r>
              <a:rPr lang="en-US" b="1" dirty="0" err="1" smtClean="0"/>
              <a:t>Color.blue</a:t>
            </a:r>
            <a:r>
              <a:rPr lang="en-US" b="1" dirty="0" smtClean="0"/>
              <a:t>);			    OUTPUT:</a:t>
            </a:r>
          </a:p>
          <a:p>
            <a:pPr>
              <a:buNone/>
            </a:pPr>
            <a:r>
              <a:rPr lang="en-US" b="1" dirty="0" smtClean="0"/>
              <a:t>		}						</a:t>
            </a:r>
          </a:p>
          <a:p>
            <a:pPr>
              <a:buNone/>
            </a:pPr>
            <a:r>
              <a:rPr lang="en-US" b="1" dirty="0" smtClean="0"/>
              <a:t>		repaint();				</a:t>
            </a:r>
          </a:p>
          <a:p>
            <a:pPr>
              <a:buNone/>
            </a:pPr>
            <a:r>
              <a:rPr lang="en-US" b="1" dirty="0" smtClean="0"/>
              <a:t>}</a:t>
            </a:r>
          </a:p>
          <a:p>
            <a:pPr>
              <a:buNone/>
            </a:pPr>
            <a:r>
              <a:rPr lang="en-US" b="1" dirty="0" smtClean="0"/>
              <a:t>}							</a:t>
            </a:r>
            <a:endParaRPr lang="en-US" b="1" dirty="0"/>
          </a:p>
        </p:txBody>
      </p:sp>
      <p:pic>
        <p:nvPicPr>
          <p:cNvPr id="1026" name="Picture 2"/>
          <p:cNvPicPr>
            <a:picLocks noChangeAspect="1" noChangeArrowheads="1"/>
          </p:cNvPicPr>
          <p:nvPr/>
        </p:nvPicPr>
        <p:blipFill>
          <a:blip r:embed="rId2" cstate="print"/>
          <a:srcRect l="54661" t="22500" r="20225" b="25000"/>
          <a:stretch>
            <a:fillRect/>
          </a:stretch>
        </p:blipFill>
        <p:spPr bwMode="auto">
          <a:xfrm>
            <a:off x="3428992" y="3500438"/>
            <a:ext cx="5286412" cy="3357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List:</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980728"/>
            <a:ext cx="7931224" cy="5493224"/>
          </a:xfrm>
        </p:spPr>
        <p:txBody>
          <a:bodyPr/>
          <a:lstStyle/>
          <a:p>
            <a:pPr marL="12700" marR="668020">
              <a:lnSpc>
                <a:spcPct val="107000"/>
              </a:lnSpc>
              <a:spcBef>
                <a:spcPts val="100"/>
              </a:spcBef>
            </a:pPr>
            <a:r>
              <a:rPr lang="en-US" sz="2000" dirty="0" smtClean="0">
                <a:latin typeface="+mj-lt"/>
                <a:cs typeface="Arial" panose="020B0604020202020204"/>
              </a:rPr>
              <a:t>This class is a Component which displays a list of</a:t>
            </a:r>
            <a:r>
              <a:rPr lang="en-US" sz="2000" spc="-155" dirty="0" smtClean="0">
                <a:latin typeface="+mj-lt"/>
                <a:cs typeface="Arial" panose="020B0604020202020204"/>
              </a:rPr>
              <a:t> </a:t>
            </a:r>
            <a:r>
              <a:rPr lang="en-US" sz="2000" dirty="0" smtClean="0">
                <a:latin typeface="+mj-lt"/>
                <a:cs typeface="Arial" panose="020B0604020202020204"/>
              </a:rPr>
              <a:t>Strings.</a:t>
            </a:r>
          </a:p>
          <a:p>
            <a:pPr marL="12700" marR="668020">
              <a:lnSpc>
                <a:spcPct val="107000"/>
              </a:lnSpc>
              <a:spcBef>
                <a:spcPts val="100"/>
              </a:spcBef>
            </a:pPr>
            <a:r>
              <a:rPr lang="en-US" sz="2000" dirty="0" smtClean="0">
                <a:latin typeface="+mj-lt"/>
                <a:cs typeface="Arial" panose="020B0604020202020204"/>
              </a:rPr>
              <a:t>The list </a:t>
            </a:r>
            <a:r>
              <a:rPr lang="en-US" sz="2000" spc="-5" dirty="0" smtClean="0">
                <a:latin typeface="+mj-lt"/>
                <a:cs typeface="Arial" panose="020B0604020202020204"/>
              </a:rPr>
              <a:t>is </a:t>
            </a:r>
            <a:r>
              <a:rPr lang="en-US" sz="2000" dirty="0" smtClean="0">
                <a:latin typeface="+mj-lt"/>
                <a:cs typeface="Arial" panose="020B0604020202020204"/>
              </a:rPr>
              <a:t>scrollable, if</a:t>
            </a:r>
            <a:r>
              <a:rPr lang="en-US" sz="2000" spc="-60" dirty="0" smtClean="0">
                <a:latin typeface="+mj-lt"/>
                <a:cs typeface="Arial" panose="020B0604020202020204"/>
              </a:rPr>
              <a:t> </a:t>
            </a:r>
            <a:r>
              <a:rPr lang="en-US" sz="2000" spc="-15" dirty="0" smtClean="0">
                <a:latin typeface="+mj-lt"/>
                <a:cs typeface="Arial" panose="020B0604020202020204"/>
              </a:rPr>
              <a:t>necessary.</a:t>
            </a:r>
            <a:endParaRPr lang="en-US" sz="2000" dirty="0" smtClean="0">
              <a:latin typeface="+mj-lt"/>
              <a:cs typeface="Arial" panose="020B0604020202020204"/>
            </a:endParaRPr>
          </a:p>
          <a:p>
            <a:pPr marL="12700">
              <a:lnSpc>
                <a:spcPct val="100000"/>
              </a:lnSpc>
              <a:spcBef>
                <a:spcPts val="170"/>
              </a:spcBef>
            </a:pPr>
            <a:r>
              <a:rPr lang="en-US" sz="2000" dirty="0" smtClean="0">
                <a:latin typeface="+mj-lt"/>
                <a:cs typeface="Arial" panose="020B0604020202020204"/>
              </a:rPr>
              <a:t>Sometimes called </a:t>
            </a:r>
            <a:r>
              <a:rPr lang="en-US" sz="2000" dirty="0" err="1" smtClean="0">
                <a:latin typeface="+mj-lt"/>
                <a:cs typeface="Arial" panose="020B0604020202020204"/>
              </a:rPr>
              <a:t>Listbox</a:t>
            </a:r>
            <a:r>
              <a:rPr lang="en-US" sz="2000" dirty="0" smtClean="0">
                <a:latin typeface="+mj-lt"/>
                <a:cs typeface="Arial" panose="020B0604020202020204"/>
              </a:rPr>
              <a:t> in </a:t>
            </a:r>
            <a:r>
              <a:rPr lang="en-US" sz="2000" spc="-5" dirty="0" smtClean="0">
                <a:latin typeface="+mj-lt"/>
                <a:cs typeface="Arial" panose="020B0604020202020204"/>
              </a:rPr>
              <a:t>other</a:t>
            </a:r>
            <a:r>
              <a:rPr lang="en-US" sz="2000" spc="-90" dirty="0" smtClean="0">
                <a:latin typeface="+mj-lt"/>
                <a:cs typeface="Arial" panose="020B0604020202020204"/>
              </a:rPr>
              <a:t> </a:t>
            </a:r>
            <a:r>
              <a:rPr lang="en-US" sz="2000" dirty="0" smtClean="0">
                <a:latin typeface="+mj-lt"/>
                <a:cs typeface="Arial" panose="020B0604020202020204"/>
              </a:rPr>
              <a:t>languages.</a:t>
            </a:r>
          </a:p>
          <a:p>
            <a:pPr marL="12700">
              <a:lnSpc>
                <a:spcPct val="100000"/>
              </a:lnSpc>
              <a:spcBef>
                <a:spcPts val="155"/>
              </a:spcBef>
            </a:pPr>
            <a:r>
              <a:rPr lang="en-US" sz="2000" dirty="0" smtClean="0">
                <a:latin typeface="+mj-lt"/>
                <a:cs typeface="Arial" panose="020B0604020202020204"/>
              </a:rPr>
              <a:t>Lists can be constructed to allow single or multiple</a:t>
            </a:r>
            <a:r>
              <a:rPr lang="en-US" sz="2000" spc="-145" dirty="0" smtClean="0">
                <a:latin typeface="+mj-lt"/>
                <a:cs typeface="Arial" panose="020B0604020202020204"/>
              </a:rPr>
              <a:t> </a:t>
            </a:r>
            <a:r>
              <a:rPr lang="en-US" sz="2000" dirty="0" smtClean="0">
                <a:latin typeface="+mj-lt"/>
                <a:cs typeface="Arial" panose="020B0604020202020204"/>
              </a:rPr>
              <a:t>selections.</a:t>
            </a:r>
          </a:p>
          <a:p>
            <a:pPr marL="12700">
              <a:lnSpc>
                <a:spcPct val="100000"/>
              </a:lnSpc>
              <a:spcBef>
                <a:spcPts val="155"/>
              </a:spcBef>
            </a:pPr>
            <a:r>
              <a:rPr lang="en-US" sz="2000" dirty="0" smtClean="0">
                <a:latin typeface="+mj-lt"/>
                <a:cs typeface="Arial" panose="020B0604020202020204"/>
              </a:rPr>
              <a:t>The list will return an array indicating which Strings are</a:t>
            </a:r>
            <a:r>
              <a:rPr lang="en-US" sz="2000" spc="-170" dirty="0" smtClean="0">
                <a:latin typeface="+mj-lt"/>
                <a:cs typeface="Arial" panose="020B0604020202020204"/>
              </a:rPr>
              <a:t> </a:t>
            </a:r>
            <a:r>
              <a:rPr lang="en-US" sz="2000" dirty="0" smtClean="0">
                <a:latin typeface="+mj-lt"/>
                <a:cs typeface="Arial" panose="020B0604020202020204"/>
              </a:rPr>
              <a:t>selected</a:t>
            </a:r>
          </a:p>
          <a:p>
            <a:pPr>
              <a:buNone/>
            </a:pPr>
            <a:endParaRPr lang="en-US" dirty="0" smtClean="0"/>
          </a:p>
        </p:txBody>
      </p:sp>
      <p:graphicFrame>
        <p:nvGraphicFramePr>
          <p:cNvPr id="5" name="Table 4"/>
          <p:cNvGraphicFramePr>
            <a:graphicFrameLocks noGrp="1"/>
          </p:cNvGraphicFramePr>
          <p:nvPr/>
        </p:nvGraphicFramePr>
        <p:xfrm>
          <a:off x="642910" y="3214686"/>
          <a:ext cx="7252970" cy="3383280"/>
        </p:xfrm>
        <a:graphic>
          <a:graphicData uri="http://schemas.openxmlformats.org/drawingml/2006/table">
            <a:tbl>
              <a:tblPr firstRow="1" bandRow="1">
                <a:tableStyleId>{5C22544A-7EE6-4342-B048-85BDC9FD1C3A}</a:tableStyleId>
              </a:tblPr>
              <a:tblGrid>
                <a:gridCol w="3626485"/>
                <a:gridCol w="3626485"/>
              </a:tblGrid>
              <a:tr h="288925">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605155">
                <a:tc>
                  <a:txBody>
                    <a:bodyPr/>
                    <a:lstStyle/>
                    <a:p>
                      <a:r>
                        <a:rPr lang="en-US" b="1" i="1" dirty="0" smtClean="0">
                          <a:solidFill>
                            <a:srgbClr val="002060"/>
                          </a:solidFill>
                        </a:rPr>
                        <a:t>List()</a:t>
                      </a:r>
                      <a:endParaRPr lang="en-US" b="1" i="1" dirty="0">
                        <a:solidFill>
                          <a:srgbClr val="002060"/>
                        </a:solidFill>
                      </a:endParaRPr>
                    </a:p>
                  </a:txBody>
                  <a:tcPr/>
                </a:tc>
                <a:tc>
                  <a:txBody>
                    <a:bodyPr/>
                    <a:lstStyle/>
                    <a:p>
                      <a:r>
                        <a:rPr lang="en-US" dirty="0" smtClean="0"/>
                        <a:t>Create a new scrolling</a:t>
                      </a:r>
                      <a:r>
                        <a:rPr lang="en-US" baseline="0" dirty="0" smtClean="0"/>
                        <a:t> list of items</a:t>
                      </a:r>
                      <a:endParaRPr lang="en-US" dirty="0"/>
                    </a:p>
                  </a:txBody>
                  <a:tcPr/>
                </a:tc>
              </a:tr>
              <a:tr h="853440">
                <a:tc>
                  <a:txBody>
                    <a:bodyPr/>
                    <a:lstStyle/>
                    <a:p>
                      <a:r>
                        <a:rPr lang="en-US" b="1" i="1" dirty="0" smtClean="0">
                          <a:solidFill>
                            <a:srgbClr val="002060"/>
                          </a:solidFill>
                        </a:rPr>
                        <a:t>List(</a:t>
                      </a:r>
                      <a:r>
                        <a:rPr lang="en-US" b="1" i="1" dirty="0" err="1" smtClean="0">
                          <a:solidFill>
                            <a:srgbClr val="002060"/>
                          </a:solidFill>
                        </a:rPr>
                        <a:t>int</a:t>
                      </a:r>
                      <a:r>
                        <a:rPr lang="en-US" b="1" i="1" baseline="0" dirty="0" smtClean="0">
                          <a:solidFill>
                            <a:srgbClr val="002060"/>
                          </a:solidFill>
                        </a:rPr>
                        <a:t> </a:t>
                      </a:r>
                      <a:r>
                        <a:rPr lang="en-US" b="1" i="1" baseline="0" dirty="0" err="1" smtClean="0">
                          <a:solidFill>
                            <a:srgbClr val="002060"/>
                          </a:solidFill>
                        </a:rPr>
                        <a:t>visibleitems</a:t>
                      </a:r>
                      <a:r>
                        <a:rPr lang="en-US" b="1" i="1" dirty="0" smtClean="0">
                          <a:solidFill>
                            <a:srgbClr val="002060"/>
                          </a:solidFill>
                        </a:rPr>
                        <a:t>)</a:t>
                      </a:r>
                      <a:endParaRPr lang="en-US" b="1" i="1" dirty="0">
                        <a:solidFill>
                          <a:srgbClr val="002060"/>
                        </a:solidFill>
                      </a:endParaRPr>
                    </a:p>
                  </a:txBody>
                  <a:tcPr/>
                </a:tc>
                <a:tc>
                  <a:txBody>
                    <a:bodyPr/>
                    <a:lstStyle/>
                    <a:p>
                      <a:r>
                        <a:rPr lang="en-US" dirty="0" smtClean="0"/>
                        <a:t>Create a new scrolling list of items with specified number</a:t>
                      </a:r>
                      <a:r>
                        <a:rPr lang="en-US" baseline="0" dirty="0" smtClean="0"/>
                        <a:t> of visible items.</a:t>
                      </a:r>
                      <a:endParaRPr lang="en-US" dirty="0"/>
                    </a:p>
                  </a:txBody>
                  <a:tcPr/>
                </a:tc>
              </a:tr>
              <a:tr h="1463040">
                <a:tc>
                  <a:txBody>
                    <a:bodyPr/>
                    <a:lstStyle/>
                    <a:p>
                      <a:r>
                        <a:rPr lang="en-US" b="1" i="1" dirty="0" smtClean="0">
                          <a:solidFill>
                            <a:srgbClr val="002060"/>
                          </a:solidFill>
                        </a:rPr>
                        <a:t>Label(</a:t>
                      </a:r>
                      <a:r>
                        <a:rPr lang="en-US" b="1" i="1" dirty="0" err="1" smtClean="0">
                          <a:solidFill>
                            <a:srgbClr val="002060"/>
                          </a:solidFill>
                        </a:rPr>
                        <a:t>int</a:t>
                      </a:r>
                      <a:r>
                        <a:rPr lang="en-US" b="1" i="1" baseline="0" dirty="0" smtClean="0">
                          <a:solidFill>
                            <a:srgbClr val="002060"/>
                          </a:solidFill>
                        </a:rPr>
                        <a:t> </a:t>
                      </a:r>
                      <a:r>
                        <a:rPr lang="en-US" b="1" i="1" baseline="0" dirty="0" err="1" smtClean="0">
                          <a:solidFill>
                            <a:srgbClr val="002060"/>
                          </a:solidFill>
                        </a:rPr>
                        <a:t>visibleitems</a:t>
                      </a:r>
                      <a:r>
                        <a:rPr lang="en-US" b="1" i="1" baseline="0" dirty="0" smtClean="0">
                          <a:solidFill>
                            <a:srgbClr val="002060"/>
                          </a:solidFill>
                        </a:rPr>
                        <a:t>, </a:t>
                      </a:r>
                      <a:r>
                        <a:rPr lang="en-US" b="1" i="1" baseline="0" dirty="0" err="1" smtClean="0">
                          <a:solidFill>
                            <a:srgbClr val="002060"/>
                          </a:solidFill>
                        </a:rPr>
                        <a:t>boolean</a:t>
                      </a:r>
                      <a:r>
                        <a:rPr lang="en-US" b="1" i="1" baseline="0" dirty="0" smtClean="0">
                          <a:solidFill>
                            <a:srgbClr val="002060"/>
                          </a:solidFill>
                        </a:rPr>
                        <a:t> multimode)</a:t>
                      </a:r>
                      <a:endParaRPr lang="en-US" b="1" i="1" dirty="0">
                        <a:solidFill>
                          <a:srgbClr val="002060"/>
                        </a:solidFill>
                      </a:endParaRPr>
                    </a:p>
                  </a:txBody>
                  <a:tcPr/>
                </a:tc>
                <a:tc>
                  <a:txBody>
                    <a:bodyPr/>
                    <a:lstStyle/>
                    <a:p>
                      <a:r>
                        <a:rPr lang="en-US" dirty="0" smtClean="0"/>
                        <a:t>Create a new scrolling list of items to</a:t>
                      </a:r>
                      <a:r>
                        <a:rPr lang="en-US" baseline="0" dirty="0" smtClean="0"/>
                        <a:t> display the specified number of </a:t>
                      </a:r>
                      <a:r>
                        <a:rPr lang="en-US" baseline="0" dirty="0" err="1" smtClean="0"/>
                        <a:t>visibleitems</a:t>
                      </a:r>
                      <a:r>
                        <a:rPr lang="en-US" baseline="0" dirty="0" smtClean="0"/>
                        <a:t> (multimode can be true or false).</a:t>
                      </a:r>
                      <a:endParaRPr lang="en-US" dirty="0"/>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80728"/>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List:</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980728"/>
            <a:ext cx="7931224" cy="5493224"/>
          </a:xfrm>
        </p:spPr>
        <p:txBody>
          <a:bodyPr/>
          <a:lstStyle/>
          <a:p>
            <a:pPr>
              <a:buNone/>
            </a:pPr>
            <a:endParaRPr lang="en-US" dirty="0" smtClean="0"/>
          </a:p>
        </p:txBody>
      </p:sp>
      <p:graphicFrame>
        <p:nvGraphicFramePr>
          <p:cNvPr id="5" name="Table 4"/>
          <p:cNvGraphicFramePr>
            <a:graphicFrameLocks noGrp="1"/>
          </p:cNvGraphicFramePr>
          <p:nvPr/>
        </p:nvGraphicFramePr>
        <p:xfrm>
          <a:off x="395536" y="692696"/>
          <a:ext cx="8280920" cy="5945407"/>
        </p:xfrm>
        <a:graphic>
          <a:graphicData uri="http://schemas.openxmlformats.org/drawingml/2006/table">
            <a:tbl>
              <a:tblPr firstRow="1" bandRow="1">
                <a:tableStyleId>{5C22544A-7EE6-4342-B048-85BDC9FD1C3A}</a:tableStyleId>
              </a:tblPr>
              <a:tblGrid>
                <a:gridCol w="3957254"/>
                <a:gridCol w="4323666"/>
              </a:tblGrid>
              <a:tr h="419817">
                <a:tc>
                  <a:txBody>
                    <a:bodyPr/>
                    <a:lstStyle/>
                    <a:p>
                      <a:r>
                        <a:rPr lang="en-US" dirty="0" smtClean="0"/>
                        <a:t>Methods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491327">
                <a:tc>
                  <a:txBody>
                    <a:bodyPr/>
                    <a:lstStyle/>
                    <a:p>
                      <a:r>
                        <a:rPr lang="en-US" b="1" i="1" dirty="0" smtClean="0">
                          <a:solidFill>
                            <a:srgbClr val="002060"/>
                          </a:solidFill>
                        </a:rPr>
                        <a:t>void add(String item)</a:t>
                      </a:r>
                      <a:endParaRPr lang="en-US" b="1" i="1" dirty="0">
                        <a:solidFill>
                          <a:srgbClr val="002060"/>
                        </a:solidFill>
                      </a:endParaRPr>
                    </a:p>
                  </a:txBody>
                  <a:tcPr/>
                </a:tc>
                <a:tc>
                  <a:txBody>
                    <a:bodyPr/>
                    <a:lstStyle/>
                    <a:p>
                      <a:r>
                        <a:rPr lang="en-US" dirty="0" smtClean="0"/>
                        <a:t>Add the specified</a:t>
                      </a:r>
                      <a:r>
                        <a:rPr lang="en-US" baseline="0" dirty="0" smtClean="0"/>
                        <a:t> item to the end of the scrolling list</a:t>
                      </a:r>
                      <a:endParaRPr lang="en-US" dirty="0"/>
                    </a:p>
                  </a:txBody>
                  <a:tcPr/>
                </a:tc>
              </a:tr>
              <a:tr h="63052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smtClean="0">
                          <a:solidFill>
                            <a:srgbClr val="002060"/>
                          </a:solidFill>
                        </a:rPr>
                        <a:t>void add(String item, </a:t>
                      </a:r>
                      <a:r>
                        <a:rPr lang="en-US" b="1" i="1" dirty="0" err="1" smtClean="0">
                          <a:solidFill>
                            <a:srgbClr val="002060"/>
                          </a:solidFill>
                        </a:rPr>
                        <a:t>int</a:t>
                      </a:r>
                      <a:r>
                        <a:rPr lang="en-US" b="1" i="1" dirty="0" smtClean="0">
                          <a:solidFill>
                            <a:srgbClr val="002060"/>
                          </a:solidFill>
                        </a:rPr>
                        <a:t> index)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Add the specified</a:t>
                      </a:r>
                      <a:r>
                        <a:rPr lang="en-US" baseline="0" dirty="0" smtClean="0"/>
                        <a:t> item at the position.</a:t>
                      </a:r>
                      <a:endParaRPr lang="en-US" dirty="0" smtClean="0"/>
                    </a:p>
                  </a:txBody>
                  <a:tcPr/>
                </a:tc>
              </a:tr>
              <a:tr h="388254">
                <a:tc>
                  <a:txBody>
                    <a:bodyPr/>
                    <a:lstStyle/>
                    <a:p>
                      <a:r>
                        <a:rPr lang="en-US" b="1" i="1" dirty="0" smtClean="0">
                          <a:solidFill>
                            <a:srgbClr val="002060"/>
                          </a:solidFill>
                        </a:rPr>
                        <a:t>String </a:t>
                      </a:r>
                      <a:r>
                        <a:rPr lang="en-US" b="1" i="1" dirty="0" err="1" smtClean="0">
                          <a:solidFill>
                            <a:srgbClr val="002060"/>
                          </a:solidFill>
                        </a:rPr>
                        <a:t>getItem</a:t>
                      </a:r>
                      <a:r>
                        <a:rPr lang="en-US" b="1" i="1" dirty="0" smtClean="0">
                          <a:solidFill>
                            <a:srgbClr val="002060"/>
                          </a:solidFill>
                        </a:rPr>
                        <a:t>(</a:t>
                      </a:r>
                      <a:r>
                        <a:rPr lang="en-US" b="1" i="1" dirty="0" err="1" smtClean="0">
                          <a:solidFill>
                            <a:srgbClr val="002060"/>
                          </a:solidFill>
                        </a:rPr>
                        <a:t>int</a:t>
                      </a:r>
                      <a:r>
                        <a:rPr lang="en-US" b="1" i="1" dirty="0" smtClean="0">
                          <a:solidFill>
                            <a:srgbClr val="002060"/>
                          </a:solidFill>
                        </a:rPr>
                        <a:t> index)</a:t>
                      </a:r>
                      <a:endParaRPr lang="en-US" b="1" i="1" dirty="0">
                        <a:solidFill>
                          <a:srgbClr val="002060"/>
                        </a:solidFill>
                      </a:endParaRPr>
                    </a:p>
                  </a:txBody>
                  <a:tcPr/>
                </a:tc>
                <a:tc>
                  <a:txBody>
                    <a:bodyPr/>
                    <a:lstStyle/>
                    <a:p>
                      <a:r>
                        <a:rPr lang="en-US" dirty="0" smtClean="0"/>
                        <a:t>Gets the item at the specified index</a:t>
                      </a:r>
                      <a:endParaRPr lang="en-US" dirty="0"/>
                    </a:p>
                  </a:txBody>
                  <a:tcPr/>
                </a:tc>
              </a:tr>
              <a:tr h="432048">
                <a:tc>
                  <a:txBody>
                    <a:bodyPr/>
                    <a:lstStyle/>
                    <a:p>
                      <a:r>
                        <a:rPr lang="en-US" b="1" i="1" dirty="0" err="1" smtClean="0">
                          <a:solidFill>
                            <a:srgbClr val="002060"/>
                          </a:solidFill>
                        </a:rPr>
                        <a:t>int</a:t>
                      </a:r>
                      <a:r>
                        <a:rPr lang="en-US" b="1" i="1" dirty="0" smtClean="0">
                          <a:solidFill>
                            <a:srgbClr val="002060"/>
                          </a:solidFill>
                        </a:rPr>
                        <a:t> </a:t>
                      </a:r>
                      <a:r>
                        <a:rPr lang="en-US" b="1" i="1" dirty="0" err="1" smtClean="0">
                          <a:solidFill>
                            <a:srgbClr val="002060"/>
                          </a:solidFill>
                        </a:rPr>
                        <a:t>getItemCount</a:t>
                      </a:r>
                      <a:r>
                        <a:rPr lang="en-US" b="1" i="1" dirty="0" smtClean="0">
                          <a:solidFill>
                            <a:srgbClr val="002060"/>
                          </a:solidFill>
                        </a:rPr>
                        <a:t>()</a:t>
                      </a:r>
                      <a:endParaRPr lang="en-US" b="1" i="1" dirty="0">
                        <a:solidFill>
                          <a:srgbClr val="002060"/>
                        </a:solidFill>
                      </a:endParaRPr>
                    </a:p>
                  </a:txBody>
                  <a:tcPr/>
                </a:tc>
                <a:tc>
                  <a:txBody>
                    <a:bodyPr/>
                    <a:lstStyle/>
                    <a:p>
                      <a:r>
                        <a:rPr lang="en-US" dirty="0" smtClean="0"/>
                        <a:t>Gets the no. of items in</a:t>
                      </a:r>
                      <a:r>
                        <a:rPr lang="en-US" baseline="0" dirty="0" smtClean="0"/>
                        <a:t> the list.</a:t>
                      </a:r>
                      <a:endParaRPr lang="en-US" dirty="0"/>
                    </a:p>
                  </a:txBody>
                  <a:tcPr/>
                </a:tc>
              </a:tr>
              <a:tr h="360040">
                <a:tc>
                  <a:txBody>
                    <a:bodyPr/>
                    <a:lstStyle/>
                    <a:p>
                      <a:r>
                        <a:rPr lang="en-US" b="1" i="1" dirty="0" smtClean="0">
                          <a:solidFill>
                            <a:srgbClr val="002060"/>
                          </a:solidFill>
                        </a:rPr>
                        <a:t>String[] </a:t>
                      </a:r>
                      <a:r>
                        <a:rPr lang="en-US" b="1" i="1" dirty="0" err="1" smtClean="0">
                          <a:solidFill>
                            <a:srgbClr val="002060"/>
                          </a:solidFill>
                        </a:rPr>
                        <a:t>getItems</a:t>
                      </a:r>
                      <a:r>
                        <a:rPr lang="en-US" b="1" i="1" dirty="0" smtClean="0">
                          <a:solidFill>
                            <a:srgbClr val="002060"/>
                          </a:solidFill>
                        </a:rPr>
                        <a:t>()</a:t>
                      </a:r>
                      <a:endParaRPr lang="en-US" b="1" i="1" dirty="0">
                        <a:solidFill>
                          <a:srgbClr val="002060"/>
                        </a:solidFill>
                      </a:endParaRPr>
                    </a:p>
                  </a:txBody>
                  <a:tcPr/>
                </a:tc>
                <a:tc>
                  <a:txBody>
                    <a:bodyPr/>
                    <a:lstStyle/>
                    <a:p>
                      <a:r>
                        <a:rPr lang="en-US" dirty="0" smtClean="0"/>
                        <a:t>Gets the items in the list.</a:t>
                      </a:r>
                      <a:endParaRPr lang="en-US" dirty="0"/>
                    </a:p>
                  </a:txBody>
                  <a:tcPr/>
                </a:tc>
              </a:tr>
              <a:tr h="642352">
                <a:tc>
                  <a:txBody>
                    <a:bodyPr/>
                    <a:lstStyle/>
                    <a:p>
                      <a:r>
                        <a:rPr lang="en-US" b="1" i="1" dirty="0" err="1" smtClean="0">
                          <a:solidFill>
                            <a:srgbClr val="002060"/>
                          </a:solidFill>
                        </a:rPr>
                        <a:t>int</a:t>
                      </a:r>
                      <a:r>
                        <a:rPr lang="en-US" b="1" i="1" dirty="0" smtClean="0">
                          <a:solidFill>
                            <a:srgbClr val="002060"/>
                          </a:solidFill>
                        </a:rPr>
                        <a:t> </a:t>
                      </a:r>
                      <a:r>
                        <a:rPr lang="en-US" b="1" i="1" dirty="0" err="1" smtClean="0">
                          <a:solidFill>
                            <a:srgbClr val="002060"/>
                          </a:solidFill>
                        </a:rPr>
                        <a:t>getSelectedIndex</a:t>
                      </a:r>
                      <a:r>
                        <a:rPr lang="en-US" b="1" i="1" dirty="0" smtClean="0">
                          <a:solidFill>
                            <a:srgbClr val="002060"/>
                          </a:solidFill>
                        </a:rPr>
                        <a:t>()</a:t>
                      </a:r>
                      <a:endParaRPr lang="en-US" b="1" i="1" dirty="0">
                        <a:solidFill>
                          <a:srgbClr val="002060"/>
                        </a:solidFill>
                      </a:endParaRPr>
                    </a:p>
                  </a:txBody>
                  <a:tcPr/>
                </a:tc>
                <a:tc>
                  <a:txBody>
                    <a:bodyPr/>
                    <a:lstStyle/>
                    <a:p>
                      <a:r>
                        <a:rPr lang="en-US" dirty="0" smtClean="0"/>
                        <a:t>Gets the index</a:t>
                      </a:r>
                      <a:r>
                        <a:rPr lang="en-US" baseline="0" dirty="0" smtClean="0"/>
                        <a:t> of selected item in the list.</a:t>
                      </a:r>
                      <a:endParaRPr lang="en-US" dirty="0"/>
                    </a:p>
                  </a:txBody>
                  <a:tcPr/>
                </a:tc>
              </a:tr>
              <a:tr h="43204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smtClean="0">
                          <a:solidFill>
                            <a:srgbClr val="002060"/>
                          </a:solidFill>
                        </a:rPr>
                        <a:t>String </a:t>
                      </a:r>
                      <a:r>
                        <a:rPr lang="en-US" b="1" i="1" dirty="0" err="1" smtClean="0">
                          <a:solidFill>
                            <a:srgbClr val="002060"/>
                          </a:solidFill>
                        </a:rPr>
                        <a:t>getSelectedIndex</a:t>
                      </a:r>
                      <a:r>
                        <a:rPr lang="en-US" b="1" i="1" dirty="0" smtClean="0">
                          <a:solidFill>
                            <a:srgbClr val="002060"/>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Gets the </a:t>
                      </a:r>
                      <a:r>
                        <a:rPr lang="en-US" baseline="0" dirty="0" smtClean="0"/>
                        <a:t>selected item in the list.</a:t>
                      </a:r>
                      <a:endParaRPr lang="en-US" dirty="0" smtClean="0"/>
                    </a:p>
                  </a:txBody>
                  <a:tcPr/>
                </a:tc>
              </a:tr>
              <a:tr h="679848">
                <a:tc>
                  <a:txBody>
                    <a:bodyPr/>
                    <a:lstStyle/>
                    <a:p>
                      <a:r>
                        <a:rPr lang="en-US" b="1" i="1" dirty="0" smtClean="0">
                          <a:solidFill>
                            <a:srgbClr val="002060"/>
                          </a:solidFill>
                        </a:rPr>
                        <a:t>void </a:t>
                      </a:r>
                      <a:r>
                        <a:rPr lang="en-US" b="1" i="1" dirty="0" err="1" smtClean="0">
                          <a:solidFill>
                            <a:srgbClr val="002060"/>
                          </a:solidFill>
                        </a:rPr>
                        <a:t>setMultipleMode</a:t>
                      </a:r>
                      <a:r>
                        <a:rPr lang="en-US" b="1" i="1" dirty="0" smtClean="0">
                          <a:solidFill>
                            <a:srgbClr val="002060"/>
                          </a:solidFill>
                        </a:rPr>
                        <a:t>(</a:t>
                      </a:r>
                      <a:r>
                        <a:rPr lang="en-US" b="1" i="1" dirty="0" err="1" smtClean="0">
                          <a:solidFill>
                            <a:srgbClr val="002060"/>
                          </a:solidFill>
                        </a:rPr>
                        <a:t>boolean</a:t>
                      </a:r>
                      <a:r>
                        <a:rPr lang="en-US" b="1" i="1" dirty="0" smtClean="0">
                          <a:solidFill>
                            <a:srgbClr val="002060"/>
                          </a:solidFill>
                        </a:rPr>
                        <a:t> b)</a:t>
                      </a:r>
                      <a:endParaRPr lang="en-US" b="1" i="1" dirty="0">
                        <a:solidFill>
                          <a:srgbClr val="002060"/>
                        </a:solidFill>
                      </a:endParaRPr>
                    </a:p>
                  </a:txBody>
                  <a:tcPr/>
                </a:tc>
                <a:tc>
                  <a:txBody>
                    <a:bodyPr/>
                    <a:lstStyle/>
                    <a:p>
                      <a:r>
                        <a:rPr lang="en-US" dirty="0" smtClean="0"/>
                        <a:t>Sets the flag that allows</a:t>
                      </a:r>
                      <a:r>
                        <a:rPr lang="en-US" baseline="0" dirty="0" smtClean="0"/>
                        <a:t> multiple selection</a:t>
                      </a:r>
                      <a:endParaRPr lang="en-US" dirty="0"/>
                    </a:p>
                  </a:txBody>
                  <a:tcPr/>
                </a:tc>
              </a:tr>
              <a:tr h="400272">
                <a:tc>
                  <a:txBody>
                    <a:bodyPr/>
                    <a:lstStyle/>
                    <a:p>
                      <a:r>
                        <a:rPr lang="en-US" b="1" i="1" dirty="0" smtClean="0">
                          <a:solidFill>
                            <a:srgbClr val="002060"/>
                          </a:solidFill>
                        </a:rPr>
                        <a:t>void select(</a:t>
                      </a:r>
                      <a:r>
                        <a:rPr lang="en-US" b="1" i="1" dirty="0" err="1" smtClean="0">
                          <a:solidFill>
                            <a:srgbClr val="002060"/>
                          </a:solidFill>
                        </a:rPr>
                        <a:t>int</a:t>
                      </a:r>
                      <a:r>
                        <a:rPr lang="en-US" b="1" i="1" dirty="0" smtClean="0">
                          <a:solidFill>
                            <a:srgbClr val="002060"/>
                          </a:solidFill>
                        </a:rPr>
                        <a:t> index)</a:t>
                      </a:r>
                      <a:endParaRPr lang="en-US" b="1" i="1" dirty="0">
                        <a:solidFill>
                          <a:srgbClr val="002060"/>
                        </a:solidFill>
                      </a:endParaRPr>
                    </a:p>
                  </a:txBody>
                  <a:tcPr/>
                </a:tc>
                <a:tc>
                  <a:txBody>
                    <a:bodyPr/>
                    <a:lstStyle/>
                    <a:p>
                      <a:r>
                        <a:rPr lang="en-US" dirty="0" smtClean="0"/>
                        <a:t>Selects the item at the specified index.</a:t>
                      </a:r>
                      <a:endParaRPr lang="en-US" dirty="0"/>
                    </a:p>
                  </a:txBody>
                  <a:tcPr/>
                </a:tc>
              </a:tr>
              <a:tr h="906600">
                <a:tc>
                  <a:txBody>
                    <a:bodyPr/>
                    <a:lstStyle/>
                    <a:p>
                      <a:r>
                        <a:rPr lang="en-US" b="1" i="1" dirty="0" smtClean="0">
                          <a:solidFill>
                            <a:srgbClr val="002060"/>
                          </a:solidFill>
                        </a:rPr>
                        <a:t>void remove(</a:t>
                      </a:r>
                      <a:r>
                        <a:rPr lang="en-US" b="1" i="1" dirty="0" err="1" smtClean="0">
                          <a:solidFill>
                            <a:srgbClr val="002060"/>
                          </a:solidFill>
                        </a:rPr>
                        <a:t>int</a:t>
                      </a:r>
                      <a:r>
                        <a:rPr lang="en-US" b="1" i="1" baseline="0" dirty="0" smtClean="0">
                          <a:solidFill>
                            <a:srgbClr val="002060"/>
                          </a:solidFill>
                        </a:rPr>
                        <a:t> index), void remove(String item), void </a:t>
                      </a:r>
                      <a:r>
                        <a:rPr lang="en-US" b="1" i="1" baseline="0" dirty="0" err="1" smtClean="0">
                          <a:solidFill>
                            <a:srgbClr val="002060"/>
                          </a:solidFill>
                        </a:rPr>
                        <a:t>removeAll</a:t>
                      </a:r>
                      <a:r>
                        <a:rPr lang="en-US" b="1" i="1" baseline="0" dirty="0" smtClean="0">
                          <a:solidFill>
                            <a:srgbClr val="002060"/>
                          </a:solidFill>
                        </a:rPr>
                        <a:t>()</a:t>
                      </a:r>
                      <a:endParaRPr lang="en-US" b="1" i="1" dirty="0">
                        <a:solidFill>
                          <a:srgbClr val="002060"/>
                        </a:solidFill>
                      </a:endParaRPr>
                    </a:p>
                  </a:txBody>
                  <a:tcPr/>
                </a:tc>
                <a:tc>
                  <a:txBody>
                    <a:bodyPr/>
                    <a:lstStyle/>
                    <a:p>
                      <a:r>
                        <a:rPr lang="en-US" dirty="0" smtClean="0"/>
                        <a:t>Remove the item at specified index</a:t>
                      </a:r>
                      <a:r>
                        <a:rPr lang="en-US" baseline="0" dirty="0" smtClean="0"/>
                        <a:t> and remove specified item and remove all the item in the list.</a:t>
                      </a:r>
                      <a:endParaRPr lang="en-US" dirty="0"/>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142852"/>
            <a:ext cx="7858180" cy="6463308"/>
          </a:xfrm>
          <a:prstGeom prst="rect">
            <a:avLst/>
          </a:prstGeom>
        </p:spPr>
        <p:txBody>
          <a:bodyPr wrap="square">
            <a:spAutoFit/>
          </a:bodyPr>
          <a:lstStyle/>
          <a:p>
            <a:r>
              <a:rPr lang="en-US" dirty="0" smtClean="0"/>
              <a:t>// importing </a:t>
            </a:r>
            <a:r>
              <a:rPr lang="en-US" dirty="0" err="1" smtClean="0"/>
              <a:t>awt</a:t>
            </a:r>
            <a:r>
              <a:rPr lang="en-US" dirty="0" smtClean="0"/>
              <a:t> class  </a:t>
            </a:r>
          </a:p>
          <a:p>
            <a:r>
              <a:rPr lang="en-US" b="1" dirty="0" smtClean="0"/>
              <a:t>import</a:t>
            </a:r>
            <a:r>
              <a:rPr lang="en-US" dirty="0" smtClean="0"/>
              <a:t> java.awt.*;    </a:t>
            </a:r>
          </a:p>
          <a:p>
            <a:r>
              <a:rPr lang="en-US" dirty="0" smtClean="0"/>
              <a:t>  </a:t>
            </a:r>
          </a:p>
          <a:p>
            <a:r>
              <a:rPr lang="en-US" b="1" dirty="0" smtClean="0"/>
              <a:t>public</a:t>
            </a:r>
            <a:r>
              <a:rPr lang="en-US" dirty="0" smtClean="0"/>
              <a:t> </a:t>
            </a:r>
            <a:r>
              <a:rPr lang="en-US" b="1" dirty="0" smtClean="0"/>
              <a:t>class</a:t>
            </a:r>
            <a:r>
              <a:rPr lang="en-US" dirty="0" smtClean="0"/>
              <a:t> ListExample1  </a:t>
            </a:r>
          </a:p>
          <a:p>
            <a:r>
              <a:rPr lang="en-US" dirty="0" smtClean="0"/>
              <a:t>{    </a:t>
            </a:r>
          </a:p>
          <a:p>
            <a:r>
              <a:rPr lang="en-US" dirty="0" smtClean="0"/>
              <a:t>    // class constructor   </a:t>
            </a:r>
          </a:p>
          <a:p>
            <a:r>
              <a:rPr lang="en-US" dirty="0" smtClean="0"/>
              <a:t>     ListExample1() {    </a:t>
            </a:r>
          </a:p>
          <a:p>
            <a:r>
              <a:rPr lang="en-US" dirty="0" smtClean="0"/>
              <a:t>     // creating the frame  </a:t>
            </a:r>
          </a:p>
          <a:p>
            <a:r>
              <a:rPr lang="en-US" dirty="0" smtClean="0"/>
              <a:t>        Frame f = </a:t>
            </a:r>
            <a:r>
              <a:rPr lang="en-US" b="1" dirty="0" smtClean="0"/>
              <a:t>new</a:t>
            </a:r>
            <a:r>
              <a:rPr lang="en-US" dirty="0" smtClean="0"/>
              <a:t> Frame();   </a:t>
            </a:r>
          </a:p>
          <a:p>
            <a:r>
              <a:rPr lang="en-US" dirty="0" smtClean="0"/>
              <a:t>       // creating the list of 5 rows   </a:t>
            </a:r>
          </a:p>
          <a:p>
            <a:r>
              <a:rPr lang="en-US" dirty="0" smtClean="0"/>
              <a:t>        List l1 = </a:t>
            </a:r>
            <a:r>
              <a:rPr lang="en-US" b="1" dirty="0" smtClean="0"/>
              <a:t>new</a:t>
            </a:r>
            <a:r>
              <a:rPr lang="en-US" dirty="0" smtClean="0"/>
              <a:t> List(5);   </a:t>
            </a:r>
          </a:p>
          <a:p>
            <a:r>
              <a:rPr lang="en-US" dirty="0" smtClean="0"/>
              <a:t>  </a:t>
            </a:r>
          </a:p>
          <a:p>
            <a:r>
              <a:rPr lang="en-US" dirty="0" smtClean="0"/>
              <a:t>        // setting the position of list component   </a:t>
            </a:r>
          </a:p>
          <a:p>
            <a:r>
              <a:rPr lang="en-US" dirty="0" smtClean="0"/>
              <a:t>        l1.setBounds(100, 100, 75, 75); </a:t>
            </a:r>
            <a:endParaRPr lang="en-US" dirty="0" smtClean="0"/>
          </a:p>
          <a:p>
            <a:r>
              <a:rPr lang="en-US" dirty="0" smtClean="0"/>
              <a:t>// adding list items into the list  </a:t>
            </a:r>
          </a:p>
          <a:p>
            <a:r>
              <a:rPr lang="en-US" dirty="0" smtClean="0"/>
              <a:t>        l1.add("Item 1");    </a:t>
            </a:r>
          </a:p>
          <a:p>
            <a:r>
              <a:rPr lang="en-US" dirty="0" smtClean="0"/>
              <a:t>        l1.add("Item 2");    </a:t>
            </a:r>
          </a:p>
          <a:p>
            <a:r>
              <a:rPr lang="en-US" dirty="0" smtClean="0"/>
              <a:t>        l1.add("Item 3");    </a:t>
            </a:r>
          </a:p>
          <a:p>
            <a:r>
              <a:rPr lang="en-US" dirty="0" smtClean="0"/>
              <a:t>        l1.add("Item 4");    </a:t>
            </a:r>
          </a:p>
          <a:p>
            <a:r>
              <a:rPr lang="en-US" dirty="0" smtClean="0"/>
              <a:t>        l1.add("Item 5");    </a:t>
            </a:r>
          </a:p>
          <a:p>
            <a:r>
              <a:rPr lang="en-US" dirty="0" smtClean="0"/>
              <a:t>   </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58847"/>
            <a:ext cx="5429288" cy="4524315"/>
          </a:xfrm>
          <a:prstGeom prst="rect">
            <a:avLst/>
          </a:prstGeom>
        </p:spPr>
        <p:txBody>
          <a:bodyPr wrap="square">
            <a:spAutoFit/>
          </a:bodyPr>
          <a:lstStyle/>
          <a:p>
            <a:r>
              <a:rPr lang="en-US" dirty="0" smtClean="0"/>
              <a:t>  </a:t>
            </a:r>
          </a:p>
          <a:p>
            <a:r>
              <a:rPr lang="en-US" dirty="0" smtClean="0"/>
              <a:t>        // adding the list to frame  </a:t>
            </a:r>
          </a:p>
          <a:p>
            <a:r>
              <a:rPr lang="en-US" dirty="0" smtClean="0"/>
              <a:t>        </a:t>
            </a:r>
            <a:r>
              <a:rPr lang="en-US" dirty="0" err="1" smtClean="0"/>
              <a:t>f.add</a:t>
            </a:r>
            <a:r>
              <a:rPr lang="en-US" dirty="0" smtClean="0"/>
              <a:t>(l1);   </a:t>
            </a:r>
          </a:p>
          <a:p>
            <a:r>
              <a:rPr lang="en-US" dirty="0" smtClean="0"/>
              <a:t>  </a:t>
            </a:r>
          </a:p>
          <a:p>
            <a:r>
              <a:rPr lang="en-US" dirty="0" smtClean="0"/>
              <a:t>        // setting size, layout and visibility of frame  </a:t>
            </a:r>
          </a:p>
          <a:p>
            <a:r>
              <a:rPr lang="en-US" dirty="0" smtClean="0"/>
              <a:t>        </a:t>
            </a:r>
            <a:r>
              <a:rPr lang="en-US" dirty="0" err="1" smtClean="0"/>
              <a:t>f.setSize</a:t>
            </a:r>
            <a:r>
              <a:rPr lang="en-US" dirty="0" smtClean="0"/>
              <a:t>(400, 400);    </a:t>
            </a:r>
          </a:p>
          <a:p>
            <a:r>
              <a:rPr lang="en-US" dirty="0" smtClean="0"/>
              <a:t>        </a:t>
            </a:r>
            <a:r>
              <a:rPr lang="en-US" dirty="0" err="1" smtClean="0"/>
              <a:t>f.setLayout</a:t>
            </a:r>
            <a:r>
              <a:rPr lang="en-US" dirty="0" smtClean="0"/>
              <a:t>(</a:t>
            </a:r>
            <a:r>
              <a:rPr lang="en-US" b="1" dirty="0" smtClean="0"/>
              <a:t>null</a:t>
            </a:r>
            <a:r>
              <a:rPr lang="en-US" dirty="0" smtClean="0"/>
              <a:t>);    </a:t>
            </a:r>
          </a:p>
          <a:p>
            <a:r>
              <a:rPr lang="en-US" dirty="0" smtClean="0"/>
              <a:t>        </a:t>
            </a:r>
            <a:r>
              <a:rPr lang="en-US" dirty="0" err="1" smtClean="0"/>
              <a:t>f.setVisible</a:t>
            </a:r>
            <a:r>
              <a:rPr lang="en-US" dirty="0" smtClean="0"/>
              <a:t>(</a:t>
            </a:r>
            <a:r>
              <a:rPr lang="en-US" b="1" dirty="0" smtClean="0"/>
              <a:t>true</a:t>
            </a:r>
            <a:r>
              <a:rPr lang="en-US" dirty="0" smtClean="0"/>
              <a:t>);    </a:t>
            </a:r>
          </a:p>
          <a:p>
            <a:r>
              <a:rPr lang="en-US" dirty="0" smtClean="0"/>
              <a:t>     }    </a:t>
            </a:r>
          </a:p>
          <a:p>
            <a:r>
              <a:rPr lang="en-US" dirty="0" smtClean="0"/>
              <a:t>  </a:t>
            </a:r>
          </a:p>
          <a:p>
            <a:r>
              <a:rPr lang="en-US" dirty="0" smtClean="0"/>
              <a:t>// main method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a:t>
            </a:r>
          </a:p>
          <a:p>
            <a:r>
              <a:rPr lang="en-US" dirty="0" smtClean="0"/>
              <a:t>   </a:t>
            </a:r>
            <a:r>
              <a:rPr lang="en-US" b="1" dirty="0" smtClean="0"/>
              <a:t>new</a:t>
            </a:r>
            <a:r>
              <a:rPr lang="en-US" dirty="0" smtClean="0"/>
              <a:t> ListExample1();    </a:t>
            </a:r>
          </a:p>
          <a:p>
            <a:r>
              <a:rPr lang="en-US" dirty="0" smtClean="0"/>
              <a:t>}    </a:t>
            </a:r>
          </a:p>
          <a:p>
            <a:r>
              <a:rPr lang="en-US" dirty="0" smtClean="0"/>
              <a:t>}    </a:t>
            </a:r>
            <a:endParaRPr lang="en-US" dirty="0"/>
          </a:p>
        </p:txBody>
      </p:sp>
      <p:pic>
        <p:nvPicPr>
          <p:cNvPr id="5" name="Picture 4" descr="list1.jpg"/>
          <p:cNvPicPr>
            <a:picLocks noChangeAspect="1"/>
          </p:cNvPicPr>
          <p:nvPr/>
        </p:nvPicPr>
        <p:blipFill>
          <a:blip r:embed="rId2" cstate="print"/>
          <a:stretch>
            <a:fillRect/>
          </a:stretch>
        </p:blipFill>
        <p:spPr>
          <a:xfrm>
            <a:off x="4357686" y="3520822"/>
            <a:ext cx="4357693" cy="305619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Choice: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980728"/>
            <a:ext cx="8363272" cy="5493224"/>
          </a:xfrm>
        </p:spPr>
        <p:txBody>
          <a:bodyPr/>
          <a:lstStyle/>
          <a:p>
            <a:pPr marL="12700">
              <a:lnSpc>
                <a:spcPct val="100000"/>
              </a:lnSpc>
              <a:spcBef>
                <a:spcPts val="255"/>
              </a:spcBef>
            </a:pPr>
            <a:r>
              <a:rPr lang="en-US" sz="2000" dirty="0" smtClean="0">
                <a:latin typeface="+mj-lt"/>
                <a:cs typeface="Arial" panose="020B0604020202020204"/>
              </a:rPr>
              <a:t>This class represents a dropdown list of</a:t>
            </a:r>
            <a:r>
              <a:rPr lang="en-US" sz="2000" spc="-155" dirty="0" smtClean="0">
                <a:latin typeface="+mj-lt"/>
                <a:cs typeface="Arial" panose="020B0604020202020204"/>
              </a:rPr>
              <a:t> </a:t>
            </a:r>
            <a:r>
              <a:rPr lang="en-US" sz="2000" dirty="0" smtClean="0">
                <a:latin typeface="+mj-lt"/>
                <a:cs typeface="Arial" panose="020B0604020202020204"/>
              </a:rPr>
              <a:t>Strings.</a:t>
            </a:r>
          </a:p>
          <a:p>
            <a:pPr marL="12700">
              <a:lnSpc>
                <a:spcPct val="100000"/>
              </a:lnSpc>
              <a:spcBef>
                <a:spcPts val="155"/>
              </a:spcBef>
            </a:pPr>
            <a:r>
              <a:rPr lang="en-US" sz="2000" dirty="0" smtClean="0">
                <a:latin typeface="+mj-lt"/>
                <a:cs typeface="Arial" panose="020B0604020202020204"/>
              </a:rPr>
              <a:t>Similar to a list </a:t>
            </a:r>
            <a:r>
              <a:rPr lang="en-US" sz="2000" spc="-5" dirty="0" smtClean="0">
                <a:latin typeface="+mj-lt"/>
                <a:cs typeface="Arial" panose="020B0604020202020204"/>
              </a:rPr>
              <a:t>in </a:t>
            </a:r>
            <a:r>
              <a:rPr lang="en-US" sz="2000" dirty="0" smtClean="0">
                <a:latin typeface="+mj-lt"/>
                <a:cs typeface="Arial" panose="020B0604020202020204"/>
              </a:rPr>
              <a:t>terms of </a:t>
            </a:r>
            <a:r>
              <a:rPr lang="en-US" sz="2000" spc="-10" dirty="0" smtClean="0">
                <a:latin typeface="+mj-lt"/>
                <a:cs typeface="Arial" panose="020B0604020202020204"/>
              </a:rPr>
              <a:t>functionality, </a:t>
            </a:r>
            <a:r>
              <a:rPr lang="en-US" sz="2000" dirty="0" smtClean="0">
                <a:latin typeface="+mj-lt"/>
                <a:cs typeface="Arial" panose="020B0604020202020204"/>
              </a:rPr>
              <a:t>but displayed</a:t>
            </a:r>
            <a:r>
              <a:rPr lang="en-US" sz="2000" spc="-114" dirty="0" smtClean="0">
                <a:latin typeface="+mj-lt"/>
                <a:cs typeface="Arial" panose="020B0604020202020204"/>
              </a:rPr>
              <a:t> </a:t>
            </a:r>
            <a:r>
              <a:rPr lang="en-US" sz="2000" spc="-20" dirty="0" smtClean="0">
                <a:latin typeface="+mj-lt"/>
                <a:cs typeface="Arial" panose="020B0604020202020204"/>
              </a:rPr>
              <a:t>differently.</a:t>
            </a:r>
            <a:endParaRPr lang="en-US" sz="2000" dirty="0" smtClean="0">
              <a:latin typeface="+mj-lt"/>
              <a:cs typeface="Arial" panose="020B0604020202020204"/>
            </a:endParaRPr>
          </a:p>
          <a:p>
            <a:pPr marL="12700" marR="5080">
              <a:lnSpc>
                <a:spcPts val="2160"/>
              </a:lnSpc>
              <a:spcBef>
                <a:spcPts val="440"/>
              </a:spcBef>
            </a:pPr>
            <a:r>
              <a:rPr lang="en-US" sz="2000" dirty="0" smtClean="0">
                <a:latin typeface="+mj-lt"/>
                <a:cs typeface="Arial" panose="020B0604020202020204"/>
              </a:rPr>
              <a:t>Only one item from the list can be selected at one </a:t>
            </a:r>
            <a:r>
              <a:rPr lang="en-US" sz="2000" spc="-5" dirty="0" smtClean="0">
                <a:latin typeface="+mj-lt"/>
                <a:cs typeface="Arial" panose="020B0604020202020204"/>
              </a:rPr>
              <a:t>time </a:t>
            </a:r>
            <a:r>
              <a:rPr lang="en-US" sz="2000" dirty="0" smtClean="0">
                <a:latin typeface="+mj-lt"/>
                <a:cs typeface="Arial" panose="020B0604020202020204"/>
              </a:rPr>
              <a:t>and the</a:t>
            </a:r>
            <a:r>
              <a:rPr lang="en-US" sz="2000" spc="-210" dirty="0" smtClean="0">
                <a:latin typeface="+mj-lt"/>
                <a:cs typeface="Arial" panose="020B0604020202020204"/>
              </a:rPr>
              <a:t> </a:t>
            </a:r>
            <a:r>
              <a:rPr lang="en-US" sz="2000" dirty="0" smtClean="0">
                <a:latin typeface="+mj-lt"/>
                <a:cs typeface="Arial" panose="020B0604020202020204"/>
              </a:rPr>
              <a:t>currently  selected element is</a:t>
            </a:r>
            <a:r>
              <a:rPr lang="en-US" sz="2000" spc="-65" dirty="0" smtClean="0">
                <a:latin typeface="+mj-lt"/>
                <a:cs typeface="Arial" panose="020B0604020202020204"/>
              </a:rPr>
              <a:t> </a:t>
            </a:r>
            <a:r>
              <a:rPr lang="en-US" sz="2000" dirty="0" smtClean="0">
                <a:latin typeface="+mj-lt"/>
                <a:cs typeface="Arial" panose="020B0604020202020204"/>
              </a:rPr>
              <a:t>displayed</a:t>
            </a:r>
            <a:r>
              <a:rPr lang="en-US" dirty="0" smtClean="0">
                <a:latin typeface="Arial" panose="020B0604020202020204"/>
                <a:cs typeface="Arial" panose="020B0604020202020204"/>
              </a:rPr>
              <a:t>.</a:t>
            </a:r>
            <a:endParaRPr lang="en-US" dirty="0" smtClean="0"/>
          </a:p>
        </p:txBody>
      </p:sp>
      <p:graphicFrame>
        <p:nvGraphicFramePr>
          <p:cNvPr id="5" name="Table 4"/>
          <p:cNvGraphicFramePr>
            <a:graphicFrameLocks noGrp="1"/>
          </p:cNvGraphicFramePr>
          <p:nvPr/>
        </p:nvGraphicFramePr>
        <p:xfrm>
          <a:off x="457002" y="3428757"/>
          <a:ext cx="8136904" cy="1093840"/>
        </p:xfrm>
        <a:graphic>
          <a:graphicData uri="http://schemas.openxmlformats.org/drawingml/2006/table">
            <a:tbl>
              <a:tblPr firstRow="1" bandRow="1">
                <a:tableStyleId>{5C22544A-7EE6-4342-B048-85BDC9FD1C3A}</a:tableStyleId>
              </a:tblPr>
              <a:tblGrid>
                <a:gridCol w="2352040"/>
                <a:gridCol w="5784864"/>
              </a:tblGrid>
              <a:tr h="546920">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546920">
                <a:tc>
                  <a:txBody>
                    <a:bodyPr/>
                    <a:lstStyle/>
                    <a:p>
                      <a:r>
                        <a:rPr lang="en-US" b="1" i="1" dirty="0" smtClean="0">
                          <a:solidFill>
                            <a:srgbClr val="002060"/>
                          </a:solidFill>
                        </a:rPr>
                        <a:t>Choice()</a:t>
                      </a:r>
                      <a:endParaRPr lang="en-US" b="1" i="1" dirty="0">
                        <a:solidFill>
                          <a:srgbClr val="002060"/>
                        </a:solidFill>
                      </a:endParaRPr>
                    </a:p>
                  </a:txBody>
                  <a:tcPr/>
                </a:tc>
                <a:tc>
                  <a:txBody>
                    <a:bodyPr/>
                    <a:lstStyle/>
                    <a:p>
                      <a:r>
                        <a:rPr lang="en-US" dirty="0" smtClean="0"/>
                        <a:t>Create a new choice</a:t>
                      </a:r>
                      <a:r>
                        <a:rPr lang="en-US" baseline="0" dirty="0" smtClean="0"/>
                        <a:t> menu.</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Wingdings" panose="05000000000000000000" pitchFamily="2" charset="2"/>
              <a:buChar char="q"/>
            </a:pPr>
            <a:r>
              <a:rPr lang="en-US" b="1" dirty="0" smtClean="0">
                <a:solidFill>
                  <a:srgbClr val="FF0000"/>
                </a:solidFill>
              </a:rPr>
              <a:t>The Delegation Event Model</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1600200"/>
            <a:ext cx="8219256" cy="4873752"/>
          </a:xfrm>
        </p:spPr>
        <p:txBody>
          <a:bodyPr/>
          <a:lstStyle/>
          <a:p>
            <a:pPr>
              <a:buNone/>
            </a:pPr>
            <a:r>
              <a:rPr lang="en-US" dirty="0" smtClean="0"/>
              <a:t>			Delegation Event Model</a:t>
            </a:r>
          </a:p>
          <a:p>
            <a:pPr>
              <a:buNone/>
            </a:pPr>
            <a:endParaRPr lang="en-US" dirty="0" smtClean="0"/>
          </a:p>
          <a:p>
            <a:pPr>
              <a:buNone/>
            </a:pPr>
            <a:endParaRPr lang="en-US" dirty="0" smtClean="0"/>
          </a:p>
          <a:p>
            <a:pPr>
              <a:buNone/>
            </a:pPr>
            <a:r>
              <a:rPr lang="en-US" dirty="0" smtClean="0"/>
              <a:t>			</a:t>
            </a:r>
            <a:r>
              <a:rPr lang="en-US" b="1" dirty="0" smtClean="0">
                <a:solidFill>
                  <a:srgbClr val="FF0000"/>
                </a:solidFill>
              </a:rPr>
              <a:t>Source		Listener</a:t>
            </a:r>
          </a:p>
          <a:p>
            <a:pPr>
              <a:buNone/>
            </a:pPr>
            <a:r>
              <a:rPr lang="en-US" dirty="0" smtClean="0"/>
              <a:t>		</a:t>
            </a:r>
            <a:r>
              <a:rPr lang="en-US" b="1" dirty="0" smtClean="0">
                <a:solidFill>
                  <a:srgbClr val="7030A0"/>
                </a:solidFill>
              </a:rPr>
              <a:t>Is an object on	    Event handler generates</a:t>
            </a:r>
          </a:p>
          <a:p>
            <a:pPr>
              <a:buNone/>
            </a:pPr>
            <a:r>
              <a:rPr lang="en-US" b="1" dirty="0" smtClean="0">
                <a:solidFill>
                  <a:srgbClr val="7030A0"/>
                </a:solidFill>
              </a:rPr>
              <a:t>	which event occurs.	    response  to event.</a:t>
            </a:r>
          </a:p>
          <a:p>
            <a:pPr>
              <a:buNone/>
            </a:pPr>
            <a:r>
              <a:rPr lang="en-US" b="1" dirty="0" smtClean="0">
                <a:solidFill>
                  <a:srgbClr val="7030A0"/>
                </a:solidFill>
              </a:rPr>
              <a:t>					</a:t>
            </a:r>
            <a:r>
              <a:rPr lang="en-US" b="1" dirty="0" smtClean="0"/>
              <a:t>Register</a:t>
            </a:r>
            <a:endParaRPr lang="en-US" b="1" dirty="0" smtClean="0">
              <a:solidFill>
                <a:srgbClr val="7030A0"/>
              </a:solidFill>
            </a:endParaRPr>
          </a:p>
          <a:p>
            <a:pPr>
              <a:buNone/>
            </a:pPr>
            <a:r>
              <a:rPr lang="en-US" b="1" dirty="0" smtClean="0">
                <a:solidFill>
                  <a:srgbClr val="7030A0"/>
                </a:solidFill>
              </a:rPr>
              <a:t>                                          </a:t>
            </a:r>
            <a:r>
              <a:rPr lang="en-US" sz="1800" b="1" dirty="0" smtClean="0"/>
              <a:t>State Change</a:t>
            </a:r>
            <a:endParaRPr lang="en-US" sz="1600" b="1" dirty="0" smtClean="0"/>
          </a:p>
          <a:p>
            <a:pPr>
              <a:buNone/>
            </a:pPr>
            <a:r>
              <a:rPr lang="en-US" sz="1600" b="1" dirty="0" smtClean="0">
                <a:solidFill>
                  <a:srgbClr val="7030A0"/>
                </a:solidFill>
              </a:rPr>
              <a:t>													</a:t>
            </a:r>
            <a:r>
              <a:rPr lang="en-US" sz="1600" b="1" dirty="0" smtClean="0"/>
              <a:t>Event Occur</a:t>
            </a:r>
            <a:endParaRPr lang="en-US" b="1" dirty="0">
              <a:solidFill>
                <a:srgbClr val="7030A0"/>
              </a:solidFill>
            </a:endParaRPr>
          </a:p>
        </p:txBody>
      </p:sp>
      <p:cxnSp>
        <p:nvCxnSpPr>
          <p:cNvPr id="5" name="Straight Arrow Connector 4"/>
          <p:cNvCxnSpPr/>
          <p:nvPr/>
        </p:nvCxnSpPr>
        <p:spPr>
          <a:xfrm>
            <a:off x="4211960" y="1988840"/>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843808" y="1988840"/>
            <a:ext cx="136815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691680" y="4437112"/>
            <a:ext cx="2448272" cy="19442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ounded Rectangle 13"/>
          <p:cNvSpPr/>
          <p:nvPr/>
        </p:nvSpPr>
        <p:spPr>
          <a:xfrm>
            <a:off x="2267744" y="5229200"/>
            <a:ext cx="136815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a:t>
            </a:r>
            <a:endParaRPr lang="en-US" dirty="0"/>
          </a:p>
        </p:txBody>
      </p:sp>
      <p:sp>
        <p:nvSpPr>
          <p:cNvPr id="15" name="Right Arrow 14"/>
          <p:cNvSpPr/>
          <p:nvPr/>
        </p:nvSpPr>
        <p:spPr>
          <a:xfrm>
            <a:off x="3923928" y="5157192"/>
            <a:ext cx="187220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96136" y="4509120"/>
            <a:ext cx="2232248"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Java Code</a:t>
            </a:r>
            <a:endParaRPr lang="en-US" b="1" dirty="0"/>
          </a:p>
        </p:txBody>
      </p:sp>
      <p:sp>
        <p:nvSpPr>
          <p:cNvPr id="17" name="TextBox 16"/>
          <p:cNvSpPr txBox="1"/>
          <p:nvPr/>
        </p:nvSpPr>
        <p:spPr>
          <a:xfrm>
            <a:off x="6012160" y="5661248"/>
            <a:ext cx="1728192" cy="369332"/>
          </a:xfrm>
          <a:prstGeom prst="rect">
            <a:avLst/>
          </a:prstGeom>
          <a:noFill/>
        </p:spPr>
        <p:txBody>
          <a:bodyPr wrap="square" rtlCol="0">
            <a:spAutoFit/>
          </a:bodyPr>
          <a:lstStyle/>
          <a:p>
            <a:r>
              <a:rPr lang="en-US" dirty="0" smtClean="0"/>
              <a:t>Display MSG</a:t>
            </a:r>
            <a:endParaRPr lang="en-US" dirty="0"/>
          </a:p>
        </p:txBody>
      </p:sp>
      <p:sp>
        <p:nvSpPr>
          <p:cNvPr id="18" name="Curved Down Arrow 17"/>
          <p:cNvSpPr/>
          <p:nvPr/>
        </p:nvSpPr>
        <p:spPr>
          <a:xfrm>
            <a:off x="3131840" y="4293096"/>
            <a:ext cx="3528392" cy="720080"/>
          </a:xfrm>
          <a:prstGeom prst="curved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5"/>
            <a:ext cx="7467600" cy="980728"/>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Choice: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1124743"/>
            <a:ext cx="7931224" cy="5493224"/>
          </a:xfrm>
        </p:spPr>
        <p:txBody>
          <a:bodyPr/>
          <a:lstStyle/>
          <a:p>
            <a:pPr>
              <a:buNone/>
            </a:pPr>
            <a:endParaRPr lang="en-US" dirty="0" smtClean="0"/>
          </a:p>
        </p:txBody>
      </p:sp>
      <p:graphicFrame>
        <p:nvGraphicFramePr>
          <p:cNvPr id="5" name="Table 4"/>
          <p:cNvGraphicFramePr>
            <a:graphicFrameLocks noGrp="1"/>
          </p:cNvGraphicFramePr>
          <p:nvPr/>
        </p:nvGraphicFramePr>
        <p:xfrm>
          <a:off x="395536" y="836713"/>
          <a:ext cx="8280920" cy="5725018"/>
        </p:xfrm>
        <a:graphic>
          <a:graphicData uri="http://schemas.openxmlformats.org/drawingml/2006/table">
            <a:tbl>
              <a:tblPr firstRow="1" bandRow="1">
                <a:tableStyleId>{5C22544A-7EE6-4342-B048-85BDC9FD1C3A}</a:tableStyleId>
              </a:tblPr>
              <a:tblGrid>
                <a:gridCol w="3957254"/>
                <a:gridCol w="4323666"/>
              </a:tblGrid>
              <a:tr h="350775">
                <a:tc>
                  <a:txBody>
                    <a:bodyPr/>
                    <a:lstStyle/>
                    <a:p>
                      <a:r>
                        <a:rPr lang="en-US" sz="1600" dirty="0" smtClean="0"/>
                        <a:t>Methods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smtClean="0"/>
                        <a:t>Description</a:t>
                      </a:r>
                    </a:p>
                  </a:txBody>
                  <a:tcPr/>
                </a:tc>
              </a:tr>
              <a:tr h="562901">
                <a:tc>
                  <a:txBody>
                    <a:bodyPr/>
                    <a:lstStyle/>
                    <a:p>
                      <a:r>
                        <a:rPr lang="en-US" sz="1600" b="1" i="1" dirty="0" smtClean="0">
                          <a:solidFill>
                            <a:srgbClr val="002060"/>
                          </a:solidFill>
                        </a:rPr>
                        <a:t>void add(String item)</a:t>
                      </a:r>
                      <a:endParaRPr lang="en-US" sz="1600" b="1" i="1" dirty="0">
                        <a:solidFill>
                          <a:srgbClr val="002060"/>
                        </a:solidFill>
                      </a:endParaRPr>
                    </a:p>
                  </a:txBody>
                  <a:tcPr/>
                </a:tc>
                <a:tc>
                  <a:txBody>
                    <a:bodyPr/>
                    <a:lstStyle/>
                    <a:p>
                      <a:r>
                        <a:rPr lang="en-US" sz="1600" dirty="0" smtClean="0"/>
                        <a:t>Adds</a:t>
                      </a:r>
                      <a:r>
                        <a:rPr lang="en-US" sz="1600" baseline="0" dirty="0" smtClean="0"/>
                        <a:t> an</a:t>
                      </a:r>
                      <a:r>
                        <a:rPr lang="en-US" sz="1600" dirty="0" smtClean="0"/>
                        <a:t> </a:t>
                      </a:r>
                      <a:r>
                        <a:rPr lang="en-US" sz="1600" baseline="0" dirty="0" smtClean="0"/>
                        <a:t>item to the corresponding choice menu.</a:t>
                      </a:r>
                      <a:endParaRPr lang="en-US" sz="1600" dirty="0"/>
                    </a:p>
                  </a:txBody>
                  <a:tcPr/>
                </a:tc>
              </a:tr>
              <a:tr h="56290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1" i="1" dirty="0" smtClean="0">
                          <a:solidFill>
                            <a:srgbClr val="002060"/>
                          </a:solidFill>
                        </a:rPr>
                        <a:t>void </a:t>
                      </a:r>
                      <a:r>
                        <a:rPr lang="en-US" sz="1600" b="1" i="1" dirty="0" err="1" smtClean="0">
                          <a:solidFill>
                            <a:srgbClr val="002060"/>
                          </a:solidFill>
                        </a:rPr>
                        <a:t>addItem</a:t>
                      </a:r>
                      <a:r>
                        <a:rPr lang="en-US" sz="1600" b="1" i="1" dirty="0" smtClean="0">
                          <a:solidFill>
                            <a:srgbClr val="002060"/>
                          </a:solidFill>
                        </a:rPr>
                        <a:t>(String item)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smtClean="0"/>
                        <a:t>Adds</a:t>
                      </a:r>
                      <a:r>
                        <a:rPr lang="en-US" sz="1600" baseline="0" dirty="0" smtClean="0"/>
                        <a:t> an item to the corresponding choice.</a:t>
                      </a:r>
                      <a:endParaRPr lang="en-US" sz="1600" dirty="0" smtClean="0"/>
                    </a:p>
                  </a:txBody>
                  <a:tcPr/>
                </a:tc>
              </a:tr>
              <a:tr h="562901">
                <a:tc>
                  <a:txBody>
                    <a:bodyPr/>
                    <a:lstStyle/>
                    <a:p>
                      <a:r>
                        <a:rPr lang="en-US" sz="1600" b="1" i="1" dirty="0" smtClean="0">
                          <a:solidFill>
                            <a:srgbClr val="002060"/>
                          </a:solidFill>
                        </a:rPr>
                        <a:t>String </a:t>
                      </a:r>
                      <a:r>
                        <a:rPr lang="en-US" sz="1600" b="1" i="1" dirty="0" err="1" smtClean="0">
                          <a:solidFill>
                            <a:srgbClr val="002060"/>
                          </a:solidFill>
                        </a:rPr>
                        <a:t>getItem</a:t>
                      </a:r>
                      <a:r>
                        <a:rPr lang="en-US" sz="1600" b="1" i="1" dirty="0" smtClean="0">
                          <a:solidFill>
                            <a:srgbClr val="002060"/>
                          </a:solidFill>
                        </a:rPr>
                        <a:t>(</a:t>
                      </a:r>
                      <a:r>
                        <a:rPr lang="en-US" sz="1600" b="1" i="1" dirty="0" err="1" smtClean="0">
                          <a:solidFill>
                            <a:srgbClr val="002060"/>
                          </a:solidFill>
                        </a:rPr>
                        <a:t>int</a:t>
                      </a:r>
                      <a:r>
                        <a:rPr lang="en-US" sz="1600" b="1" i="1" dirty="0" smtClean="0">
                          <a:solidFill>
                            <a:srgbClr val="002060"/>
                          </a:solidFill>
                        </a:rPr>
                        <a:t> index)</a:t>
                      </a:r>
                      <a:endParaRPr lang="en-US" sz="1600" b="1" i="1" dirty="0">
                        <a:solidFill>
                          <a:srgbClr val="002060"/>
                        </a:solidFill>
                      </a:endParaRPr>
                    </a:p>
                  </a:txBody>
                  <a:tcPr/>
                </a:tc>
                <a:tc>
                  <a:txBody>
                    <a:bodyPr/>
                    <a:lstStyle/>
                    <a:p>
                      <a:r>
                        <a:rPr lang="en-US" sz="1600" dirty="0" smtClean="0"/>
                        <a:t>Gets the</a:t>
                      </a:r>
                      <a:r>
                        <a:rPr lang="en-US" sz="1600" baseline="0" dirty="0" smtClean="0"/>
                        <a:t> string at the specified index of the corresponding choice menu.</a:t>
                      </a:r>
                      <a:endParaRPr lang="en-US" sz="1600" dirty="0"/>
                    </a:p>
                  </a:txBody>
                  <a:tcPr/>
                </a:tc>
              </a:tr>
              <a:tr h="562901">
                <a:tc>
                  <a:txBody>
                    <a:bodyPr/>
                    <a:lstStyle/>
                    <a:p>
                      <a:r>
                        <a:rPr lang="en-US" sz="1600" b="1" i="1" dirty="0" err="1" smtClean="0">
                          <a:solidFill>
                            <a:srgbClr val="002060"/>
                          </a:solidFill>
                        </a:rPr>
                        <a:t>int</a:t>
                      </a:r>
                      <a:r>
                        <a:rPr lang="en-US" sz="1600" b="1" i="1" dirty="0" smtClean="0">
                          <a:solidFill>
                            <a:srgbClr val="002060"/>
                          </a:solidFill>
                        </a:rPr>
                        <a:t> </a:t>
                      </a:r>
                      <a:r>
                        <a:rPr lang="en-US" sz="1600" b="1" i="1" dirty="0" err="1" smtClean="0">
                          <a:solidFill>
                            <a:srgbClr val="002060"/>
                          </a:solidFill>
                        </a:rPr>
                        <a:t>getItemCount</a:t>
                      </a:r>
                      <a:r>
                        <a:rPr lang="en-US" sz="1600" b="1" i="1" dirty="0" smtClean="0">
                          <a:solidFill>
                            <a:srgbClr val="002060"/>
                          </a:solidFill>
                        </a:rPr>
                        <a:t>()</a:t>
                      </a:r>
                      <a:endParaRPr lang="en-US" sz="1600" b="1" i="1" dirty="0">
                        <a:solidFill>
                          <a:srgbClr val="002060"/>
                        </a:solidFill>
                      </a:endParaRPr>
                    </a:p>
                  </a:txBody>
                  <a:tcPr/>
                </a:tc>
                <a:tc>
                  <a:txBody>
                    <a:bodyPr/>
                    <a:lstStyle/>
                    <a:p>
                      <a:r>
                        <a:rPr lang="en-US" sz="1600" dirty="0" smtClean="0"/>
                        <a:t>Returns</a:t>
                      </a:r>
                      <a:r>
                        <a:rPr lang="en-US" sz="1600" baseline="0" dirty="0" smtClean="0"/>
                        <a:t> </a:t>
                      </a:r>
                      <a:r>
                        <a:rPr lang="en-US" sz="1600" dirty="0" smtClean="0"/>
                        <a:t>the no. of items in</a:t>
                      </a:r>
                      <a:r>
                        <a:rPr lang="en-US" sz="1600" baseline="0" dirty="0" smtClean="0"/>
                        <a:t> the choice menu.</a:t>
                      </a:r>
                      <a:endParaRPr lang="en-US" sz="1600" dirty="0"/>
                    </a:p>
                  </a:txBody>
                  <a:tcPr/>
                </a:tc>
              </a:tr>
              <a:tr h="562901">
                <a:tc>
                  <a:txBody>
                    <a:bodyPr/>
                    <a:lstStyle/>
                    <a:p>
                      <a:r>
                        <a:rPr lang="en-US" sz="1600" b="1" i="1" dirty="0" err="1" smtClean="0">
                          <a:solidFill>
                            <a:srgbClr val="002060"/>
                          </a:solidFill>
                        </a:rPr>
                        <a:t>int</a:t>
                      </a:r>
                      <a:r>
                        <a:rPr lang="en-US" sz="1600" b="1" i="1" dirty="0" smtClean="0">
                          <a:solidFill>
                            <a:srgbClr val="002060"/>
                          </a:solidFill>
                        </a:rPr>
                        <a:t> </a:t>
                      </a:r>
                      <a:r>
                        <a:rPr lang="en-US" sz="1600" b="1" i="1" dirty="0" err="1" smtClean="0">
                          <a:solidFill>
                            <a:srgbClr val="002060"/>
                          </a:solidFill>
                        </a:rPr>
                        <a:t>getSelectedIndex</a:t>
                      </a:r>
                      <a:r>
                        <a:rPr lang="en-US" sz="1600" b="1" i="1" dirty="0" smtClean="0">
                          <a:solidFill>
                            <a:srgbClr val="002060"/>
                          </a:solidFill>
                        </a:rPr>
                        <a:t>()</a:t>
                      </a:r>
                      <a:endParaRPr lang="en-US" sz="1600" b="1" i="1" dirty="0">
                        <a:solidFill>
                          <a:srgbClr val="002060"/>
                        </a:solidFill>
                      </a:endParaRPr>
                    </a:p>
                  </a:txBody>
                  <a:tcPr/>
                </a:tc>
                <a:tc>
                  <a:txBody>
                    <a:bodyPr/>
                    <a:lstStyle/>
                    <a:p>
                      <a:r>
                        <a:rPr lang="en-US" sz="1600" dirty="0" smtClean="0"/>
                        <a:t>Returns the index of the currently selected</a:t>
                      </a:r>
                      <a:r>
                        <a:rPr lang="en-US" sz="1600" baseline="0" dirty="0" smtClean="0"/>
                        <a:t> item.</a:t>
                      </a:r>
                      <a:endParaRPr lang="en-US" sz="1600" dirty="0"/>
                    </a:p>
                  </a:txBody>
                  <a:tcPr/>
                </a:tc>
              </a:tr>
              <a:tr h="56290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1" i="1" dirty="0" smtClean="0">
                          <a:solidFill>
                            <a:srgbClr val="002060"/>
                          </a:solidFill>
                        </a:rPr>
                        <a:t>String </a:t>
                      </a:r>
                      <a:r>
                        <a:rPr lang="en-US" sz="1600" b="1" i="1" dirty="0" err="1" smtClean="0">
                          <a:solidFill>
                            <a:srgbClr val="002060"/>
                          </a:solidFill>
                        </a:rPr>
                        <a:t>getSelectedIndex</a:t>
                      </a:r>
                      <a:r>
                        <a:rPr lang="en-US" sz="1600" b="1" i="1" dirty="0" smtClean="0">
                          <a:solidFill>
                            <a:srgbClr val="002060"/>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smtClean="0"/>
                        <a:t>Gets a</a:t>
                      </a:r>
                      <a:r>
                        <a:rPr lang="en-US" sz="1600" baseline="0" dirty="0" smtClean="0"/>
                        <a:t> representation of the current choice as a string..</a:t>
                      </a:r>
                      <a:endParaRPr lang="en-US" sz="1600" dirty="0" smtClean="0"/>
                    </a:p>
                  </a:txBody>
                  <a:tcPr/>
                </a:tc>
              </a:tr>
              <a:tr h="568041">
                <a:tc>
                  <a:txBody>
                    <a:bodyPr/>
                    <a:lstStyle/>
                    <a:p>
                      <a:r>
                        <a:rPr lang="en-US" sz="1600" b="1" i="1" dirty="0" smtClean="0">
                          <a:solidFill>
                            <a:srgbClr val="002060"/>
                          </a:solidFill>
                        </a:rPr>
                        <a:t>insert(String items, </a:t>
                      </a:r>
                      <a:r>
                        <a:rPr lang="en-US" sz="1600" b="1" i="1" dirty="0" err="1" smtClean="0">
                          <a:solidFill>
                            <a:srgbClr val="002060"/>
                          </a:solidFill>
                        </a:rPr>
                        <a:t>int</a:t>
                      </a:r>
                      <a:r>
                        <a:rPr lang="en-US" sz="1600" b="1" i="1" dirty="0" smtClean="0">
                          <a:solidFill>
                            <a:srgbClr val="002060"/>
                          </a:solidFill>
                        </a:rPr>
                        <a:t> index)</a:t>
                      </a:r>
                      <a:endParaRPr lang="en-US" sz="1600" b="1" i="1" dirty="0">
                        <a:solidFill>
                          <a:srgbClr val="002060"/>
                        </a:solidFill>
                      </a:endParaRPr>
                    </a:p>
                  </a:txBody>
                  <a:tcPr/>
                </a:tc>
                <a:tc>
                  <a:txBody>
                    <a:bodyPr/>
                    <a:lstStyle/>
                    <a:p>
                      <a:r>
                        <a:rPr lang="en-US" sz="1600" dirty="0" smtClean="0"/>
                        <a:t>Insert</a:t>
                      </a:r>
                      <a:r>
                        <a:rPr lang="en-US" sz="1600" baseline="0" dirty="0" smtClean="0"/>
                        <a:t> the item into the corresponding choice at the specified position.</a:t>
                      </a:r>
                      <a:endParaRPr lang="en-US" sz="1600" dirty="0"/>
                    </a:p>
                  </a:txBody>
                  <a:tcPr/>
                </a:tc>
              </a:tr>
              <a:tr h="562901">
                <a:tc>
                  <a:txBody>
                    <a:bodyPr/>
                    <a:lstStyle/>
                    <a:p>
                      <a:r>
                        <a:rPr lang="en-US" sz="1600" b="1" i="1" dirty="0" smtClean="0">
                          <a:solidFill>
                            <a:srgbClr val="002060"/>
                          </a:solidFill>
                        </a:rPr>
                        <a:t>select(String</a:t>
                      </a:r>
                      <a:r>
                        <a:rPr lang="en-US" sz="1600" b="1" i="1" baseline="0" dirty="0" smtClean="0">
                          <a:solidFill>
                            <a:srgbClr val="002060"/>
                          </a:solidFill>
                        </a:rPr>
                        <a:t> </a:t>
                      </a:r>
                      <a:r>
                        <a:rPr lang="en-US" sz="1600" b="1" i="1" baseline="0" dirty="0" err="1" smtClean="0">
                          <a:solidFill>
                            <a:srgbClr val="002060"/>
                          </a:solidFill>
                        </a:rPr>
                        <a:t>str</a:t>
                      </a:r>
                      <a:r>
                        <a:rPr lang="en-US" sz="1600" b="1" i="1" dirty="0" smtClean="0">
                          <a:solidFill>
                            <a:srgbClr val="002060"/>
                          </a:solidFill>
                        </a:rPr>
                        <a:t>)</a:t>
                      </a:r>
                      <a:endParaRPr lang="en-US" sz="1600" b="1" i="1" dirty="0">
                        <a:solidFill>
                          <a:srgbClr val="002060"/>
                        </a:solidFill>
                      </a:endParaRPr>
                    </a:p>
                  </a:txBody>
                  <a:tcPr/>
                </a:tc>
                <a:tc>
                  <a:txBody>
                    <a:bodyPr/>
                    <a:lstStyle/>
                    <a:p>
                      <a:r>
                        <a:rPr lang="en-US" sz="1600" dirty="0" smtClean="0"/>
                        <a:t>Selects the item in</a:t>
                      </a:r>
                      <a:r>
                        <a:rPr lang="en-US" sz="1600" baseline="0" dirty="0" smtClean="0"/>
                        <a:t> the corresponding choice menu</a:t>
                      </a:r>
                      <a:r>
                        <a:rPr lang="en-US" sz="1600" dirty="0" smtClean="0"/>
                        <a:t>.</a:t>
                      </a:r>
                      <a:endParaRPr lang="en-US" sz="1600" dirty="0"/>
                    </a:p>
                  </a:txBody>
                  <a:tcPr/>
                </a:tc>
              </a:tr>
              <a:tr h="757502">
                <a:tc>
                  <a:txBody>
                    <a:bodyPr/>
                    <a:lstStyle/>
                    <a:p>
                      <a:r>
                        <a:rPr lang="en-US" sz="1600" b="1" i="1" baseline="0" dirty="0" smtClean="0">
                          <a:solidFill>
                            <a:srgbClr val="002060"/>
                          </a:solidFill>
                        </a:rPr>
                        <a:t>void </a:t>
                      </a:r>
                      <a:r>
                        <a:rPr lang="en-US" sz="1600" b="1" i="1" baseline="0" dirty="0" err="1" smtClean="0">
                          <a:solidFill>
                            <a:srgbClr val="002060"/>
                          </a:solidFill>
                        </a:rPr>
                        <a:t>removeAll</a:t>
                      </a:r>
                      <a:r>
                        <a:rPr lang="en-US" sz="1600" b="1" i="1" baseline="0" dirty="0" smtClean="0">
                          <a:solidFill>
                            <a:srgbClr val="002060"/>
                          </a:solidFill>
                        </a:rPr>
                        <a:t>()</a:t>
                      </a:r>
                      <a:endParaRPr lang="en-US" sz="1600" b="1" i="1" dirty="0">
                        <a:solidFill>
                          <a:srgbClr val="002060"/>
                        </a:solidFill>
                      </a:endParaRPr>
                    </a:p>
                  </a:txBody>
                  <a:tcPr/>
                </a:tc>
                <a:tc>
                  <a:txBody>
                    <a:bodyPr/>
                    <a:lstStyle/>
                    <a:p>
                      <a:r>
                        <a:rPr lang="en-US" sz="1600" baseline="0" dirty="0" smtClean="0"/>
                        <a:t>Remove all the item from the choice menu.</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rPr>
              <a:t>TextField</a:t>
            </a:r>
            <a:r>
              <a:rPr lang="en-US" b="1" dirty="0" smtClean="0">
                <a:solidFill>
                  <a:srgbClr val="FF0000"/>
                </a:solidFill>
              </a:rPr>
              <a:t>: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980728"/>
            <a:ext cx="7931224" cy="5493224"/>
          </a:xfrm>
        </p:spPr>
        <p:txBody>
          <a:bodyPr/>
          <a:lstStyle/>
          <a:p>
            <a:pPr marL="12700" marR="668020">
              <a:lnSpc>
                <a:spcPct val="107000"/>
              </a:lnSpc>
              <a:spcBef>
                <a:spcPts val="100"/>
              </a:spcBef>
            </a:pPr>
            <a:r>
              <a:rPr lang="en-US" sz="2000" dirty="0" err="1" smtClean="0">
                <a:latin typeface="+mj-lt"/>
                <a:cs typeface="Arial" panose="020B0604020202020204"/>
              </a:rPr>
              <a:t>TextFields</a:t>
            </a:r>
            <a:r>
              <a:rPr lang="en-US" sz="2000" dirty="0" smtClean="0">
                <a:latin typeface="+mj-lt"/>
                <a:cs typeface="Arial" panose="020B0604020202020204"/>
              </a:rPr>
              <a:t> are </a:t>
            </a:r>
            <a:r>
              <a:rPr lang="en-US" sz="2000" dirty="0" smtClean="0">
                <a:latin typeface="+mj-lt"/>
                <a:cs typeface="Arial" panose="020B0604020202020204"/>
              </a:rPr>
              <a:t>GUI </a:t>
            </a:r>
            <a:r>
              <a:rPr lang="en-US" sz="2000" dirty="0" smtClean="0">
                <a:latin typeface="+mj-lt"/>
                <a:cs typeface="Arial" panose="020B0604020202020204"/>
              </a:rPr>
              <a:t>components that accept text input from the user.</a:t>
            </a:r>
          </a:p>
          <a:p>
            <a:pPr marL="12700" marR="668020">
              <a:lnSpc>
                <a:spcPct val="107000"/>
              </a:lnSpc>
              <a:spcBef>
                <a:spcPts val="100"/>
              </a:spcBef>
            </a:pPr>
            <a:r>
              <a:rPr lang="en-US" sz="2000" dirty="0" smtClean="0">
                <a:latin typeface="+mj-lt"/>
                <a:cs typeface="Arial" panose="020B0604020202020204"/>
              </a:rPr>
              <a:t>This class inherits several methods from</a:t>
            </a:r>
            <a:r>
              <a:rPr lang="en-US" sz="2000" spc="-170" dirty="0" smtClean="0">
                <a:latin typeface="+mj-lt"/>
                <a:cs typeface="Arial" panose="020B0604020202020204"/>
              </a:rPr>
              <a:t> </a:t>
            </a:r>
            <a:r>
              <a:rPr lang="en-US" sz="2000" spc="-15" dirty="0" err="1" smtClean="0">
                <a:latin typeface="+mj-lt"/>
                <a:cs typeface="Arial" panose="020B0604020202020204"/>
              </a:rPr>
              <a:t>TextComponent</a:t>
            </a:r>
            <a:r>
              <a:rPr lang="en-US" sz="2000" spc="-15" dirty="0" smtClean="0">
                <a:latin typeface="+mj-lt"/>
                <a:cs typeface="Arial" panose="020B0604020202020204"/>
              </a:rPr>
              <a:t>.</a:t>
            </a:r>
            <a:endParaRPr lang="en-US" sz="2000" dirty="0" smtClean="0">
              <a:latin typeface="+mj-lt"/>
              <a:cs typeface="Arial" panose="020B0604020202020204"/>
            </a:endParaRPr>
          </a:p>
          <a:p>
            <a:pPr marL="12700" marR="668020">
              <a:lnSpc>
                <a:spcPct val="107000"/>
              </a:lnSpc>
              <a:spcBef>
                <a:spcPts val="100"/>
              </a:spcBef>
            </a:pPr>
            <a:r>
              <a:rPr lang="en-US" sz="2000" dirty="0" err="1" smtClean="0">
                <a:latin typeface="+mj-lt"/>
                <a:cs typeface="Arial" panose="020B0604020202020204"/>
              </a:rPr>
              <a:t>TextFields</a:t>
            </a:r>
            <a:r>
              <a:rPr lang="en-US" sz="2000" dirty="0" smtClean="0">
                <a:latin typeface="+mj-lt"/>
                <a:cs typeface="Arial" panose="020B0604020202020204"/>
              </a:rPr>
              <a:t> only have single line text.</a:t>
            </a:r>
          </a:p>
        </p:txBody>
      </p:sp>
      <p:graphicFrame>
        <p:nvGraphicFramePr>
          <p:cNvPr id="5" name="Table 4"/>
          <p:cNvGraphicFramePr>
            <a:graphicFrameLocks noGrp="1"/>
          </p:cNvGraphicFramePr>
          <p:nvPr/>
        </p:nvGraphicFramePr>
        <p:xfrm>
          <a:off x="539552" y="2679968"/>
          <a:ext cx="8136904" cy="3773368"/>
        </p:xfrm>
        <a:graphic>
          <a:graphicData uri="http://schemas.openxmlformats.org/drawingml/2006/table">
            <a:tbl>
              <a:tblPr firstRow="1" bandRow="1">
                <a:tableStyleId>{5C22544A-7EE6-4342-B048-85BDC9FD1C3A}</a:tableStyleId>
              </a:tblPr>
              <a:tblGrid>
                <a:gridCol w="4068452"/>
                <a:gridCol w="4068452"/>
              </a:tblGrid>
              <a:tr h="546920">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546920">
                <a:tc>
                  <a:txBody>
                    <a:bodyPr/>
                    <a:lstStyle/>
                    <a:p>
                      <a:r>
                        <a:rPr lang="en-US" b="1" i="1" dirty="0" err="1" smtClean="0">
                          <a:solidFill>
                            <a:srgbClr val="002060"/>
                          </a:solidFill>
                        </a:rPr>
                        <a:t>TextField</a:t>
                      </a:r>
                      <a:r>
                        <a:rPr lang="en-US" b="1" i="1" dirty="0" smtClean="0">
                          <a:solidFill>
                            <a:srgbClr val="002060"/>
                          </a:solidFill>
                        </a:rPr>
                        <a:t>()</a:t>
                      </a:r>
                      <a:endParaRPr lang="en-US" b="1" i="1" dirty="0">
                        <a:solidFill>
                          <a:srgbClr val="002060"/>
                        </a:solidFill>
                      </a:endParaRPr>
                    </a:p>
                  </a:txBody>
                  <a:tcPr/>
                </a:tc>
                <a:tc>
                  <a:txBody>
                    <a:bodyPr/>
                    <a:lstStyle/>
                    <a:p>
                      <a:r>
                        <a:rPr lang="en-US" dirty="0" smtClean="0"/>
                        <a:t>Constructs</a:t>
                      </a:r>
                      <a:r>
                        <a:rPr lang="en-US" baseline="0" dirty="0" smtClean="0"/>
                        <a:t> a new text field.</a:t>
                      </a:r>
                      <a:endParaRPr lang="en-US" dirty="0"/>
                    </a:p>
                  </a:txBody>
                  <a:tcPr/>
                </a:tc>
              </a:tr>
              <a:tr h="82142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TextField</a:t>
                      </a:r>
                      <a:r>
                        <a:rPr lang="en-US" b="1" i="1" dirty="0" smtClean="0">
                          <a:solidFill>
                            <a:srgbClr val="002060"/>
                          </a:solidFill>
                        </a:rPr>
                        <a:t>(</a:t>
                      </a:r>
                      <a:r>
                        <a:rPr lang="en-US" b="1" i="1" dirty="0" err="1" smtClean="0">
                          <a:solidFill>
                            <a:srgbClr val="002060"/>
                          </a:solidFill>
                        </a:rPr>
                        <a:t>int</a:t>
                      </a:r>
                      <a:r>
                        <a:rPr lang="en-US" b="1" i="1" dirty="0" smtClean="0">
                          <a:solidFill>
                            <a:srgbClr val="002060"/>
                          </a:solidFill>
                        </a:rPr>
                        <a:t> columns)</a:t>
                      </a:r>
                    </a:p>
                  </a:txBody>
                  <a:tcPr/>
                </a:tc>
                <a:tc>
                  <a:txBody>
                    <a:bodyPr/>
                    <a:lstStyle/>
                    <a:p>
                      <a:r>
                        <a:rPr lang="en-US" dirty="0" smtClean="0"/>
                        <a:t>Create a new text</a:t>
                      </a:r>
                      <a:r>
                        <a:rPr lang="en-US" baseline="0" dirty="0" smtClean="0"/>
                        <a:t> field with the specified number of columns.</a:t>
                      </a:r>
                      <a:endParaRPr lang="en-US" dirty="0"/>
                    </a:p>
                  </a:txBody>
                  <a:tcPr/>
                </a:tc>
              </a:tr>
              <a:tr h="67702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TextField</a:t>
                      </a:r>
                      <a:r>
                        <a:rPr lang="en-US" b="1" i="1" dirty="0" smtClean="0">
                          <a:solidFill>
                            <a:srgbClr val="002060"/>
                          </a:solidFill>
                        </a:rPr>
                        <a:t>(String text)</a:t>
                      </a:r>
                    </a:p>
                    <a:p>
                      <a:endParaRPr lang="en-US" b="1" i="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Create a new text</a:t>
                      </a:r>
                      <a:r>
                        <a:rPr lang="en-US" baseline="0" dirty="0" smtClean="0"/>
                        <a:t> field initialized with the specified text.</a:t>
                      </a:r>
                      <a:endParaRPr lang="en-US" dirty="0" smtClean="0"/>
                    </a:p>
                  </a:txBody>
                  <a:tcPr/>
                </a:tc>
              </a:tr>
              <a:tr h="11810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TextField</a:t>
                      </a:r>
                      <a:r>
                        <a:rPr lang="en-US" b="1" i="1" dirty="0" smtClean="0">
                          <a:solidFill>
                            <a:srgbClr val="002060"/>
                          </a:solidFill>
                        </a:rPr>
                        <a:t>(String text, </a:t>
                      </a:r>
                      <a:r>
                        <a:rPr lang="en-US" b="1" i="1" dirty="0" err="1" smtClean="0">
                          <a:solidFill>
                            <a:srgbClr val="002060"/>
                          </a:solidFill>
                        </a:rPr>
                        <a:t>int</a:t>
                      </a:r>
                      <a:r>
                        <a:rPr lang="en-US" b="1" i="1" dirty="0" smtClean="0">
                          <a:solidFill>
                            <a:srgbClr val="002060"/>
                          </a:solidFill>
                        </a:rPr>
                        <a:t> columns)</a:t>
                      </a:r>
                    </a:p>
                    <a:p>
                      <a:endParaRPr lang="en-US" b="1" i="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Create a new text</a:t>
                      </a:r>
                      <a:r>
                        <a:rPr lang="en-US" baseline="0" dirty="0" smtClean="0"/>
                        <a:t> field initialized with the specified text with the specified number of columns.</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5"/>
            <a:ext cx="7467600" cy="980728"/>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t>
            </a:r>
            <a:r>
              <a:rPr lang="en-US" b="1" dirty="0" err="1" smtClean="0">
                <a:solidFill>
                  <a:srgbClr val="FF0000"/>
                </a:solidFill>
              </a:rPr>
              <a:t>TextField</a:t>
            </a:r>
            <a:r>
              <a:rPr lang="en-US" b="1" dirty="0" smtClean="0">
                <a:solidFill>
                  <a:srgbClr val="FF0000"/>
                </a:solidFill>
              </a:rPr>
              <a:t>: </a:t>
            </a:r>
            <a:br>
              <a:rPr lang="en-US" b="1" dirty="0" smtClean="0">
                <a:solidFill>
                  <a:srgbClr val="FF0000"/>
                </a:solidFill>
              </a:rPr>
            </a:br>
            <a:endParaRPr lang="en-US" b="1" dirty="0">
              <a:solidFill>
                <a:srgbClr val="FF0000"/>
              </a:solidFill>
            </a:endParaRPr>
          </a:p>
        </p:txBody>
      </p:sp>
      <p:graphicFrame>
        <p:nvGraphicFramePr>
          <p:cNvPr id="5" name="Table 4"/>
          <p:cNvGraphicFramePr>
            <a:graphicFrameLocks noGrp="1"/>
          </p:cNvGraphicFramePr>
          <p:nvPr/>
        </p:nvGraphicFramePr>
        <p:xfrm>
          <a:off x="539552" y="1340770"/>
          <a:ext cx="8136904" cy="3837723"/>
        </p:xfrm>
        <a:graphic>
          <a:graphicData uri="http://schemas.openxmlformats.org/drawingml/2006/table">
            <a:tbl>
              <a:tblPr firstRow="1" bandRow="1">
                <a:tableStyleId>{5C22544A-7EE6-4342-B048-85BDC9FD1C3A}</a:tableStyleId>
              </a:tblPr>
              <a:tblGrid>
                <a:gridCol w="3888432"/>
                <a:gridCol w="4248472"/>
              </a:tblGrid>
              <a:tr h="504054">
                <a:tc>
                  <a:txBody>
                    <a:bodyPr/>
                    <a:lstStyle/>
                    <a:p>
                      <a:r>
                        <a:rPr lang="en-US" sz="1600" dirty="0" smtClean="0"/>
                        <a:t>Methods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smtClean="0"/>
                        <a:t>Description</a:t>
                      </a:r>
                    </a:p>
                  </a:txBody>
                  <a:tcPr/>
                </a:tc>
              </a:tr>
              <a:tr h="678129">
                <a:tc>
                  <a:txBody>
                    <a:bodyPr/>
                    <a:lstStyle/>
                    <a:p>
                      <a:r>
                        <a:rPr lang="en-US" sz="1600" b="1" i="1" dirty="0" err="1" smtClean="0">
                          <a:solidFill>
                            <a:srgbClr val="002060"/>
                          </a:solidFill>
                        </a:rPr>
                        <a:t>int</a:t>
                      </a:r>
                      <a:r>
                        <a:rPr lang="en-US" sz="1600" b="1" i="1" baseline="0" dirty="0" smtClean="0">
                          <a:solidFill>
                            <a:srgbClr val="002060"/>
                          </a:solidFill>
                        </a:rPr>
                        <a:t> </a:t>
                      </a:r>
                      <a:r>
                        <a:rPr lang="en-US" sz="1600" b="1" i="1" baseline="0" dirty="0" err="1" smtClean="0">
                          <a:solidFill>
                            <a:srgbClr val="002060"/>
                          </a:solidFill>
                        </a:rPr>
                        <a:t>getColumns</a:t>
                      </a:r>
                      <a:r>
                        <a:rPr lang="en-US" sz="1600" b="1" i="1" dirty="0" smtClean="0">
                          <a:solidFill>
                            <a:srgbClr val="002060"/>
                          </a:solidFill>
                        </a:rPr>
                        <a:t>(</a:t>
                      </a:r>
                      <a:r>
                        <a:rPr lang="en-US" sz="1600" b="1" i="1" baseline="0" dirty="0" smtClean="0">
                          <a:solidFill>
                            <a:srgbClr val="002060"/>
                          </a:solidFill>
                        </a:rPr>
                        <a:t> </a:t>
                      </a:r>
                      <a:r>
                        <a:rPr lang="en-US" sz="1600" b="1" i="1" dirty="0" smtClean="0">
                          <a:solidFill>
                            <a:srgbClr val="002060"/>
                          </a:solidFill>
                        </a:rPr>
                        <a:t>)</a:t>
                      </a:r>
                      <a:endParaRPr lang="en-US" sz="1600" b="1" i="1" dirty="0">
                        <a:solidFill>
                          <a:srgbClr val="002060"/>
                        </a:solidFill>
                      </a:endParaRPr>
                    </a:p>
                  </a:txBody>
                  <a:tcPr/>
                </a:tc>
                <a:tc>
                  <a:txBody>
                    <a:bodyPr/>
                    <a:lstStyle/>
                    <a:p>
                      <a:r>
                        <a:rPr lang="en-US" sz="1600" dirty="0" smtClean="0"/>
                        <a:t>Gets the no. of columns</a:t>
                      </a:r>
                      <a:r>
                        <a:rPr lang="en-US" sz="1600" baseline="0" dirty="0" smtClean="0"/>
                        <a:t> in the corresponding text field.</a:t>
                      </a:r>
                      <a:endParaRPr lang="en-US" sz="1600" dirty="0"/>
                    </a:p>
                  </a:txBody>
                  <a:tcPr/>
                </a:tc>
              </a:tr>
              <a:tr h="67812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1" i="1" dirty="0" smtClean="0">
                          <a:solidFill>
                            <a:srgbClr val="002060"/>
                          </a:solidFill>
                        </a:rPr>
                        <a:t>char</a:t>
                      </a:r>
                      <a:r>
                        <a:rPr lang="en-US" sz="1600" b="1" i="1" baseline="0" dirty="0" smtClean="0">
                          <a:solidFill>
                            <a:srgbClr val="002060"/>
                          </a:solidFill>
                        </a:rPr>
                        <a:t>  </a:t>
                      </a:r>
                      <a:r>
                        <a:rPr lang="en-US" sz="1600" b="1" i="1" baseline="0" dirty="0" err="1" smtClean="0">
                          <a:solidFill>
                            <a:srgbClr val="002060"/>
                          </a:solidFill>
                        </a:rPr>
                        <a:t>getEchoChar</a:t>
                      </a:r>
                      <a:r>
                        <a:rPr lang="en-US" sz="1600" b="1" i="1" dirty="0" smtClean="0">
                          <a:solidFill>
                            <a:srgbClr val="002060"/>
                          </a:solidFill>
                        </a:rPr>
                        <a:t>(</a:t>
                      </a:r>
                      <a:r>
                        <a:rPr lang="en-US" sz="1600" b="1" i="1" baseline="0" dirty="0" smtClean="0">
                          <a:solidFill>
                            <a:srgbClr val="002060"/>
                          </a:solidFill>
                        </a:rPr>
                        <a:t> </a:t>
                      </a:r>
                      <a:r>
                        <a:rPr lang="en-US" sz="1600" b="1" i="1" dirty="0" smtClean="0">
                          <a:solidFill>
                            <a:srgbClr val="002060"/>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smtClean="0"/>
                        <a:t>Gets the character</a:t>
                      </a:r>
                      <a:r>
                        <a:rPr lang="en-US" sz="1600" baseline="0" dirty="0" smtClean="0"/>
                        <a:t> that is to be used for echoing.</a:t>
                      </a:r>
                      <a:endParaRPr lang="en-US" sz="1600" dirty="0" smtClean="0"/>
                    </a:p>
                  </a:txBody>
                  <a:tcPr/>
                </a:tc>
              </a:tr>
              <a:tr h="659137">
                <a:tc>
                  <a:txBody>
                    <a:bodyPr/>
                    <a:lstStyle/>
                    <a:p>
                      <a:r>
                        <a:rPr lang="en-US" sz="1600" b="1" i="1" dirty="0" smtClean="0">
                          <a:solidFill>
                            <a:srgbClr val="002060"/>
                          </a:solidFill>
                        </a:rPr>
                        <a:t>void</a:t>
                      </a:r>
                      <a:r>
                        <a:rPr lang="en-US" sz="1600" b="1" i="1" baseline="0" dirty="0" smtClean="0">
                          <a:solidFill>
                            <a:srgbClr val="002060"/>
                          </a:solidFill>
                        </a:rPr>
                        <a:t> </a:t>
                      </a:r>
                      <a:r>
                        <a:rPr lang="en-US" sz="1600" b="1" i="1" baseline="0" dirty="0" err="1" smtClean="0">
                          <a:solidFill>
                            <a:srgbClr val="002060"/>
                          </a:solidFill>
                        </a:rPr>
                        <a:t>setColumns</a:t>
                      </a:r>
                      <a:r>
                        <a:rPr lang="en-US" sz="1600" b="1" i="1" dirty="0" smtClean="0">
                          <a:solidFill>
                            <a:srgbClr val="002060"/>
                          </a:solidFill>
                        </a:rPr>
                        <a:t>(</a:t>
                      </a:r>
                      <a:r>
                        <a:rPr lang="en-US" sz="1600" b="1" i="1" dirty="0" err="1" smtClean="0">
                          <a:solidFill>
                            <a:srgbClr val="002060"/>
                          </a:solidFill>
                        </a:rPr>
                        <a:t>int</a:t>
                      </a:r>
                      <a:r>
                        <a:rPr lang="en-US" sz="1600" b="1" i="1" dirty="0" smtClean="0">
                          <a:solidFill>
                            <a:srgbClr val="002060"/>
                          </a:solidFill>
                        </a:rPr>
                        <a:t> columns)</a:t>
                      </a:r>
                      <a:endParaRPr lang="en-US" sz="1600" b="1" i="1" dirty="0">
                        <a:solidFill>
                          <a:srgbClr val="002060"/>
                        </a:solidFill>
                      </a:endParaRPr>
                    </a:p>
                  </a:txBody>
                  <a:tcPr/>
                </a:tc>
                <a:tc>
                  <a:txBody>
                    <a:bodyPr/>
                    <a:lstStyle/>
                    <a:p>
                      <a:r>
                        <a:rPr lang="en-US" sz="1600" dirty="0" smtClean="0"/>
                        <a:t>Sets the no. of columns in the text field.</a:t>
                      </a:r>
                      <a:endParaRPr lang="en-US" sz="1600" dirty="0"/>
                    </a:p>
                  </a:txBody>
                  <a:tcPr/>
                </a:tc>
              </a:tr>
              <a:tr h="659137">
                <a:tc>
                  <a:txBody>
                    <a:bodyPr/>
                    <a:lstStyle/>
                    <a:p>
                      <a:r>
                        <a:rPr lang="en-US" sz="1600" b="1" i="1" dirty="0" smtClean="0">
                          <a:solidFill>
                            <a:srgbClr val="002060"/>
                          </a:solidFill>
                        </a:rPr>
                        <a:t>void</a:t>
                      </a:r>
                      <a:r>
                        <a:rPr lang="en-US" sz="1600" b="1" i="1" baseline="0" dirty="0" smtClean="0">
                          <a:solidFill>
                            <a:srgbClr val="002060"/>
                          </a:solidFill>
                        </a:rPr>
                        <a:t> </a:t>
                      </a:r>
                      <a:r>
                        <a:rPr lang="en-US" sz="1600" b="1" i="1" baseline="0" dirty="0" err="1" smtClean="0">
                          <a:solidFill>
                            <a:srgbClr val="002060"/>
                          </a:solidFill>
                        </a:rPr>
                        <a:t>setEchoChar</a:t>
                      </a:r>
                      <a:r>
                        <a:rPr lang="en-US" sz="1600" b="1" i="1" dirty="0" smtClean="0">
                          <a:solidFill>
                            <a:srgbClr val="002060"/>
                          </a:solidFill>
                        </a:rPr>
                        <a:t>(char c)</a:t>
                      </a:r>
                      <a:endParaRPr lang="en-US" sz="1600" b="1" i="1" dirty="0">
                        <a:solidFill>
                          <a:srgbClr val="002060"/>
                        </a:solidFill>
                      </a:endParaRPr>
                    </a:p>
                  </a:txBody>
                  <a:tcPr/>
                </a:tc>
                <a:tc>
                  <a:txBody>
                    <a:bodyPr/>
                    <a:lstStyle/>
                    <a:p>
                      <a:r>
                        <a:rPr lang="en-US" sz="1600" dirty="0" smtClean="0"/>
                        <a:t>Sets the echo character</a:t>
                      </a:r>
                      <a:r>
                        <a:rPr lang="en-US" sz="1600" baseline="0" dirty="0" smtClean="0"/>
                        <a:t> for the text field.</a:t>
                      </a:r>
                      <a:endParaRPr lang="en-US" sz="1600" dirty="0"/>
                    </a:p>
                  </a:txBody>
                  <a:tcPr/>
                </a:tc>
              </a:tr>
              <a:tr h="659137">
                <a:tc>
                  <a:txBody>
                    <a:bodyPr/>
                    <a:lstStyle/>
                    <a:p>
                      <a:r>
                        <a:rPr lang="en-US" sz="1600" b="1" i="1" dirty="0" smtClean="0">
                          <a:solidFill>
                            <a:srgbClr val="002060"/>
                          </a:solidFill>
                        </a:rPr>
                        <a:t>void</a:t>
                      </a:r>
                      <a:r>
                        <a:rPr lang="en-US" sz="1600" b="1" i="1" baseline="0" dirty="0" smtClean="0">
                          <a:solidFill>
                            <a:srgbClr val="002060"/>
                          </a:solidFill>
                        </a:rPr>
                        <a:t> </a:t>
                      </a:r>
                      <a:r>
                        <a:rPr lang="en-US" sz="1600" b="1" i="1" baseline="0" dirty="0" err="1" smtClean="0">
                          <a:solidFill>
                            <a:srgbClr val="002060"/>
                          </a:solidFill>
                        </a:rPr>
                        <a:t>setText</a:t>
                      </a:r>
                      <a:r>
                        <a:rPr lang="en-US" sz="1600" b="1" i="1" dirty="0" smtClean="0">
                          <a:solidFill>
                            <a:srgbClr val="002060"/>
                          </a:solidFill>
                        </a:rPr>
                        <a:t>(String </a:t>
                      </a:r>
                      <a:r>
                        <a:rPr lang="en-US" sz="1600" b="1" i="1" dirty="0" err="1" smtClean="0">
                          <a:solidFill>
                            <a:srgbClr val="002060"/>
                          </a:solidFill>
                        </a:rPr>
                        <a:t>str</a:t>
                      </a:r>
                      <a:r>
                        <a:rPr lang="en-US" sz="1600" b="1" i="1" dirty="0" smtClean="0">
                          <a:solidFill>
                            <a:srgbClr val="002060"/>
                          </a:solidFill>
                        </a:rPr>
                        <a:t>)</a:t>
                      </a:r>
                      <a:endParaRPr lang="en-US" sz="1600" b="1" i="1" dirty="0">
                        <a:solidFill>
                          <a:srgbClr val="002060"/>
                        </a:solidFill>
                      </a:endParaRPr>
                    </a:p>
                  </a:txBody>
                  <a:tcPr/>
                </a:tc>
                <a:tc>
                  <a:txBody>
                    <a:bodyPr/>
                    <a:lstStyle/>
                    <a:p>
                      <a:r>
                        <a:rPr lang="en-US" sz="1600" smtClean="0"/>
                        <a:t>Set </a:t>
                      </a:r>
                      <a:r>
                        <a:rPr lang="en-US" sz="1600" dirty="0" smtClean="0"/>
                        <a:t>the text.</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24744"/>
          </a:xfrm>
        </p:spPr>
        <p:txBody>
          <a:bodyPr/>
          <a:lstStyle/>
          <a:p>
            <a:r>
              <a:rPr lang="en-US" b="1" dirty="0" err="1" smtClean="0">
                <a:solidFill>
                  <a:srgbClr val="FF0000"/>
                </a:solidFill>
              </a:rPr>
              <a:t>TextArea</a:t>
            </a:r>
            <a:r>
              <a:rPr lang="en-US" b="1" dirty="0" smtClean="0">
                <a:solidFill>
                  <a:srgbClr val="FF0000"/>
                </a:solidFill>
              </a:rPr>
              <a:t>: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692696"/>
            <a:ext cx="7931224" cy="5781256"/>
          </a:xfrm>
        </p:spPr>
        <p:txBody>
          <a:bodyPr>
            <a:normAutofit/>
          </a:bodyPr>
          <a:lstStyle/>
          <a:p>
            <a:pPr marL="12700" marR="668020" algn="just">
              <a:lnSpc>
                <a:spcPct val="107000"/>
              </a:lnSpc>
              <a:spcBef>
                <a:spcPts val="100"/>
              </a:spcBef>
            </a:pPr>
            <a:r>
              <a:rPr lang="en-US" sz="1800" dirty="0" err="1" smtClean="0">
                <a:latin typeface="+mj-lt"/>
                <a:cs typeface="Arial" panose="020B0604020202020204"/>
              </a:rPr>
              <a:t>TextAreas</a:t>
            </a:r>
            <a:r>
              <a:rPr lang="en-US" sz="1800" dirty="0" smtClean="0">
                <a:latin typeface="+mj-lt"/>
                <a:cs typeface="Arial" panose="020B0604020202020204"/>
              </a:rPr>
              <a:t> behave like </a:t>
            </a:r>
            <a:r>
              <a:rPr lang="en-US" sz="1800" dirty="0" err="1" smtClean="0">
                <a:latin typeface="+mj-lt"/>
                <a:cs typeface="Arial" panose="020B0604020202020204"/>
              </a:rPr>
              <a:t>TextFields</a:t>
            </a:r>
            <a:r>
              <a:rPr lang="en-US" sz="1800" dirty="0" smtClean="0">
                <a:latin typeface="+mj-lt"/>
                <a:cs typeface="Arial" panose="020B0604020202020204"/>
              </a:rPr>
              <a:t> except that they have more functionality to handle large amounts of text.</a:t>
            </a:r>
          </a:p>
          <a:p>
            <a:pPr marL="12700" marR="668020" algn="just">
              <a:lnSpc>
                <a:spcPct val="107000"/>
              </a:lnSpc>
              <a:spcBef>
                <a:spcPts val="100"/>
              </a:spcBef>
            </a:pPr>
            <a:r>
              <a:rPr lang="en-US" sz="1800" dirty="0" smtClean="0">
                <a:latin typeface="+mj-lt"/>
                <a:cs typeface="Arial" panose="020B0604020202020204"/>
              </a:rPr>
              <a:t>This class inherits several methods from</a:t>
            </a:r>
            <a:r>
              <a:rPr lang="en-US" sz="1800" spc="-170" dirty="0" smtClean="0">
                <a:latin typeface="+mj-lt"/>
                <a:cs typeface="Arial" panose="020B0604020202020204"/>
              </a:rPr>
              <a:t> </a:t>
            </a:r>
            <a:r>
              <a:rPr lang="en-US" sz="1800" spc="-15" dirty="0" err="1" smtClean="0">
                <a:latin typeface="+mj-lt"/>
                <a:cs typeface="Arial" panose="020B0604020202020204"/>
              </a:rPr>
              <a:t>TextComponent</a:t>
            </a:r>
            <a:r>
              <a:rPr lang="en-US" sz="1800" spc="-15" dirty="0" smtClean="0">
                <a:latin typeface="+mj-lt"/>
                <a:cs typeface="Arial" panose="020B0604020202020204"/>
              </a:rPr>
              <a:t>.</a:t>
            </a:r>
            <a:endParaRPr lang="en-US" sz="1800" dirty="0" smtClean="0">
              <a:latin typeface="+mj-lt"/>
              <a:cs typeface="Arial" panose="020B0604020202020204"/>
            </a:endParaRPr>
          </a:p>
          <a:p>
            <a:pPr marL="12700" marR="668020" algn="just">
              <a:lnSpc>
                <a:spcPct val="107000"/>
              </a:lnSpc>
              <a:spcBef>
                <a:spcPts val="100"/>
              </a:spcBef>
            </a:pPr>
            <a:r>
              <a:rPr lang="en-US" sz="1800" dirty="0" err="1" smtClean="0">
                <a:latin typeface="+mj-lt"/>
                <a:cs typeface="Arial" panose="020B0604020202020204"/>
              </a:rPr>
              <a:t>TextArea</a:t>
            </a:r>
            <a:r>
              <a:rPr lang="en-US" sz="1800" dirty="0" smtClean="0">
                <a:latin typeface="+mj-lt"/>
                <a:cs typeface="Arial" panose="020B0604020202020204"/>
              </a:rPr>
              <a:t> can contain multiple rows of text.</a:t>
            </a:r>
          </a:p>
          <a:p>
            <a:pPr marL="12700" marR="668020" algn="just">
              <a:lnSpc>
                <a:spcPct val="107000"/>
              </a:lnSpc>
              <a:spcBef>
                <a:spcPts val="100"/>
              </a:spcBef>
            </a:pPr>
            <a:r>
              <a:rPr lang="en-US" sz="1800" dirty="0" err="1" smtClean="0">
                <a:latin typeface="+mj-lt"/>
                <a:cs typeface="Arial" panose="020B0604020202020204"/>
              </a:rPr>
              <a:t>TextArea</a:t>
            </a:r>
            <a:r>
              <a:rPr lang="en-US" sz="1800" dirty="0" smtClean="0">
                <a:latin typeface="+mj-lt"/>
                <a:cs typeface="Arial" panose="020B0604020202020204"/>
              </a:rPr>
              <a:t> have scrolls that permit handling of large amounts of data</a:t>
            </a:r>
          </a:p>
        </p:txBody>
      </p:sp>
      <p:graphicFrame>
        <p:nvGraphicFramePr>
          <p:cNvPr id="5" name="Table 4"/>
          <p:cNvGraphicFramePr>
            <a:graphicFrameLocks noGrp="1"/>
          </p:cNvGraphicFramePr>
          <p:nvPr/>
        </p:nvGraphicFramePr>
        <p:xfrm>
          <a:off x="323528" y="2607384"/>
          <a:ext cx="8640960" cy="3989968"/>
        </p:xfrm>
        <a:graphic>
          <a:graphicData uri="http://schemas.openxmlformats.org/drawingml/2006/table">
            <a:tbl>
              <a:tblPr firstRow="1" bandRow="1">
                <a:tableStyleId>{5C22544A-7EE6-4342-B048-85BDC9FD1C3A}</a:tableStyleId>
              </a:tblPr>
              <a:tblGrid>
                <a:gridCol w="3847928"/>
                <a:gridCol w="4793032"/>
              </a:tblGrid>
              <a:tr h="388992">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418136">
                <a:tc>
                  <a:txBody>
                    <a:bodyPr/>
                    <a:lstStyle/>
                    <a:p>
                      <a:r>
                        <a:rPr lang="en-US" b="1" i="1" dirty="0" err="1" smtClean="0">
                          <a:solidFill>
                            <a:srgbClr val="002060"/>
                          </a:solidFill>
                        </a:rPr>
                        <a:t>TextArea</a:t>
                      </a:r>
                      <a:r>
                        <a:rPr lang="en-US" b="1" i="1" dirty="0" smtClean="0">
                          <a:solidFill>
                            <a:srgbClr val="002060"/>
                          </a:solidFill>
                        </a:rPr>
                        <a:t>( )</a:t>
                      </a:r>
                      <a:endParaRPr lang="en-US" b="1" i="1" dirty="0">
                        <a:solidFill>
                          <a:srgbClr val="002060"/>
                        </a:solidFill>
                      </a:endParaRPr>
                    </a:p>
                  </a:txBody>
                  <a:tcPr/>
                </a:tc>
                <a:tc>
                  <a:txBody>
                    <a:bodyPr/>
                    <a:lstStyle/>
                    <a:p>
                      <a:r>
                        <a:rPr lang="en-US" dirty="0" smtClean="0"/>
                        <a:t>Constructs</a:t>
                      </a:r>
                      <a:r>
                        <a:rPr lang="en-US" baseline="0" dirty="0" smtClean="0"/>
                        <a:t> new text area.</a:t>
                      </a:r>
                      <a:endParaRPr lang="en-US" dirty="0"/>
                    </a:p>
                  </a:txBody>
                  <a:tcPr/>
                </a:tc>
              </a:tr>
              <a:tr h="66330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TextArea</a:t>
                      </a:r>
                      <a:r>
                        <a:rPr lang="en-US" b="1" i="1" dirty="0" smtClean="0">
                          <a:solidFill>
                            <a:srgbClr val="002060"/>
                          </a:solidFill>
                        </a:rPr>
                        <a:t>(</a:t>
                      </a:r>
                      <a:r>
                        <a:rPr lang="en-US" b="1" i="1" dirty="0" err="1" smtClean="0">
                          <a:solidFill>
                            <a:srgbClr val="002060"/>
                          </a:solidFill>
                        </a:rPr>
                        <a:t>int</a:t>
                      </a:r>
                      <a:r>
                        <a:rPr lang="en-US" b="1" i="1" dirty="0" smtClean="0">
                          <a:solidFill>
                            <a:srgbClr val="002060"/>
                          </a:solidFill>
                        </a:rPr>
                        <a:t> rows, </a:t>
                      </a:r>
                      <a:r>
                        <a:rPr lang="en-US" b="1" i="1" dirty="0" err="1" smtClean="0">
                          <a:solidFill>
                            <a:srgbClr val="002060"/>
                          </a:solidFill>
                        </a:rPr>
                        <a:t>int</a:t>
                      </a:r>
                      <a:r>
                        <a:rPr lang="en-US" b="1" i="1" dirty="0" smtClean="0">
                          <a:solidFill>
                            <a:srgbClr val="002060"/>
                          </a:solidFill>
                        </a:rPr>
                        <a:t> columns)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Constructs</a:t>
                      </a:r>
                      <a:r>
                        <a:rPr lang="en-US" baseline="0" dirty="0" smtClean="0"/>
                        <a:t> new text area with specified no. of rows and columns.</a:t>
                      </a:r>
                      <a:endParaRPr lang="en-US" dirty="0" smtClean="0"/>
                    </a:p>
                  </a:txBody>
                  <a:tcPr/>
                </a:tc>
              </a:tr>
              <a:tr h="50273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TextArea</a:t>
                      </a:r>
                      <a:r>
                        <a:rPr lang="en-US" b="1" i="1" dirty="0" smtClean="0">
                          <a:solidFill>
                            <a:srgbClr val="002060"/>
                          </a:solidFill>
                        </a:rPr>
                        <a:t>(String</a:t>
                      </a:r>
                      <a:r>
                        <a:rPr lang="en-US" b="1" i="1" baseline="0" dirty="0" smtClean="0">
                          <a:solidFill>
                            <a:srgbClr val="002060"/>
                          </a:solidFill>
                        </a:rPr>
                        <a:t> text</a:t>
                      </a:r>
                      <a:r>
                        <a:rPr lang="en-US" b="1" i="1" dirty="0" smtClean="0">
                          <a:solidFill>
                            <a:srgbClr val="002060"/>
                          </a:solidFill>
                        </a:rPr>
                        <a:t>)</a:t>
                      </a:r>
                    </a:p>
                    <a:p>
                      <a:endParaRPr lang="en-US" b="1" i="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Constructs</a:t>
                      </a:r>
                      <a:r>
                        <a:rPr lang="en-US" baseline="0" dirty="0" smtClean="0"/>
                        <a:t> new text area with specified text.</a:t>
                      </a:r>
                      <a:endParaRPr lang="en-US" dirty="0" smtClean="0"/>
                    </a:p>
                  </a:txBody>
                  <a:tcPr/>
                </a:tc>
              </a:tr>
              <a:tr h="7987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TextArea</a:t>
                      </a:r>
                      <a:r>
                        <a:rPr lang="en-US" b="1" i="1" dirty="0" smtClean="0">
                          <a:solidFill>
                            <a:srgbClr val="002060"/>
                          </a:solidFill>
                        </a:rPr>
                        <a:t>(String</a:t>
                      </a:r>
                      <a:r>
                        <a:rPr lang="en-US" b="1" i="1" baseline="0" dirty="0" smtClean="0">
                          <a:solidFill>
                            <a:srgbClr val="002060"/>
                          </a:solidFill>
                        </a:rPr>
                        <a:t> text, </a:t>
                      </a:r>
                      <a:r>
                        <a:rPr lang="en-US" b="1" i="1" dirty="0" err="1" smtClean="0">
                          <a:solidFill>
                            <a:srgbClr val="002060"/>
                          </a:solidFill>
                        </a:rPr>
                        <a:t>int</a:t>
                      </a:r>
                      <a:r>
                        <a:rPr lang="en-US" b="1" i="1" dirty="0" smtClean="0">
                          <a:solidFill>
                            <a:srgbClr val="002060"/>
                          </a:solidFill>
                        </a:rPr>
                        <a:t> rows, </a:t>
                      </a:r>
                      <a:r>
                        <a:rPr lang="en-US" b="1" i="1" dirty="0" err="1" smtClean="0">
                          <a:solidFill>
                            <a:srgbClr val="002060"/>
                          </a:solidFill>
                        </a:rPr>
                        <a:t>int</a:t>
                      </a:r>
                      <a:r>
                        <a:rPr lang="en-US" b="1" i="1" dirty="0" smtClean="0">
                          <a:solidFill>
                            <a:srgbClr val="002060"/>
                          </a:solidFill>
                        </a:rPr>
                        <a:t> columns)</a:t>
                      </a:r>
                    </a:p>
                    <a:p>
                      <a:endParaRPr lang="en-US" b="1" i="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Constructs</a:t>
                      </a:r>
                      <a:r>
                        <a:rPr lang="en-US" baseline="0" dirty="0" smtClean="0"/>
                        <a:t> new text area with specified text and specified no. of rows and columns.</a:t>
                      </a:r>
                      <a:endParaRPr lang="en-US" dirty="0" smtClean="0"/>
                    </a:p>
                  </a:txBody>
                  <a:tcPr/>
                </a:tc>
              </a:tr>
              <a:tr h="96505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TextArea</a:t>
                      </a:r>
                      <a:r>
                        <a:rPr lang="en-US" b="1" i="1" dirty="0" smtClean="0">
                          <a:solidFill>
                            <a:srgbClr val="002060"/>
                          </a:solidFill>
                        </a:rPr>
                        <a:t>(String</a:t>
                      </a:r>
                      <a:r>
                        <a:rPr lang="en-US" b="1" i="1" baseline="0" dirty="0" smtClean="0">
                          <a:solidFill>
                            <a:srgbClr val="002060"/>
                          </a:solidFill>
                        </a:rPr>
                        <a:t> text, </a:t>
                      </a:r>
                      <a:r>
                        <a:rPr lang="en-US" b="1" i="1" dirty="0" err="1" smtClean="0">
                          <a:solidFill>
                            <a:srgbClr val="002060"/>
                          </a:solidFill>
                        </a:rPr>
                        <a:t>int</a:t>
                      </a:r>
                      <a:r>
                        <a:rPr lang="en-US" b="1" i="1" dirty="0" smtClean="0">
                          <a:solidFill>
                            <a:srgbClr val="002060"/>
                          </a:solidFill>
                        </a:rPr>
                        <a:t> rows, </a:t>
                      </a:r>
                      <a:r>
                        <a:rPr lang="en-US" b="1" i="1" dirty="0" err="1" smtClean="0">
                          <a:solidFill>
                            <a:srgbClr val="002060"/>
                          </a:solidFill>
                        </a:rPr>
                        <a:t>int</a:t>
                      </a:r>
                      <a:r>
                        <a:rPr lang="en-US" b="1" i="1" dirty="0" smtClean="0">
                          <a:solidFill>
                            <a:srgbClr val="002060"/>
                          </a:solidFill>
                        </a:rPr>
                        <a:t> columns, </a:t>
                      </a:r>
                      <a:r>
                        <a:rPr lang="en-US" b="1" i="1" dirty="0" err="1" smtClean="0">
                          <a:solidFill>
                            <a:srgbClr val="002060"/>
                          </a:solidFill>
                        </a:rPr>
                        <a:t>int</a:t>
                      </a:r>
                      <a:r>
                        <a:rPr lang="en-US" b="1" i="1" dirty="0" smtClean="0">
                          <a:solidFill>
                            <a:srgbClr val="002060"/>
                          </a:solidFill>
                        </a:rPr>
                        <a:t> scrollbar)</a:t>
                      </a:r>
                    </a:p>
                    <a:p>
                      <a:endParaRPr lang="en-US" b="1" i="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Constructs</a:t>
                      </a:r>
                      <a:r>
                        <a:rPr lang="en-US" baseline="0" dirty="0" smtClean="0"/>
                        <a:t> new text area with specified text and specified no. of rows and columns and </a:t>
                      </a:r>
                      <a:r>
                        <a:rPr lang="en-US" baseline="0" dirty="0" err="1" smtClean="0"/>
                        <a:t>visiblity</a:t>
                      </a:r>
                      <a:r>
                        <a:rPr lang="en-US" baseline="0" dirty="0" smtClean="0"/>
                        <a:t> of the scrollbar</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5"/>
            <a:ext cx="7467600" cy="980728"/>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t>
            </a:r>
            <a:r>
              <a:rPr lang="en-US" b="1" dirty="0" err="1" smtClean="0">
                <a:solidFill>
                  <a:srgbClr val="FF0000"/>
                </a:solidFill>
              </a:rPr>
              <a:t>TextArea</a:t>
            </a:r>
            <a:r>
              <a:rPr lang="en-US" b="1" dirty="0" smtClean="0">
                <a:solidFill>
                  <a:srgbClr val="FF0000"/>
                </a:solidFill>
              </a:rPr>
              <a:t>: </a:t>
            </a:r>
            <a:br>
              <a:rPr lang="en-US" b="1" dirty="0" smtClean="0">
                <a:solidFill>
                  <a:srgbClr val="FF0000"/>
                </a:solidFill>
              </a:rPr>
            </a:br>
            <a:endParaRPr lang="en-US" b="1" dirty="0">
              <a:solidFill>
                <a:srgbClr val="FF0000"/>
              </a:solidFill>
            </a:endParaRPr>
          </a:p>
        </p:txBody>
      </p:sp>
      <p:graphicFrame>
        <p:nvGraphicFramePr>
          <p:cNvPr id="5" name="Table 4"/>
          <p:cNvGraphicFramePr>
            <a:graphicFrameLocks noGrp="1"/>
          </p:cNvGraphicFramePr>
          <p:nvPr/>
        </p:nvGraphicFramePr>
        <p:xfrm>
          <a:off x="539552" y="1340770"/>
          <a:ext cx="8136904" cy="4303730"/>
        </p:xfrm>
        <a:graphic>
          <a:graphicData uri="http://schemas.openxmlformats.org/drawingml/2006/table">
            <a:tbl>
              <a:tblPr firstRow="1" bandRow="1">
                <a:tableStyleId>{5C22544A-7EE6-4342-B048-85BDC9FD1C3A}</a:tableStyleId>
              </a:tblPr>
              <a:tblGrid>
                <a:gridCol w="3816424"/>
                <a:gridCol w="4320480"/>
              </a:tblGrid>
              <a:tr h="504054">
                <a:tc>
                  <a:txBody>
                    <a:bodyPr/>
                    <a:lstStyle/>
                    <a:p>
                      <a:r>
                        <a:rPr lang="en-US" sz="1800" dirty="0" smtClean="0"/>
                        <a:t>Methods</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678129">
                <a:tc>
                  <a:txBody>
                    <a:bodyPr/>
                    <a:lstStyle/>
                    <a:p>
                      <a:r>
                        <a:rPr lang="en-US" sz="1800" b="1" i="1" dirty="0" smtClean="0">
                          <a:solidFill>
                            <a:srgbClr val="002060"/>
                          </a:solidFill>
                        </a:rPr>
                        <a:t>void append(String </a:t>
                      </a:r>
                      <a:r>
                        <a:rPr lang="en-US" sz="1800" b="1" i="1" dirty="0" err="1" smtClean="0">
                          <a:solidFill>
                            <a:srgbClr val="002060"/>
                          </a:solidFill>
                        </a:rPr>
                        <a:t>str</a:t>
                      </a:r>
                      <a:r>
                        <a:rPr lang="en-US" sz="1800" b="1" i="1" dirty="0" smtClean="0">
                          <a:solidFill>
                            <a:srgbClr val="002060"/>
                          </a:solidFill>
                        </a:rPr>
                        <a:t>)</a:t>
                      </a:r>
                      <a:endParaRPr lang="en-US" sz="1800" b="1" i="1" dirty="0">
                        <a:solidFill>
                          <a:srgbClr val="002060"/>
                        </a:solidFill>
                      </a:endParaRPr>
                    </a:p>
                  </a:txBody>
                  <a:tcPr/>
                </a:tc>
                <a:tc>
                  <a:txBody>
                    <a:bodyPr/>
                    <a:lstStyle/>
                    <a:p>
                      <a:r>
                        <a:rPr lang="en-US" sz="1800" dirty="0" smtClean="0"/>
                        <a:t>Appends the given string to the text area’s content.</a:t>
                      </a:r>
                      <a:endParaRPr lang="en-US" sz="1800" dirty="0"/>
                    </a:p>
                  </a:txBody>
                  <a:tcPr/>
                </a:tc>
              </a:tr>
              <a:tr h="47399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1" i="1" dirty="0" err="1" smtClean="0">
                          <a:solidFill>
                            <a:srgbClr val="002060"/>
                          </a:solidFill>
                        </a:rPr>
                        <a:t>int</a:t>
                      </a:r>
                      <a:r>
                        <a:rPr lang="en-US" sz="1800" b="1" i="1" dirty="0" smtClean="0">
                          <a:solidFill>
                            <a:srgbClr val="002060"/>
                          </a:solidFill>
                        </a:rPr>
                        <a:t>  </a:t>
                      </a:r>
                      <a:r>
                        <a:rPr lang="en-US" sz="1800" b="1" i="1" dirty="0" err="1" smtClean="0">
                          <a:solidFill>
                            <a:srgbClr val="002060"/>
                          </a:solidFill>
                        </a:rPr>
                        <a:t>getColumns</a:t>
                      </a:r>
                      <a:r>
                        <a:rPr lang="en-US" sz="1800" b="1" i="1" dirty="0" smtClean="0">
                          <a:solidFill>
                            <a:srgbClr val="002060"/>
                          </a:solidFill>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Gets the no. of columns in the text area.</a:t>
                      </a:r>
                    </a:p>
                  </a:txBody>
                  <a:tcPr/>
                </a:tc>
              </a:tr>
              <a:tr h="504056">
                <a:tc>
                  <a:txBody>
                    <a:bodyPr/>
                    <a:lstStyle/>
                    <a:p>
                      <a:r>
                        <a:rPr lang="en-US" sz="1800" b="1" i="1" dirty="0" err="1" smtClean="0">
                          <a:solidFill>
                            <a:srgbClr val="002060"/>
                          </a:solidFill>
                        </a:rPr>
                        <a:t>int</a:t>
                      </a:r>
                      <a:r>
                        <a:rPr lang="en-US" sz="1800" b="1" i="1" baseline="0" dirty="0" smtClean="0">
                          <a:solidFill>
                            <a:srgbClr val="002060"/>
                          </a:solidFill>
                        </a:rPr>
                        <a:t> </a:t>
                      </a:r>
                      <a:r>
                        <a:rPr lang="en-US" sz="1800" b="1" i="1" baseline="0" dirty="0" err="1" smtClean="0">
                          <a:solidFill>
                            <a:srgbClr val="002060"/>
                          </a:solidFill>
                        </a:rPr>
                        <a:t>getRows</a:t>
                      </a:r>
                      <a:r>
                        <a:rPr lang="en-US" sz="1800" b="1" i="1" baseline="0" dirty="0" smtClean="0">
                          <a:solidFill>
                            <a:srgbClr val="002060"/>
                          </a:solidFill>
                        </a:rPr>
                        <a:t>( )</a:t>
                      </a:r>
                      <a:endParaRPr lang="en-US" sz="1800" b="1" i="1" dirty="0">
                        <a:solidFill>
                          <a:srgbClr val="002060"/>
                        </a:solidFill>
                      </a:endParaRPr>
                    </a:p>
                  </a:txBody>
                  <a:tcPr/>
                </a:tc>
                <a:tc>
                  <a:txBody>
                    <a:bodyPr/>
                    <a:lstStyle/>
                    <a:p>
                      <a:r>
                        <a:rPr lang="en-US" sz="1800" dirty="0" smtClean="0"/>
                        <a:t>Gets the no. of rows in the text area.</a:t>
                      </a:r>
                      <a:endParaRPr lang="en-US" sz="1800" dirty="0"/>
                    </a:p>
                  </a:txBody>
                  <a:tcPr/>
                </a:tc>
              </a:tr>
              <a:tr h="659137">
                <a:tc>
                  <a:txBody>
                    <a:bodyPr/>
                    <a:lstStyle/>
                    <a:p>
                      <a:r>
                        <a:rPr lang="en-US" sz="1800" b="1" i="1" dirty="0" smtClean="0">
                          <a:solidFill>
                            <a:srgbClr val="002060"/>
                          </a:solidFill>
                        </a:rPr>
                        <a:t>void insert(String </a:t>
                      </a:r>
                      <a:r>
                        <a:rPr lang="en-US" sz="1800" b="1" i="1" dirty="0" err="1" smtClean="0">
                          <a:solidFill>
                            <a:srgbClr val="002060"/>
                          </a:solidFill>
                        </a:rPr>
                        <a:t>str</a:t>
                      </a:r>
                      <a:r>
                        <a:rPr lang="en-US" sz="1800" b="1" i="1" dirty="0" smtClean="0">
                          <a:solidFill>
                            <a:srgbClr val="002060"/>
                          </a:solidFill>
                        </a:rPr>
                        <a:t>, </a:t>
                      </a:r>
                      <a:r>
                        <a:rPr lang="en-US" sz="1800" b="1" i="1" dirty="0" err="1" smtClean="0">
                          <a:solidFill>
                            <a:srgbClr val="002060"/>
                          </a:solidFill>
                        </a:rPr>
                        <a:t>int</a:t>
                      </a:r>
                      <a:r>
                        <a:rPr lang="en-US" sz="1800" b="1" i="1" dirty="0" smtClean="0">
                          <a:solidFill>
                            <a:srgbClr val="002060"/>
                          </a:solidFill>
                        </a:rPr>
                        <a:t> pos)</a:t>
                      </a:r>
                      <a:endParaRPr lang="en-US" sz="1800" b="1" i="1" dirty="0">
                        <a:solidFill>
                          <a:srgbClr val="002060"/>
                        </a:solidFill>
                      </a:endParaRPr>
                    </a:p>
                  </a:txBody>
                  <a:tcPr/>
                </a:tc>
                <a:tc>
                  <a:txBody>
                    <a:bodyPr/>
                    <a:lstStyle/>
                    <a:p>
                      <a:r>
                        <a:rPr lang="en-US" sz="1800" dirty="0" smtClean="0"/>
                        <a:t>Insert the specified string at the specified</a:t>
                      </a:r>
                      <a:r>
                        <a:rPr lang="en-US" sz="1800" baseline="0" dirty="0" smtClean="0"/>
                        <a:t> position.</a:t>
                      </a:r>
                      <a:endParaRPr lang="en-US" sz="1800" dirty="0"/>
                    </a:p>
                  </a:txBody>
                  <a:tcPr/>
                </a:tc>
              </a:tr>
              <a:tr h="659137">
                <a:tc>
                  <a:txBody>
                    <a:bodyPr/>
                    <a:lstStyle/>
                    <a:p>
                      <a:r>
                        <a:rPr lang="en-US" sz="1800" b="1" i="1" dirty="0" smtClean="0">
                          <a:solidFill>
                            <a:srgbClr val="002060"/>
                          </a:solidFill>
                        </a:rPr>
                        <a:t>void </a:t>
                      </a:r>
                      <a:r>
                        <a:rPr lang="en-US" sz="1800" b="1" i="1" dirty="0" err="1" smtClean="0">
                          <a:solidFill>
                            <a:srgbClr val="002060"/>
                          </a:solidFill>
                        </a:rPr>
                        <a:t>setColumns</a:t>
                      </a:r>
                      <a:r>
                        <a:rPr lang="en-US" sz="1800" b="1" i="1" dirty="0" smtClean="0">
                          <a:solidFill>
                            <a:srgbClr val="002060"/>
                          </a:solidFill>
                        </a:rPr>
                        <a:t>(</a:t>
                      </a:r>
                      <a:r>
                        <a:rPr lang="en-US" sz="1800" b="1" i="1" dirty="0" err="1" smtClean="0">
                          <a:solidFill>
                            <a:srgbClr val="002060"/>
                          </a:solidFill>
                        </a:rPr>
                        <a:t>int</a:t>
                      </a:r>
                      <a:r>
                        <a:rPr lang="en-US" sz="1800" b="1" i="1" dirty="0" smtClean="0">
                          <a:solidFill>
                            <a:srgbClr val="002060"/>
                          </a:solidFill>
                        </a:rPr>
                        <a:t> columns)</a:t>
                      </a:r>
                      <a:endParaRPr lang="en-US" sz="1800" b="1" i="1" dirty="0">
                        <a:solidFill>
                          <a:srgbClr val="002060"/>
                        </a:solidFill>
                      </a:endParaRPr>
                    </a:p>
                  </a:txBody>
                  <a:tcPr/>
                </a:tc>
                <a:tc>
                  <a:txBody>
                    <a:bodyPr/>
                    <a:lstStyle/>
                    <a:p>
                      <a:r>
                        <a:rPr lang="en-US" sz="1800" dirty="0" smtClean="0"/>
                        <a:t>Sets</a:t>
                      </a:r>
                      <a:r>
                        <a:rPr lang="en-US" sz="1800" baseline="0" dirty="0" smtClean="0"/>
                        <a:t> the number of columns for the text area</a:t>
                      </a:r>
                      <a:endParaRPr lang="en-US" sz="1800" dirty="0"/>
                    </a:p>
                  </a:txBody>
                  <a:tcPr/>
                </a:tc>
              </a:tr>
              <a:tr h="659137">
                <a:tc>
                  <a:txBody>
                    <a:bodyPr/>
                    <a:lstStyle/>
                    <a:p>
                      <a:r>
                        <a:rPr lang="en-US" sz="1800" b="1" i="1" dirty="0" smtClean="0">
                          <a:solidFill>
                            <a:srgbClr val="002060"/>
                          </a:solidFill>
                        </a:rPr>
                        <a:t>void </a:t>
                      </a:r>
                      <a:r>
                        <a:rPr lang="en-US" sz="1800" b="1" i="1" dirty="0" err="1" smtClean="0">
                          <a:solidFill>
                            <a:srgbClr val="002060"/>
                          </a:solidFill>
                        </a:rPr>
                        <a:t>setRows</a:t>
                      </a:r>
                      <a:r>
                        <a:rPr lang="en-US" sz="1800" b="1" i="1" dirty="0" smtClean="0">
                          <a:solidFill>
                            <a:srgbClr val="002060"/>
                          </a:solidFill>
                        </a:rPr>
                        <a:t>(</a:t>
                      </a:r>
                      <a:r>
                        <a:rPr lang="en-US" sz="1800" b="1" i="1" dirty="0" err="1" smtClean="0">
                          <a:solidFill>
                            <a:srgbClr val="002060"/>
                          </a:solidFill>
                        </a:rPr>
                        <a:t>int</a:t>
                      </a:r>
                      <a:r>
                        <a:rPr lang="en-US" sz="1800" b="1" i="1" dirty="0" smtClean="0">
                          <a:solidFill>
                            <a:srgbClr val="002060"/>
                          </a:solidFill>
                        </a:rPr>
                        <a:t> rows)</a:t>
                      </a:r>
                      <a:endParaRPr lang="en-US" sz="1800" b="1" i="1" dirty="0">
                        <a:solidFill>
                          <a:srgbClr val="002060"/>
                        </a:solidFill>
                      </a:endParaRPr>
                    </a:p>
                  </a:txBody>
                  <a:tcPr/>
                </a:tc>
                <a:tc>
                  <a:txBody>
                    <a:bodyPr/>
                    <a:lstStyle/>
                    <a:p>
                      <a:r>
                        <a:rPr lang="en-US" sz="1800" dirty="0" smtClean="0"/>
                        <a:t>Sets the number</a:t>
                      </a:r>
                      <a:r>
                        <a:rPr lang="en-US" sz="1800" baseline="0" dirty="0" smtClean="0"/>
                        <a:t> of rows for the text area</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24744"/>
          </a:xfrm>
        </p:spPr>
        <p:txBody>
          <a:bodyPr/>
          <a:lstStyle/>
          <a:p>
            <a:r>
              <a:rPr lang="en-US" b="1" dirty="0" smtClean="0">
                <a:solidFill>
                  <a:srgbClr val="FF0000"/>
                </a:solidFill>
              </a:rPr>
              <a:t>Checkbox: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692696"/>
            <a:ext cx="7931224" cy="5781256"/>
          </a:xfrm>
        </p:spPr>
        <p:txBody>
          <a:bodyPr>
            <a:normAutofit/>
          </a:bodyPr>
          <a:lstStyle/>
          <a:p>
            <a:pPr marL="12700" marR="668020" algn="just">
              <a:lnSpc>
                <a:spcPct val="107000"/>
              </a:lnSpc>
              <a:spcBef>
                <a:spcPts val="100"/>
              </a:spcBef>
            </a:pPr>
            <a:r>
              <a:rPr lang="en-US" sz="1800" dirty="0" smtClean="0">
                <a:latin typeface="+mj-lt"/>
                <a:cs typeface="Arial" panose="020B0604020202020204"/>
              </a:rPr>
              <a:t>This class is used to create checkbox type object.</a:t>
            </a:r>
          </a:p>
          <a:p>
            <a:pPr marL="12700" marR="739775">
              <a:lnSpc>
                <a:spcPts val="2160"/>
              </a:lnSpc>
              <a:spcBef>
                <a:spcPts val="425"/>
              </a:spcBef>
            </a:pPr>
            <a:r>
              <a:rPr lang="en-US" sz="1800" dirty="0" smtClean="0">
                <a:latin typeface="+mj-lt"/>
                <a:cs typeface="Arial" panose="020B0604020202020204"/>
              </a:rPr>
              <a:t>The Checkbox maintains a </a:t>
            </a:r>
            <a:r>
              <a:rPr lang="en-US" sz="1800" dirty="0" err="1" smtClean="0">
                <a:latin typeface="+mj-lt"/>
                <a:cs typeface="Arial" panose="020B0604020202020204"/>
              </a:rPr>
              <a:t>boolean</a:t>
            </a:r>
            <a:r>
              <a:rPr lang="en-US" sz="1800" dirty="0" smtClean="0">
                <a:latin typeface="+mj-lt"/>
                <a:cs typeface="Arial" panose="020B0604020202020204"/>
              </a:rPr>
              <a:t> state indicating whether it</a:t>
            </a:r>
            <a:r>
              <a:rPr lang="en-US" sz="1800" spc="-180" dirty="0" smtClean="0">
                <a:latin typeface="+mj-lt"/>
                <a:cs typeface="Arial" panose="020B0604020202020204"/>
              </a:rPr>
              <a:t> </a:t>
            </a:r>
            <a:r>
              <a:rPr lang="en-US" sz="1800" dirty="0" smtClean="0">
                <a:latin typeface="+mj-lt"/>
                <a:cs typeface="Arial" panose="020B0604020202020204"/>
              </a:rPr>
              <a:t>is  checked or</a:t>
            </a:r>
            <a:r>
              <a:rPr lang="en-US" sz="1800" spc="-70" dirty="0" smtClean="0">
                <a:latin typeface="+mj-lt"/>
                <a:cs typeface="Arial" panose="020B0604020202020204"/>
              </a:rPr>
              <a:t> </a:t>
            </a:r>
            <a:r>
              <a:rPr lang="en-US" sz="1800" dirty="0" smtClean="0">
                <a:latin typeface="+mj-lt"/>
                <a:cs typeface="Arial" panose="020B0604020202020204"/>
              </a:rPr>
              <a:t>not.</a:t>
            </a:r>
          </a:p>
          <a:p>
            <a:pPr marL="12700" marR="5080">
              <a:lnSpc>
                <a:spcPts val="2160"/>
              </a:lnSpc>
              <a:spcBef>
                <a:spcPts val="410"/>
              </a:spcBef>
            </a:pPr>
            <a:r>
              <a:rPr lang="en-US" sz="1800" dirty="0" smtClean="0">
                <a:latin typeface="+mj-lt"/>
                <a:cs typeface="Arial" panose="020B0604020202020204"/>
              </a:rPr>
              <a:t>If a Checkbox is added to a </a:t>
            </a:r>
            <a:r>
              <a:rPr lang="en-US" sz="1800" dirty="0" err="1" smtClean="0">
                <a:latin typeface="+mj-lt"/>
                <a:cs typeface="Arial" panose="020B0604020202020204"/>
              </a:rPr>
              <a:t>CheckBoxGroup</a:t>
            </a:r>
            <a:r>
              <a:rPr lang="en-US" sz="1800" dirty="0" smtClean="0">
                <a:latin typeface="+mj-lt"/>
                <a:cs typeface="Arial" panose="020B0604020202020204"/>
              </a:rPr>
              <a:t>, it will behave like a</a:t>
            </a:r>
            <a:r>
              <a:rPr lang="en-US" sz="1800" spc="-175" dirty="0" smtClean="0">
                <a:latin typeface="+mj-lt"/>
                <a:cs typeface="Arial" panose="020B0604020202020204"/>
              </a:rPr>
              <a:t> </a:t>
            </a:r>
            <a:r>
              <a:rPr lang="en-US" sz="1800" dirty="0" smtClean="0">
                <a:latin typeface="+mj-lt"/>
                <a:cs typeface="Arial" panose="020B0604020202020204"/>
              </a:rPr>
              <a:t>radio  button.</a:t>
            </a:r>
          </a:p>
          <a:p>
            <a:pPr marL="12700" marR="668020" algn="just">
              <a:lnSpc>
                <a:spcPct val="107000"/>
              </a:lnSpc>
              <a:spcBef>
                <a:spcPts val="100"/>
              </a:spcBef>
            </a:pPr>
            <a:endParaRPr lang="en-US" sz="1800" dirty="0" smtClean="0">
              <a:latin typeface="+mj-lt"/>
              <a:cs typeface="Arial" panose="020B0604020202020204"/>
            </a:endParaRPr>
          </a:p>
        </p:txBody>
      </p:sp>
      <p:graphicFrame>
        <p:nvGraphicFramePr>
          <p:cNvPr id="5" name="Table 4"/>
          <p:cNvGraphicFramePr>
            <a:graphicFrameLocks noGrp="1"/>
          </p:cNvGraphicFramePr>
          <p:nvPr/>
        </p:nvGraphicFramePr>
        <p:xfrm>
          <a:off x="539552" y="2564904"/>
          <a:ext cx="8136904" cy="3795496"/>
        </p:xfrm>
        <a:graphic>
          <a:graphicData uri="http://schemas.openxmlformats.org/drawingml/2006/table">
            <a:tbl>
              <a:tblPr firstRow="1" bandRow="1">
                <a:tableStyleId>{5C22544A-7EE6-4342-B048-85BDC9FD1C3A}</a:tableStyleId>
              </a:tblPr>
              <a:tblGrid>
                <a:gridCol w="3623466"/>
                <a:gridCol w="4513438"/>
              </a:tblGrid>
              <a:tr h="388992">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418136">
                <a:tc>
                  <a:txBody>
                    <a:bodyPr/>
                    <a:lstStyle/>
                    <a:p>
                      <a:r>
                        <a:rPr lang="en-US" b="1" i="1" dirty="0" smtClean="0">
                          <a:solidFill>
                            <a:srgbClr val="002060"/>
                          </a:solidFill>
                        </a:rPr>
                        <a:t>Checkbox()</a:t>
                      </a:r>
                      <a:endParaRPr lang="en-US" b="1" i="1" dirty="0">
                        <a:solidFill>
                          <a:srgbClr val="002060"/>
                        </a:solidFill>
                      </a:endParaRPr>
                    </a:p>
                  </a:txBody>
                  <a:tcPr/>
                </a:tc>
                <a:tc>
                  <a:txBody>
                    <a:bodyPr/>
                    <a:lstStyle/>
                    <a:p>
                      <a:r>
                        <a:rPr lang="en-US" dirty="0" smtClean="0"/>
                        <a:t>It is used to create Checkbox without label.</a:t>
                      </a:r>
                      <a:endParaRPr lang="en-US" dirty="0"/>
                    </a:p>
                  </a:txBody>
                  <a:tcPr/>
                </a:tc>
              </a:tr>
              <a:tr h="663304">
                <a:tc>
                  <a:txBody>
                    <a:bodyPr/>
                    <a:lstStyle/>
                    <a:p>
                      <a:r>
                        <a:rPr lang="en-US" b="1" i="1" dirty="0" smtClean="0">
                          <a:solidFill>
                            <a:srgbClr val="002060"/>
                          </a:solidFill>
                        </a:rPr>
                        <a:t>Checkbox(String label)</a:t>
                      </a:r>
                      <a:endParaRPr lang="en-US" b="1" i="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It is used to create Checkbox with</a:t>
                      </a:r>
                      <a:r>
                        <a:rPr lang="en-US" baseline="0" dirty="0" smtClean="0"/>
                        <a:t> specified </a:t>
                      </a:r>
                      <a:r>
                        <a:rPr lang="en-US" dirty="0" smtClean="0"/>
                        <a:t>label.</a:t>
                      </a:r>
                    </a:p>
                  </a:txBody>
                  <a:tcPr/>
                </a:tc>
              </a:tr>
              <a:tr h="502736">
                <a:tc>
                  <a:txBody>
                    <a:bodyPr/>
                    <a:lstStyle/>
                    <a:p>
                      <a:r>
                        <a:rPr lang="en-US" b="1" i="1" dirty="0" smtClean="0">
                          <a:solidFill>
                            <a:srgbClr val="002060"/>
                          </a:solidFill>
                        </a:rPr>
                        <a:t>Checkbox(String label, </a:t>
                      </a:r>
                      <a:r>
                        <a:rPr lang="en-US" b="1" i="1" dirty="0" err="1" smtClean="0">
                          <a:solidFill>
                            <a:srgbClr val="002060"/>
                          </a:solidFill>
                        </a:rPr>
                        <a:t>boolean</a:t>
                      </a:r>
                      <a:r>
                        <a:rPr lang="en-US" b="1" i="1" dirty="0" smtClean="0">
                          <a:solidFill>
                            <a:srgbClr val="002060"/>
                          </a:solidFill>
                        </a:rPr>
                        <a:t> state)</a:t>
                      </a:r>
                      <a:endParaRPr lang="en-US" b="1" i="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It is used to create Checkbox without label and state.(state</a:t>
                      </a:r>
                      <a:r>
                        <a:rPr lang="en-US" baseline="0" dirty="0" smtClean="0"/>
                        <a:t> can be true or false)</a:t>
                      </a:r>
                      <a:endParaRPr lang="en-US" dirty="0" smtClean="0"/>
                    </a:p>
                  </a:txBody>
                  <a:tcPr/>
                </a:tc>
              </a:tr>
              <a:tr h="7987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smtClean="0">
                          <a:solidFill>
                            <a:srgbClr val="002060"/>
                          </a:solidFill>
                        </a:rPr>
                        <a:t>Checkbox(String label, </a:t>
                      </a:r>
                      <a:r>
                        <a:rPr lang="en-US" b="1" i="1" dirty="0" err="1" smtClean="0">
                          <a:solidFill>
                            <a:srgbClr val="002060"/>
                          </a:solidFill>
                        </a:rPr>
                        <a:t>CheckboxGroup</a:t>
                      </a:r>
                      <a:r>
                        <a:rPr lang="en-US" b="1" i="1" dirty="0" smtClean="0">
                          <a:solidFill>
                            <a:srgbClr val="002060"/>
                          </a:solidFill>
                        </a:rPr>
                        <a:t> g, </a:t>
                      </a:r>
                      <a:r>
                        <a:rPr lang="en-US" b="1" i="1" dirty="0" err="1" smtClean="0">
                          <a:solidFill>
                            <a:srgbClr val="002060"/>
                          </a:solidFill>
                        </a:rPr>
                        <a:t>boolean</a:t>
                      </a:r>
                      <a:r>
                        <a:rPr lang="en-US" b="1" i="1" dirty="0" smtClean="0">
                          <a:solidFill>
                            <a:srgbClr val="002060"/>
                          </a:solidFill>
                        </a:rPr>
                        <a:t> state )</a:t>
                      </a:r>
                    </a:p>
                    <a:p>
                      <a:endParaRPr lang="en-US" b="1" i="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It</a:t>
                      </a:r>
                      <a:r>
                        <a:rPr lang="en-US" baseline="0" dirty="0" smtClean="0"/>
                        <a:t> is used to create </a:t>
                      </a:r>
                      <a:r>
                        <a:rPr lang="en-US" baseline="0" dirty="0" err="1" smtClean="0"/>
                        <a:t>radiobutton</a:t>
                      </a:r>
                      <a:r>
                        <a:rPr lang="en-US" baseline="0" dirty="0" smtClean="0"/>
                        <a:t>.</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5"/>
            <a:ext cx="7467600" cy="980728"/>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Checkbox: </a:t>
            </a:r>
            <a:br>
              <a:rPr lang="en-US" b="1" dirty="0" smtClean="0">
                <a:solidFill>
                  <a:srgbClr val="FF0000"/>
                </a:solidFill>
              </a:rPr>
            </a:br>
            <a:endParaRPr lang="en-US" b="1" dirty="0">
              <a:solidFill>
                <a:srgbClr val="FF0000"/>
              </a:solidFill>
            </a:endParaRPr>
          </a:p>
        </p:txBody>
      </p:sp>
      <p:graphicFrame>
        <p:nvGraphicFramePr>
          <p:cNvPr id="5" name="Table 4"/>
          <p:cNvGraphicFramePr>
            <a:graphicFrameLocks noGrp="1"/>
          </p:cNvGraphicFramePr>
          <p:nvPr/>
        </p:nvGraphicFramePr>
        <p:xfrm>
          <a:off x="539552" y="1340770"/>
          <a:ext cx="8136904" cy="3733775"/>
        </p:xfrm>
        <a:graphic>
          <a:graphicData uri="http://schemas.openxmlformats.org/drawingml/2006/table">
            <a:tbl>
              <a:tblPr firstRow="1" bandRow="1">
                <a:tableStyleId>{5C22544A-7EE6-4342-B048-85BDC9FD1C3A}</a:tableStyleId>
              </a:tblPr>
              <a:tblGrid>
                <a:gridCol w="3816424"/>
                <a:gridCol w="4320480"/>
              </a:tblGrid>
              <a:tr h="504054">
                <a:tc>
                  <a:txBody>
                    <a:bodyPr/>
                    <a:lstStyle/>
                    <a:p>
                      <a:r>
                        <a:rPr lang="en-US" sz="1800" dirty="0" smtClean="0"/>
                        <a:t>Methods</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678129">
                <a:tc>
                  <a:txBody>
                    <a:bodyPr/>
                    <a:lstStyle/>
                    <a:p>
                      <a:r>
                        <a:rPr lang="en-US" sz="1800" b="1" i="1" dirty="0" smtClean="0">
                          <a:solidFill>
                            <a:srgbClr val="002060"/>
                          </a:solidFill>
                        </a:rPr>
                        <a:t>void </a:t>
                      </a:r>
                      <a:r>
                        <a:rPr lang="en-US" sz="1800" b="1" i="1" dirty="0" err="1" smtClean="0">
                          <a:solidFill>
                            <a:srgbClr val="002060"/>
                          </a:solidFill>
                        </a:rPr>
                        <a:t>setLabel</a:t>
                      </a:r>
                      <a:r>
                        <a:rPr lang="en-US" sz="1800" b="1" i="1" dirty="0" smtClean="0">
                          <a:solidFill>
                            <a:srgbClr val="002060"/>
                          </a:solidFill>
                        </a:rPr>
                        <a:t>(String label)</a:t>
                      </a:r>
                      <a:endParaRPr lang="en-US" sz="1800" b="1" i="1" dirty="0">
                        <a:solidFill>
                          <a:srgbClr val="002060"/>
                        </a:solidFill>
                      </a:endParaRPr>
                    </a:p>
                  </a:txBody>
                  <a:tcPr/>
                </a:tc>
                <a:tc>
                  <a:txBody>
                    <a:bodyPr/>
                    <a:lstStyle/>
                    <a:p>
                      <a:r>
                        <a:rPr lang="en-US" sz="1800" dirty="0" smtClean="0"/>
                        <a:t>It is used to set label</a:t>
                      </a:r>
                      <a:r>
                        <a:rPr lang="en-US" sz="1800" baseline="0" dirty="0" smtClean="0"/>
                        <a:t> on Checkbox.</a:t>
                      </a:r>
                      <a:endParaRPr lang="en-US" sz="1800" dirty="0"/>
                    </a:p>
                  </a:txBody>
                  <a:tcPr/>
                </a:tc>
              </a:tr>
              <a:tr h="47399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b="1" i="1" dirty="0" smtClean="0">
                          <a:solidFill>
                            <a:srgbClr val="002060"/>
                          </a:solidFill>
                        </a:rPr>
                        <a:t>String</a:t>
                      </a:r>
                      <a:r>
                        <a:rPr lang="en-US" sz="1800" b="1" i="1" baseline="0" dirty="0" smtClean="0">
                          <a:solidFill>
                            <a:srgbClr val="002060"/>
                          </a:solidFill>
                        </a:rPr>
                        <a:t> </a:t>
                      </a:r>
                      <a:r>
                        <a:rPr lang="en-US" sz="1800" b="1" i="1" baseline="0" dirty="0" err="1" smtClean="0">
                          <a:solidFill>
                            <a:srgbClr val="002060"/>
                          </a:solidFill>
                        </a:rPr>
                        <a:t>getLabel</a:t>
                      </a:r>
                      <a:r>
                        <a:rPr lang="en-US" sz="1800" b="1" i="1" baseline="0" dirty="0" smtClean="0">
                          <a:solidFill>
                            <a:srgbClr val="002060"/>
                          </a:solidFill>
                        </a:rPr>
                        <a:t>( )</a:t>
                      </a:r>
                      <a:endParaRPr lang="en-US" sz="1800" b="1" i="1" dirty="0" smtClean="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It return</a:t>
                      </a:r>
                      <a:r>
                        <a:rPr lang="en-US" sz="1800" baseline="0" dirty="0" smtClean="0"/>
                        <a:t> the label of the Checkbox.</a:t>
                      </a:r>
                      <a:endParaRPr lang="en-US" sz="1800" dirty="0" smtClean="0"/>
                    </a:p>
                  </a:txBody>
                  <a:tcPr/>
                </a:tc>
              </a:tr>
              <a:tr h="504056">
                <a:tc>
                  <a:txBody>
                    <a:bodyPr/>
                    <a:lstStyle/>
                    <a:p>
                      <a:r>
                        <a:rPr lang="en-US" sz="1800" b="1" i="1" dirty="0" smtClean="0">
                          <a:solidFill>
                            <a:srgbClr val="002060"/>
                          </a:solidFill>
                        </a:rPr>
                        <a:t>Boolean </a:t>
                      </a:r>
                      <a:r>
                        <a:rPr lang="en-US" sz="1800" b="1" i="1" dirty="0" err="1" smtClean="0">
                          <a:solidFill>
                            <a:srgbClr val="002060"/>
                          </a:solidFill>
                        </a:rPr>
                        <a:t>getState</a:t>
                      </a:r>
                      <a:r>
                        <a:rPr lang="en-US" sz="1800" b="1" i="1" dirty="0" smtClean="0">
                          <a:solidFill>
                            <a:srgbClr val="002060"/>
                          </a:solidFill>
                        </a:rPr>
                        <a:t>( )</a:t>
                      </a:r>
                      <a:endParaRPr lang="en-US" sz="1800" b="1" i="1" dirty="0">
                        <a:solidFill>
                          <a:srgbClr val="002060"/>
                        </a:solidFill>
                      </a:endParaRPr>
                    </a:p>
                  </a:txBody>
                  <a:tcPr/>
                </a:tc>
                <a:tc>
                  <a:txBody>
                    <a:bodyPr/>
                    <a:lstStyle/>
                    <a:p>
                      <a:r>
                        <a:rPr lang="en-US" sz="1800" dirty="0" smtClean="0"/>
                        <a:t>It return the state of the Checkbox.</a:t>
                      </a:r>
                    </a:p>
                  </a:txBody>
                  <a:tcPr/>
                </a:tc>
              </a:tr>
              <a:tr h="659137">
                <a:tc>
                  <a:txBody>
                    <a:bodyPr/>
                    <a:lstStyle/>
                    <a:p>
                      <a:r>
                        <a:rPr lang="en-US" sz="1800" b="1" i="1" dirty="0" err="1" smtClean="0">
                          <a:solidFill>
                            <a:srgbClr val="002060"/>
                          </a:solidFill>
                        </a:rPr>
                        <a:t>setState</a:t>
                      </a:r>
                      <a:r>
                        <a:rPr lang="en-US" sz="1800" b="1" i="1" dirty="0" smtClean="0">
                          <a:solidFill>
                            <a:srgbClr val="002060"/>
                          </a:solidFill>
                        </a:rPr>
                        <a:t>(</a:t>
                      </a:r>
                      <a:r>
                        <a:rPr lang="en-US" sz="1800" b="1" i="1" dirty="0" err="1" smtClean="0">
                          <a:solidFill>
                            <a:srgbClr val="002060"/>
                          </a:solidFill>
                        </a:rPr>
                        <a:t>boolean</a:t>
                      </a:r>
                      <a:r>
                        <a:rPr lang="en-US" sz="1800" b="1" i="1" dirty="0" smtClean="0">
                          <a:solidFill>
                            <a:srgbClr val="002060"/>
                          </a:solidFill>
                        </a:rPr>
                        <a:t> b)</a:t>
                      </a:r>
                      <a:endParaRPr lang="en-US" sz="1800" b="1" i="1" dirty="0">
                        <a:solidFill>
                          <a:srgbClr val="002060"/>
                        </a:solidFill>
                      </a:endParaRPr>
                    </a:p>
                  </a:txBody>
                  <a:tcPr/>
                </a:tc>
                <a:tc>
                  <a:txBody>
                    <a:bodyPr/>
                    <a:lstStyle/>
                    <a:p>
                      <a:r>
                        <a:rPr lang="en-US" sz="1800" dirty="0" smtClean="0"/>
                        <a:t>It is used to</a:t>
                      </a:r>
                      <a:r>
                        <a:rPr lang="en-US" sz="1800" baseline="0" dirty="0" smtClean="0"/>
                        <a:t> set </a:t>
                      </a:r>
                      <a:r>
                        <a:rPr lang="en-US" sz="1800" dirty="0" smtClean="0"/>
                        <a:t>state of the Checkbox.</a:t>
                      </a:r>
                      <a:endParaRPr lang="en-US" sz="1800" dirty="0"/>
                    </a:p>
                  </a:txBody>
                  <a:tcPr/>
                </a:tc>
              </a:tr>
              <a:tr h="659137">
                <a:tc>
                  <a:txBody>
                    <a:bodyPr/>
                    <a:lstStyle/>
                    <a:p>
                      <a:r>
                        <a:rPr lang="en-US" sz="1800" b="1" i="1" dirty="0" smtClean="0">
                          <a:solidFill>
                            <a:srgbClr val="002060"/>
                          </a:solidFill>
                        </a:rPr>
                        <a:t>public void </a:t>
                      </a:r>
                      <a:r>
                        <a:rPr lang="en-US" sz="1800" b="1" i="1" dirty="0" err="1" smtClean="0">
                          <a:solidFill>
                            <a:srgbClr val="002060"/>
                          </a:solidFill>
                        </a:rPr>
                        <a:t>addItemListener</a:t>
                      </a:r>
                      <a:r>
                        <a:rPr lang="en-US" sz="1800" b="1" i="1" dirty="0" smtClean="0">
                          <a:solidFill>
                            <a:srgbClr val="002060"/>
                          </a:solidFill>
                        </a:rPr>
                        <a:t>(</a:t>
                      </a:r>
                      <a:r>
                        <a:rPr lang="en-US" sz="1800" b="1" i="1" baseline="0" dirty="0" smtClean="0">
                          <a:solidFill>
                            <a:srgbClr val="002060"/>
                          </a:solidFill>
                        </a:rPr>
                        <a:t> </a:t>
                      </a:r>
                      <a:r>
                        <a:rPr lang="en-US" sz="1800" b="1" i="1" baseline="0" dirty="0" err="1" smtClean="0">
                          <a:solidFill>
                            <a:srgbClr val="002060"/>
                          </a:solidFill>
                        </a:rPr>
                        <a:t>ItemListener</a:t>
                      </a:r>
                      <a:r>
                        <a:rPr lang="en-US" sz="1800" b="1" i="1" baseline="0" dirty="0" smtClean="0">
                          <a:solidFill>
                            <a:srgbClr val="002060"/>
                          </a:solidFill>
                        </a:rPr>
                        <a:t> </a:t>
                      </a:r>
                      <a:r>
                        <a:rPr lang="en-US" sz="1800" b="1" i="1" baseline="0" dirty="0" err="1" smtClean="0">
                          <a:solidFill>
                            <a:srgbClr val="002060"/>
                          </a:solidFill>
                        </a:rPr>
                        <a:t>il</a:t>
                      </a:r>
                      <a:r>
                        <a:rPr lang="en-US" sz="1800" b="1" i="1" baseline="0" dirty="0" smtClean="0">
                          <a:solidFill>
                            <a:srgbClr val="002060"/>
                          </a:solidFill>
                        </a:rPr>
                        <a:t>)</a:t>
                      </a:r>
                      <a:endParaRPr lang="en-US" sz="1800" b="1" i="1" dirty="0">
                        <a:solidFill>
                          <a:srgbClr val="002060"/>
                        </a:solidFill>
                      </a:endParaRPr>
                    </a:p>
                  </a:txBody>
                  <a:tcPr/>
                </a:tc>
                <a:tc>
                  <a:txBody>
                    <a:bodyPr/>
                    <a:lstStyle/>
                    <a:p>
                      <a:r>
                        <a:rPr lang="en-US" sz="1800" dirty="0" smtClean="0"/>
                        <a:t>This method tells</a:t>
                      </a:r>
                      <a:r>
                        <a:rPr lang="en-US" sz="1800" baseline="0" dirty="0" smtClean="0"/>
                        <a:t> the Checkbox to call a method “</a:t>
                      </a:r>
                      <a:r>
                        <a:rPr lang="en-US" sz="1800" baseline="0" dirty="0" err="1" smtClean="0"/>
                        <a:t>itemStateChanged</a:t>
                      </a:r>
                      <a:r>
                        <a:rPr lang="en-US" sz="1800" baseline="0" dirty="0" smtClean="0"/>
                        <a:t>” when checkbox state is changed.</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14290"/>
            <a:ext cx="8072494" cy="4873752"/>
          </a:xfrm>
        </p:spPr>
        <p:txBody>
          <a:bodyPr>
            <a:noAutofit/>
          </a:bodyPr>
          <a:lstStyle/>
          <a:p>
            <a:pPr>
              <a:buNone/>
            </a:pPr>
            <a:r>
              <a:rPr lang="en-US" sz="2000" dirty="0" smtClean="0">
                <a:latin typeface="Times New Roman" pitchFamily="18" charset="0"/>
                <a:cs typeface="Times New Roman" pitchFamily="18" charset="0"/>
              </a:rPr>
              <a:t>// importing AWT class  </a:t>
            </a:r>
          </a:p>
          <a:p>
            <a:pPr>
              <a:buNone/>
            </a:pPr>
            <a:r>
              <a:rPr lang="en-US" sz="2000" b="1" dirty="0" smtClean="0">
                <a:latin typeface="Times New Roman" pitchFamily="18" charset="0"/>
                <a:cs typeface="Times New Roman" pitchFamily="18" charset="0"/>
              </a:rPr>
              <a:t>import</a:t>
            </a:r>
            <a:r>
              <a:rPr lang="en-US" sz="2000" dirty="0" smtClean="0">
                <a:latin typeface="Times New Roman" pitchFamily="18" charset="0"/>
                <a:cs typeface="Times New Roman" pitchFamily="18" charset="0"/>
              </a:rPr>
              <a:t> java.awt.*;    </a:t>
            </a:r>
          </a:p>
          <a:p>
            <a:pPr>
              <a:buNone/>
            </a:pPr>
            <a:r>
              <a:rPr lang="en-US" sz="2000" b="1" dirty="0" smtClean="0">
                <a:latin typeface="Times New Roman" pitchFamily="18" charset="0"/>
                <a:cs typeface="Times New Roman" pitchFamily="18" charset="0"/>
              </a:rPr>
              <a:t>public</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class</a:t>
            </a:r>
            <a:r>
              <a:rPr lang="en-US" sz="2000" dirty="0" smtClean="0">
                <a:latin typeface="Times New Roman" pitchFamily="18" charset="0"/>
                <a:cs typeface="Times New Roman" pitchFamily="18" charset="0"/>
              </a:rPr>
              <a:t> CheckboxExample1  </a:t>
            </a:r>
          </a:p>
          <a:p>
            <a:pPr>
              <a:buNone/>
            </a:pP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CheckboxExample1() {    </a:t>
            </a:r>
          </a:p>
          <a:p>
            <a:pPr>
              <a:buNone/>
            </a:pPr>
            <a:r>
              <a:rPr lang="en-US" sz="2000" dirty="0" smtClean="0">
                <a:latin typeface="Times New Roman" pitchFamily="18" charset="0"/>
                <a:cs typeface="Times New Roman" pitchFamily="18" charset="0"/>
              </a:rPr>
              <a:t>// creating the frame with the title  </a:t>
            </a:r>
          </a:p>
          <a:p>
            <a:pPr>
              <a:buNone/>
            </a:pPr>
            <a:r>
              <a:rPr lang="en-US" sz="2000" dirty="0" smtClean="0">
                <a:latin typeface="Times New Roman" pitchFamily="18" charset="0"/>
                <a:cs typeface="Times New Roman" pitchFamily="18" charset="0"/>
              </a:rPr>
              <a:t>       Frame f = </a:t>
            </a:r>
            <a:r>
              <a:rPr lang="en-US" sz="2000" b="1" dirty="0" smtClean="0">
                <a:latin typeface="Times New Roman" pitchFamily="18" charset="0"/>
                <a:cs typeface="Times New Roman" pitchFamily="18" charset="0"/>
              </a:rPr>
              <a:t>new</a:t>
            </a:r>
            <a:r>
              <a:rPr lang="en-US" sz="2000" dirty="0" smtClean="0">
                <a:latin typeface="Times New Roman" pitchFamily="18" charset="0"/>
                <a:cs typeface="Times New Roman" pitchFamily="18" charset="0"/>
              </a:rPr>
              <a:t> Frame("Checkbox Example");    </a:t>
            </a:r>
          </a:p>
          <a:p>
            <a:pPr>
              <a:buNone/>
            </a:pPr>
            <a:r>
              <a:rPr lang="en-US" sz="2000" dirty="0" smtClean="0">
                <a:latin typeface="Times New Roman" pitchFamily="18" charset="0"/>
                <a:cs typeface="Times New Roman" pitchFamily="18" charset="0"/>
              </a:rPr>
              <a:t>// creating the checkboxes  </a:t>
            </a:r>
          </a:p>
          <a:p>
            <a:pPr>
              <a:buNone/>
            </a:pPr>
            <a:r>
              <a:rPr lang="en-US" sz="2000" dirty="0" smtClean="0">
                <a:latin typeface="Times New Roman" pitchFamily="18" charset="0"/>
                <a:cs typeface="Times New Roman" pitchFamily="18" charset="0"/>
              </a:rPr>
              <a:t>        Checkbox checkbox1 = </a:t>
            </a:r>
            <a:r>
              <a:rPr lang="en-US" sz="2000" b="1" dirty="0" smtClean="0">
                <a:latin typeface="Times New Roman" pitchFamily="18" charset="0"/>
                <a:cs typeface="Times New Roman" pitchFamily="18" charset="0"/>
              </a:rPr>
              <a:t>new</a:t>
            </a:r>
            <a:r>
              <a:rPr lang="en-US" sz="2000" dirty="0" smtClean="0">
                <a:latin typeface="Times New Roman" pitchFamily="18" charset="0"/>
                <a:cs typeface="Times New Roman" pitchFamily="18" charset="0"/>
              </a:rPr>
              <a:t> Checkbox("C++");    </a:t>
            </a:r>
          </a:p>
          <a:p>
            <a:pPr>
              <a:buNone/>
            </a:pPr>
            <a:r>
              <a:rPr lang="en-US" sz="2000" dirty="0" smtClean="0">
                <a:latin typeface="Times New Roman" pitchFamily="18" charset="0"/>
                <a:cs typeface="Times New Roman" pitchFamily="18" charset="0"/>
              </a:rPr>
              <a:t>        checkbox1.setBounds(100, 100,  50, 50);    </a:t>
            </a:r>
          </a:p>
          <a:p>
            <a:pPr>
              <a:buNone/>
            </a:pPr>
            <a:r>
              <a:rPr lang="en-US" sz="2000" dirty="0" smtClean="0">
                <a:latin typeface="Times New Roman" pitchFamily="18" charset="0"/>
                <a:cs typeface="Times New Roman" pitchFamily="18" charset="0"/>
              </a:rPr>
              <a:t>        Checkbox checkbox2 = </a:t>
            </a:r>
            <a:r>
              <a:rPr lang="en-US" sz="2000" b="1" dirty="0" smtClean="0">
                <a:latin typeface="Times New Roman" pitchFamily="18" charset="0"/>
                <a:cs typeface="Times New Roman" pitchFamily="18" charset="0"/>
              </a:rPr>
              <a:t>new</a:t>
            </a:r>
            <a:r>
              <a:rPr lang="en-US" sz="2000" dirty="0" smtClean="0">
                <a:latin typeface="Times New Roman" pitchFamily="18" charset="0"/>
                <a:cs typeface="Times New Roman" pitchFamily="18" charset="0"/>
              </a:rPr>
              <a:t> Checkbox("Java", </a:t>
            </a:r>
            <a:r>
              <a:rPr lang="en-US" sz="2000" b="1" dirty="0" smtClean="0">
                <a:latin typeface="Times New Roman" pitchFamily="18" charset="0"/>
                <a:cs typeface="Times New Roman" pitchFamily="18" charset="0"/>
              </a:rPr>
              <a:t>true</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setting location of checkbox in frame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checkbox2.setBounds(100, 150,  50, 50);          </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285728"/>
            <a:ext cx="7467600" cy="4873752"/>
          </a:xfrm>
        </p:spPr>
        <p:txBody>
          <a:bodyPr>
            <a:noAutofit/>
          </a:bodyPr>
          <a:lstStyle/>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adding checkboxes to frame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f.add</a:t>
            </a:r>
            <a:r>
              <a:rPr lang="en-US" sz="1800" dirty="0" smtClean="0">
                <a:latin typeface="Times New Roman" pitchFamily="18" charset="0"/>
                <a:cs typeface="Times New Roman" pitchFamily="18" charset="0"/>
              </a:rPr>
              <a:t>(checkbox1);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f.add</a:t>
            </a:r>
            <a:r>
              <a:rPr lang="en-US" sz="1800" dirty="0" smtClean="0">
                <a:latin typeface="Times New Roman" pitchFamily="18" charset="0"/>
                <a:cs typeface="Times New Roman" pitchFamily="18" charset="0"/>
              </a:rPr>
              <a:t>(checkbox2);    </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setting size, layout and visibility of frame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f.setSize</a:t>
            </a:r>
            <a:r>
              <a:rPr lang="en-US" sz="1800" dirty="0" smtClean="0">
                <a:latin typeface="Times New Roman" pitchFamily="18" charset="0"/>
                <a:cs typeface="Times New Roman" pitchFamily="18" charset="0"/>
              </a:rPr>
              <a:t>(400,400);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f.setLayout</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null</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f.setVisible</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true</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    </a:t>
            </a:r>
          </a:p>
          <a:p>
            <a:pPr>
              <a:buNone/>
            </a:pPr>
            <a:r>
              <a:rPr lang="en-US" sz="1800" dirty="0" smtClean="0">
                <a:latin typeface="Times New Roman" pitchFamily="18" charset="0"/>
                <a:cs typeface="Times New Roman" pitchFamily="18" charset="0"/>
              </a:rPr>
              <a:t>// main method  </a:t>
            </a:r>
          </a:p>
          <a:p>
            <a:pPr>
              <a:buNone/>
            </a:pPr>
            <a:r>
              <a:rPr lang="en-US" sz="1800" b="1" dirty="0" smtClean="0">
                <a:latin typeface="Times New Roman" pitchFamily="18" charset="0"/>
                <a:cs typeface="Times New Roman" pitchFamily="18" charset="0"/>
              </a:rPr>
              <a:t>public</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static</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void</a:t>
            </a:r>
            <a:r>
              <a:rPr lang="en-US" sz="1800" dirty="0" smtClean="0">
                <a:latin typeface="Times New Roman" pitchFamily="18" charset="0"/>
                <a:cs typeface="Times New Roman" pitchFamily="18" charset="0"/>
              </a:rPr>
              <a:t> main (String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new</a:t>
            </a:r>
            <a:r>
              <a:rPr lang="en-US" sz="1800" dirty="0" smtClean="0">
                <a:latin typeface="Times New Roman" pitchFamily="18" charset="0"/>
                <a:cs typeface="Times New Roman" pitchFamily="18" charset="0"/>
              </a:rPr>
              <a:t> CheckboxExample1();    </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endParaRPr lang="en-US" sz="1800" dirty="0"/>
          </a:p>
        </p:txBody>
      </p:sp>
      <p:pic>
        <p:nvPicPr>
          <p:cNvPr id="4" name="Picture 3" descr="checkbox1.jpg"/>
          <p:cNvPicPr>
            <a:picLocks noChangeAspect="1"/>
          </p:cNvPicPr>
          <p:nvPr/>
        </p:nvPicPr>
        <p:blipFill>
          <a:blip r:embed="rId2" cstate="print"/>
          <a:stretch>
            <a:fillRect/>
          </a:stretch>
        </p:blipFill>
        <p:spPr>
          <a:xfrm>
            <a:off x="4643438" y="3214686"/>
            <a:ext cx="4067184" cy="3286148"/>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pitchFamily="2" charset="2"/>
              <a:buChar char="q"/>
            </a:pPr>
            <a:r>
              <a:rPr lang="en-US" b="1" dirty="0" err="1" smtClean="0">
                <a:solidFill>
                  <a:srgbClr val="FF0000"/>
                </a:solidFill>
              </a:rPr>
              <a:t>LayoutManagers</a:t>
            </a:r>
            <a:r>
              <a:rPr lang="en-US" b="1" dirty="0" smtClean="0">
                <a:solidFill>
                  <a:srgbClr val="FF0000"/>
                </a:solidFill>
              </a:rPr>
              <a:t>:</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67544" y="1196752"/>
            <a:ext cx="8280920" cy="5277200"/>
          </a:xfrm>
        </p:spPr>
        <p:txBody>
          <a:bodyPr>
            <a:normAutofit lnSpcReduction="10000"/>
          </a:bodyPr>
          <a:lstStyle/>
          <a:p>
            <a:pPr algn="just"/>
            <a:r>
              <a:rPr lang="en-US" dirty="0" smtClean="0"/>
              <a:t>Every container has a </a:t>
            </a:r>
            <a:r>
              <a:rPr lang="en-US" dirty="0" err="1" smtClean="0"/>
              <a:t>LayoutManager</a:t>
            </a:r>
            <a:r>
              <a:rPr lang="en-US" dirty="0" smtClean="0"/>
              <a:t> attached with it.</a:t>
            </a:r>
          </a:p>
          <a:p>
            <a:pPr algn="just"/>
            <a:r>
              <a:rPr lang="en-US" dirty="0" smtClean="0"/>
              <a:t>Job of </a:t>
            </a:r>
            <a:r>
              <a:rPr lang="en-US" dirty="0" err="1" smtClean="0"/>
              <a:t>layoutManager</a:t>
            </a:r>
            <a:r>
              <a:rPr lang="en-US" dirty="0" smtClean="0"/>
              <a:t> is to arrange the components which are added in the container.</a:t>
            </a:r>
          </a:p>
          <a:p>
            <a:pPr marL="12700" algn="just">
              <a:lnSpc>
                <a:spcPct val="100000"/>
              </a:lnSpc>
              <a:spcBef>
                <a:spcPts val="105"/>
              </a:spcBef>
            </a:pPr>
            <a:r>
              <a:rPr lang="en-US" dirty="0" smtClean="0">
                <a:latin typeface="+mj-lt"/>
                <a:cs typeface="Arial" panose="020B0604020202020204"/>
              </a:rPr>
              <a:t>There are several </a:t>
            </a:r>
            <a:r>
              <a:rPr lang="en-US" spc="-5" dirty="0" smtClean="0">
                <a:latin typeface="+mj-lt"/>
                <a:cs typeface="Arial" panose="020B0604020202020204"/>
              </a:rPr>
              <a:t>different </a:t>
            </a:r>
            <a:r>
              <a:rPr lang="en-US" dirty="0" err="1" smtClean="0">
                <a:latin typeface="+mj-lt"/>
                <a:cs typeface="Arial" panose="020B0604020202020204"/>
              </a:rPr>
              <a:t>LayoutManagers</a:t>
            </a:r>
            <a:r>
              <a:rPr lang="en-US" dirty="0" smtClean="0">
                <a:latin typeface="+mj-lt"/>
                <a:cs typeface="Arial" panose="020B0604020202020204"/>
              </a:rPr>
              <a:t>, each of which sizes</a:t>
            </a:r>
            <a:r>
              <a:rPr lang="en-US" spc="-215" dirty="0" smtClean="0">
                <a:latin typeface="+mj-lt"/>
                <a:cs typeface="Arial" panose="020B0604020202020204"/>
              </a:rPr>
              <a:t> </a:t>
            </a:r>
            <a:r>
              <a:rPr lang="en-US" dirty="0" smtClean="0">
                <a:latin typeface="+mj-lt"/>
                <a:cs typeface="Arial" panose="020B0604020202020204"/>
              </a:rPr>
              <a:t>and positions </a:t>
            </a:r>
            <a:r>
              <a:rPr lang="en-US" spc="-5" dirty="0" smtClean="0">
                <a:latin typeface="+mj-lt"/>
                <a:cs typeface="Arial" panose="020B0604020202020204"/>
              </a:rPr>
              <a:t>its </a:t>
            </a:r>
            <a:r>
              <a:rPr lang="en-US" dirty="0" smtClean="0">
                <a:latin typeface="+mj-lt"/>
                <a:cs typeface="Arial" panose="020B0604020202020204"/>
              </a:rPr>
              <a:t>Components based on an</a:t>
            </a:r>
            <a:r>
              <a:rPr lang="en-US" spc="-95" dirty="0" smtClean="0">
                <a:latin typeface="+mj-lt"/>
                <a:cs typeface="Arial" panose="020B0604020202020204"/>
              </a:rPr>
              <a:t> </a:t>
            </a:r>
            <a:r>
              <a:rPr lang="en-US" dirty="0" smtClean="0">
                <a:latin typeface="+mj-lt"/>
                <a:cs typeface="Arial" panose="020B0604020202020204"/>
              </a:rPr>
              <a:t>algorithm:</a:t>
            </a:r>
          </a:p>
          <a:p>
            <a:pPr lvl="1" algn="just"/>
            <a:r>
              <a:rPr lang="en-US" b="1" dirty="0" err="1" smtClean="0">
                <a:solidFill>
                  <a:srgbClr val="002060"/>
                </a:solidFill>
                <a:latin typeface="+mj-lt"/>
                <a:cs typeface="Arial" panose="020B0604020202020204"/>
              </a:rPr>
              <a:t>FlowLayout</a:t>
            </a:r>
            <a:r>
              <a:rPr lang="en-US" b="1" dirty="0" smtClean="0">
                <a:solidFill>
                  <a:srgbClr val="002060"/>
                </a:solidFill>
                <a:latin typeface="+mj-lt"/>
                <a:cs typeface="Arial" panose="020B0604020202020204"/>
              </a:rPr>
              <a:t>  </a:t>
            </a:r>
          </a:p>
          <a:p>
            <a:pPr lvl="1" algn="just"/>
            <a:r>
              <a:rPr lang="en-US" b="1" dirty="0" err="1" smtClean="0">
                <a:solidFill>
                  <a:srgbClr val="002060"/>
                </a:solidFill>
                <a:latin typeface="+mj-lt"/>
                <a:cs typeface="Arial" panose="020B0604020202020204"/>
              </a:rPr>
              <a:t>Borde</a:t>
            </a:r>
            <a:r>
              <a:rPr lang="en-US" b="1" spc="5" dirty="0" err="1" smtClean="0">
                <a:solidFill>
                  <a:srgbClr val="002060"/>
                </a:solidFill>
                <a:latin typeface="+mj-lt"/>
                <a:cs typeface="Arial" panose="020B0604020202020204"/>
              </a:rPr>
              <a:t>r</a:t>
            </a:r>
            <a:r>
              <a:rPr lang="en-US" b="1" dirty="0" err="1" smtClean="0">
                <a:solidFill>
                  <a:srgbClr val="002060"/>
                </a:solidFill>
                <a:latin typeface="+mj-lt"/>
                <a:cs typeface="Arial" panose="020B0604020202020204"/>
              </a:rPr>
              <a:t>Layout</a:t>
            </a:r>
            <a:r>
              <a:rPr lang="en-US" b="1" dirty="0" smtClean="0">
                <a:solidFill>
                  <a:srgbClr val="002060"/>
                </a:solidFill>
                <a:latin typeface="+mj-lt"/>
                <a:cs typeface="Arial" panose="020B0604020202020204"/>
              </a:rPr>
              <a:t> </a:t>
            </a:r>
          </a:p>
          <a:p>
            <a:pPr lvl="1" algn="just"/>
            <a:r>
              <a:rPr lang="en-US" b="1" dirty="0" err="1" smtClean="0">
                <a:solidFill>
                  <a:srgbClr val="002060"/>
                </a:solidFill>
                <a:latin typeface="+mj-lt"/>
                <a:cs typeface="Arial" panose="020B0604020202020204"/>
              </a:rPr>
              <a:t>GridLayout</a:t>
            </a:r>
            <a:endParaRPr lang="en-US" b="1" dirty="0" smtClean="0">
              <a:solidFill>
                <a:srgbClr val="002060"/>
              </a:solidFill>
              <a:latin typeface="+mj-lt"/>
              <a:cs typeface="Arial" panose="020B0604020202020204"/>
            </a:endParaRPr>
          </a:p>
          <a:p>
            <a:pPr algn="just"/>
            <a:r>
              <a:rPr lang="en-US" dirty="0" smtClean="0">
                <a:latin typeface="+mj-lt"/>
                <a:cs typeface="Arial" panose="020B0604020202020204"/>
              </a:rPr>
              <a:t>For </a:t>
            </a:r>
            <a:r>
              <a:rPr lang="en-US" b="1" dirty="0" smtClean="0">
                <a:solidFill>
                  <a:srgbClr val="00B0F0"/>
                </a:solidFill>
                <a:latin typeface="+mj-lt"/>
                <a:cs typeface="Arial" panose="020B0604020202020204"/>
              </a:rPr>
              <a:t>Window </a:t>
            </a:r>
            <a:r>
              <a:rPr lang="en-US" b="1" dirty="0" smtClean="0">
                <a:solidFill>
                  <a:srgbClr val="00B0F0"/>
                </a:solidFill>
                <a:latin typeface="+mj-lt"/>
                <a:cs typeface="Arial" panose="020B0604020202020204"/>
              </a:rPr>
              <a:t>and Frames</a:t>
            </a:r>
            <a:r>
              <a:rPr lang="en-US" dirty="0" smtClean="0">
                <a:latin typeface="+mj-lt"/>
                <a:cs typeface="Arial" panose="020B0604020202020204"/>
              </a:rPr>
              <a:t>, the default </a:t>
            </a:r>
            <a:r>
              <a:rPr lang="en-US" dirty="0" err="1" smtClean="0">
                <a:latin typeface="+mj-lt"/>
                <a:cs typeface="Arial" panose="020B0604020202020204"/>
              </a:rPr>
              <a:t>LayoutManager</a:t>
            </a:r>
            <a:r>
              <a:rPr lang="en-US" dirty="0" smtClean="0">
                <a:latin typeface="+mj-lt"/>
                <a:cs typeface="Arial" panose="020B0604020202020204"/>
              </a:rPr>
              <a:t> is</a:t>
            </a:r>
            <a:r>
              <a:rPr lang="en-US" spc="-165" dirty="0" smtClean="0">
                <a:latin typeface="+mj-lt"/>
                <a:cs typeface="Arial" panose="020B0604020202020204"/>
              </a:rPr>
              <a:t> </a:t>
            </a:r>
            <a:r>
              <a:rPr lang="en-US" b="1" dirty="0" err="1" smtClean="0">
                <a:solidFill>
                  <a:srgbClr val="FF0000"/>
                </a:solidFill>
                <a:latin typeface="+mj-lt"/>
                <a:cs typeface="Arial" panose="020B0604020202020204"/>
              </a:rPr>
              <a:t>BorderLayout</a:t>
            </a:r>
            <a:r>
              <a:rPr lang="en-US" b="1" dirty="0" smtClean="0">
                <a:solidFill>
                  <a:srgbClr val="FF0000"/>
                </a:solidFill>
                <a:latin typeface="+mj-lt"/>
                <a:cs typeface="Arial" panose="020B0604020202020204"/>
              </a:rPr>
              <a:t>.</a:t>
            </a:r>
            <a:r>
              <a:rPr lang="en-US" dirty="0" smtClean="0">
                <a:latin typeface="+mj-lt"/>
                <a:cs typeface="Arial" panose="020B0604020202020204"/>
              </a:rPr>
              <a:t>  </a:t>
            </a:r>
          </a:p>
          <a:p>
            <a:pPr algn="just"/>
            <a:r>
              <a:rPr lang="en-US" dirty="0" smtClean="0">
                <a:latin typeface="+mj-lt"/>
                <a:cs typeface="Arial" panose="020B0604020202020204"/>
              </a:rPr>
              <a:t>For </a:t>
            </a:r>
            <a:r>
              <a:rPr lang="en-US" b="1" dirty="0" smtClean="0">
                <a:solidFill>
                  <a:srgbClr val="00B0F0"/>
                </a:solidFill>
                <a:latin typeface="+mj-lt"/>
                <a:cs typeface="Arial" panose="020B0604020202020204"/>
              </a:rPr>
              <a:t>Panels</a:t>
            </a:r>
            <a:r>
              <a:rPr lang="en-US" dirty="0" smtClean="0">
                <a:latin typeface="+mj-lt"/>
                <a:cs typeface="Arial" panose="020B0604020202020204"/>
              </a:rPr>
              <a:t> the default </a:t>
            </a:r>
            <a:r>
              <a:rPr lang="en-US" dirty="0" err="1" smtClean="0">
                <a:latin typeface="+mj-lt"/>
                <a:cs typeface="Arial" panose="020B0604020202020204"/>
              </a:rPr>
              <a:t>LayoutManager</a:t>
            </a:r>
            <a:r>
              <a:rPr lang="en-US" dirty="0" smtClean="0">
                <a:latin typeface="+mj-lt"/>
                <a:cs typeface="Arial" panose="020B0604020202020204"/>
              </a:rPr>
              <a:t> is</a:t>
            </a:r>
            <a:r>
              <a:rPr lang="en-US" spc="-140" dirty="0" smtClean="0">
                <a:latin typeface="+mj-lt"/>
                <a:cs typeface="Arial" panose="020B0604020202020204"/>
              </a:rPr>
              <a:t> </a:t>
            </a:r>
            <a:r>
              <a:rPr lang="en-US" b="1" dirty="0" err="1" smtClean="0">
                <a:solidFill>
                  <a:srgbClr val="FF0000"/>
                </a:solidFill>
                <a:latin typeface="+mj-lt"/>
                <a:cs typeface="Arial" panose="020B0604020202020204"/>
              </a:rPr>
              <a:t>FlowLayout</a:t>
            </a:r>
            <a:r>
              <a:rPr lang="en-US" b="1" dirty="0" smtClean="0">
                <a:solidFill>
                  <a:srgbClr val="FF0000"/>
                </a:solidFill>
                <a:latin typeface="Arial" panose="020B0604020202020204"/>
                <a:cs typeface="Arial" panose="020B0604020202020204"/>
              </a:rPr>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408712"/>
          </a:xfrm>
        </p:spPr>
        <p:txBody>
          <a:bodyPr>
            <a:normAutofit fontScale="85000" lnSpcReduction="10000"/>
          </a:bodyPr>
          <a:lstStyle/>
          <a:p>
            <a:pPr algn="just"/>
            <a:r>
              <a:rPr lang="en-US" dirty="0" smtClean="0"/>
              <a:t>The modern approach to handling events is based on the delegation event model, which defines standard and consistent mechanisms to generate and process events.</a:t>
            </a:r>
          </a:p>
          <a:p>
            <a:pPr algn="just"/>
            <a:endParaRPr lang="en-US" dirty="0" smtClean="0"/>
          </a:p>
          <a:p>
            <a:pPr algn="just"/>
            <a:r>
              <a:rPr lang="en-US" dirty="0" smtClean="0"/>
              <a:t>Its concept is quite simple: a source generates an event and sends it to one or more listeners. In this scheme, the listener simply waits until it receives an event. Once received, the listener processes the event and then returns.</a:t>
            </a:r>
          </a:p>
          <a:p>
            <a:pPr algn="just"/>
            <a:endParaRPr lang="en-US" dirty="0" smtClean="0"/>
          </a:p>
          <a:p>
            <a:pPr algn="just"/>
            <a:r>
              <a:rPr lang="en-US" dirty="0" smtClean="0"/>
              <a:t>The advantage of this design is that the application logic that processes events </a:t>
            </a:r>
            <a:r>
              <a:rPr lang="en-US" b="1" dirty="0" smtClean="0">
                <a:solidFill>
                  <a:srgbClr val="FF0000"/>
                </a:solidFill>
              </a:rPr>
              <a:t>(Event Handler logic)</a:t>
            </a:r>
            <a:r>
              <a:rPr lang="en-US" dirty="0" smtClean="0"/>
              <a:t>is cleanly </a:t>
            </a:r>
            <a:r>
              <a:rPr lang="en-US" b="1" dirty="0" smtClean="0"/>
              <a:t>separated</a:t>
            </a:r>
            <a:r>
              <a:rPr lang="en-US" dirty="0" smtClean="0"/>
              <a:t> from the </a:t>
            </a:r>
            <a:r>
              <a:rPr lang="en-US" b="1" dirty="0" smtClean="0">
                <a:solidFill>
                  <a:srgbClr val="FF0000"/>
                </a:solidFill>
              </a:rPr>
              <a:t>user interface logic </a:t>
            </a:r>
            <a:r>
              <a:rPr lang="en-US" dirty="0" smtClean="0"/>
              <a:t>that generates those events. A user interface element is able to "delegate" the processing of an event to a separate piece of code.</a:t>
            </a:r>
          </a:p>
          <a:p>
            <a:pPr algn="just"/>
            <a:endParaRPr lang="en-US" dirty="0" smtClean="0"/>
          </a:p>
          <a:p>
            <a:pPr algn="just"/>
            <a:r>
              <a:rPr lang="en-US" dirty="0" smtClean="0"/>
              <a:t>In the delegation event model,</a:t>
            </a:r>
            <a:r>
              <a:rPr lang="en-US" b="1" dirty="0" smtClean="0">
                <a:solidFill>
                  <a:srgbClr val="FF0000"/>
                </a:solidFill>
              </a:rPr>
              <a:t> listeners must register with a source in order to receive an event notification. </a:t>
            </a:r>
            <a:r>
              <a:rPr lang="en-US" dirty="0" smtClean="0"/>
              <a:t>This provides an important benefit: notifications are sent only to listeners that want to receive them.</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219256" cy="5997280"/>
          </a:xfrm>
        </p:spPr>
        <p:txBody>
          <a:bodyPr>
            <a:normAutofit fontScale="92500" lnSpcReduction="20000"/>
          </a:bodyPr>
          <a:lstStyle/>
          <a:p>
            <a:r>
              <a:rPr lang="en-US" b="1" i="1" dirty="0" err="1" smtClean="0">
                <a:solidFill>
                  <a:srgbClr val="00B0F0"/>
                </a:solidFill>
              </a:rPr>
              <a:t>FlowLayout</a:t>
            </a:r>
            <a:r>
              <a:rPr lang="en-US" b="1" i="1" dirty="0" smtClean="0">
                <a:solidFill>
                  <a:srgbClr val="00B0F0"/>
                </a:solidFill>
              </a:rPr>
              <a:t>:</a:t>
            </a:r>
            <a:endParaRPr lang="en-US" b="1" dirty="0" smtClean="0">
              <a:solidFill>
                <a:srgbClr val="FF0000"/>
              </a:solidFill>
            </a:endParaRPr>
          </a:p>
          <a:p>
            <a:pPr marL="27940" marR="5080" algn="just">
              <a:lnSpc>
                <a:spcPct val="100000"/>
              </a:lnSpc>
              <a:spcBef>
                <a:spcPts val="395"/>
              </a:spcBef>
              <a:buNone/>
            </a:pPr>
            <a:r>
              <a:rPr lang="en-US" dirty="0" smtClean="0"/>
              <a:t>		</a:t>
            </a:r>
            <a:r>
              <a:rPr lang="en-US" spc="-5" dirty="0" smtClean="0"/>
              <a:t>The algorithm used by </a:t>
            </a:r>
            <a:r>
              <a:rPr lang="en-US" dirty="0" smtClean="0"/>
              <a:t>the </a:t>
            </a:r>
            <a:r>
              <a:rPr lang="en-US" spc="-5" dirty="0" err="1" smtClean="0"/>
              <a:t>FlowLayout</a:t>
            </a:r>
            <a:r>
              <a:rPr lang="en-US" spc="-5" dirty="0" smtClean="0"/>
              <a:t> is </a:t>
            </a:r>
            <a:r>
              <a:rPr lang="en-US" dirty="0" smtClean="0"/>
              <a:t>to </a:t>
            </a:r>
            <a:r>
              <a:rPr lang="en-US" spc="-5" dirty="0" smtClean="0"/>
              <a:t>lay</a:t>
            </a:r>
            <a:r>
              <a:rPr lang="en-US" dirty="0" smtClean="0"/>
              <a:t>out components </a:t>
            </a:r>
            <a:r>
              <a:rPr lang="en-US" spc="-5" dirty="0" smtClean="0"/>
              <a:t>like words on a page: </a:t>
            </a:r>
            <a:r>
              <a:rPr lang="en-US" b="1" dirty="0" smtClean="0">
                <a:solidFill>
                  <a:srgbClr val="FF0000"/>
                </a:solidFill>
              </a:rPr>
              <a:t>Left to right, top to  bottom.</a:t>
            </a:r>
          </a:p>
          <a:p>
            <a:pPr marL="27940" marR="5080" algn="just">
              <a:lnSpc>
                <a:spcPct val="100000"/>
              </a:lnSpc>
              <a:spcBef>
                <a:spcPts val="395"/>
              </a:spcBef>
              <a:buNone/>
            </a:pPr>
            <a:r>
              <a:rPr lang="en-US" dirty="0" smtClean="0"/>
              <a:t>		It fits </a:t>
            </a:r>
            <a:r>
              <a:rPr lang="en-US" spc="-5" dirty="0" smtClean="0"/>
              <a:t>as </a:t>
            </a:r>
            <a:r>
              <a:rPr lang="en-US" dirty="0" smtClean="0"/>
              <a:t>many Components </a:t>
            </a:r>
            <a:r>
              <a:rPr lang="en-US" spc="-5" dirty="0" smtClean="0"/>
              <a:t>into a given row </a:t>
            </a:r>
            <a:r>
              <a:rPr lang="en-US" dirty="0" smtClean="0"/>
              <a:t>before </a:t>
            </a:r>
            <a:r>
              <a:rPr lang="en-US" spc="-5" dirty="0" smtClean="0"/>
              <a:t>moving  </a:t>
            </a:r>
            <a:r>
              <a:rPr lang="en-US" dirty="0" smtClean="0"/>
              <a:t>to </a:t>
            </a:r>
            <a:r>
              <a:rPr lang="en-US" spc="-5" dirty="0" smtClean="0"/>
              <a:t>the next</a:t>
            </a:r>
            <a:r>
              <a:rPr lang="en-US" spc="15" dirty="0" smtClean="0"/>
              <a:t> </a:t>
            </a:r>
            <a:r>
              <a:rPr lang="en-US" spc="-35" dirty="0" smtClean="0"/>
              <a:t>row.</a:t>
            </a:r>
          </a:p>
          <a:p>
            <a:pPr marL="27940" marR="5080" algn="just">
              <a:spcBef>
                <a:spcPts val="395"/>
              </a:spcBef>
            </a:pPr>
            <a:r>
              <a:rPr lang="en-US" b="1" i="1" spc="-35" dirty="0" err="1" smtClean="0">
                <a:solidFill>
                  <a:srgbClr val="00B0F0"/>
                </a:solidFill>
              </a:rPr>
              <a:t>Gridlayout</a:t>
            </a:r>
            <a:r>
              <a:rPr lang="en-US" b="1" i="1" spc="-35" dirty="0" smtClean="0">
                <a:solidFill>
                  <a:srgbClr val="00B0F0"/>
                </a:solidFill>
              </a:rPr>
              <a:t>:</a:t>
            </a:r>
          </a:p>
          <a:p>
            <a:pPr algn="just">
              <a:buNone/>
            </a:pPr>
            <a:r>
              <a:rPr lang="en-US" dirty="0" smtClean="0">
                <a:solidFill>
                  <a:srgbClr val="00B0F0"/>
                </a:solidFill>
              </a:rPr>
              <a:t>		</a:t>
            </a:r>
            <a:r>
              <a:rPr lang="en-US" dirty="0" smtClean="0"/>
              <a:t>This </a:t>
            </a:r>
            <a:r>
              <a:rPr lang="en-US" dirty="0" err="1" smtClean="0"/>
              <a:t>LayoutManager</a:t>
            </a:r>
            <a:r>
              <a:rPr lang="en-US" dirty="0" smtClean="0"/>
              <a:t> arranges the components in a grid fashion. i.e</a:t>
            </a:r>
            <a:r>
              <a:rPr lang="en-US" b="1" dirty="0" smtClean="0"/>
              <a:t>. in rows and columns.</a:t>
            </a:r>
          </a:p>
          <a:p>
            <a:pPr algn="just"/>
            <a:r>
              <a:rPr lang="en-US" b="1" i="1" dirty="0" err="1" smtClean="0">
                <a:solidFill>
                  <a:srgbClr val="00B0F0"/>
                </a:solidFill>
              </a:rPr>
              <a:t>BorderLayout</a:t>
            </a:r>
            <a:r>
              <a:rPr lang="en-US" b="1" i="1" dirty="0" smtClean="0">
                <a:solidFill>
                  <a:srgbClr val="00B0F0"/>
                </a:solidFill>
              </a:rPr>
              <a:t>:</a:t>
            </a:r>
          </a:p>
          <a:p>
            <a:pPr algn="just">
              <a:buNone/>
            </a:pPr>
            <a:r>
              <a:rPr lang="en-US" dirty="0" smtClean="0"/>
              <a:t>		This </a:t>
            </a:r>
            <a:r>
              <a:rPr lang="en-US" dirty="0" err="1" smtClean="0"/>
              <a:t>LayoutManager</a:t>
            </a:r>
            <a:r>
              <a:rPr lang="en-US" dirty="0" smtClean="0"/>
              <a:t> arranges the components along the border and at the center of the container. While adding the component we have to specify the constraint where we want to add by calling method</a:t>
            </a:r>
          </a:p>
          <a:p>
            <a:pPr algn="just">
              <a:buNone/>
            </a:pPr>
            <a:r>
              <a:rPr lang="en-US" dirty="0" smtClean="0"/>
              <a:t>	</a:t>
            </a:r>
            <a:r>
              <a:rPr lang="en-US" b="1" dirty="0" smtClean="0"/>
              <a:t>	add(Component c, Object Constraint)</a:t>
            </a:r>
          </a:p>
          <a:p>
            <a:pPr algn="ctr">
              <a:buNone/>
            </a:pPr>
            <a:r>
              <a:rPr lang="en-US" b="1" i="1" dirty="0" smtClean="0">
                <a:solidFill>
                  <a:schemeClr val="accent3">
                    <a:lumMod val="75000"/>
                  </a:schemeClr>
                </a:solidFill>
              </a:rPr>
              <a:t>Constraint can be any of the “North” “South” “East” “West” “Center”</a:t>
            </a:r>
          </a:p>
          <a:p>
            <a:pPr>
              <a:buNone/>
            </a:pPr>
            <a:r>
              <a:rPr lang="en-US" b="1" dirty="0" smtClean="0"/>
              <a:t> ex:- 	</a:t>
            </a:r>
            <a:r>
              <a:rPr lang="en-US" b="1" dirty="0" smtClean="0">
                <a:solidFill>
                  <a:srgbClr val="FF0000"/>
                </a:solidFill>
              </a:rPr>
              <a:t>Button b1=new Button(“Ok”);	     </a:t>
            </a:r>
          </a:p>
          <a:p>
            <a:pPr>
              <a:buNone/>
            </a:pPr>
            <a:r>
              <a:rPr lang="en-US" b="1" dirty="0" smtClean="0">
                <a:solidFill>
                  <a:srgbClr val="FF0000"/>
                </a:solidFill>
              </a:rPr>
              <a:t>		add(b1, “North”);</a:t>
            </a:r>
          </a:p>
          <a:p>
            <a:pPr>
              <a:buNone/>
            </a:pPr>
            <a:endParaRPr lang="en-US" b="1"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rPr>
              <a:t>MenuBar</a:t>
            </a:r>
            <a:r>
              <a:rPr lang="en-US" b="1" dirty="0" smtClean="0">
                <a:solidFill>
                  <a:srgbClr val="FF0000"/>
                </a:solidFill>
              </a:rPr>
              <a:t>, Menu and </a:t>
            </a:r>
            <a:r>
              <a:rPr lang="en-US" b="1" dirty="0" err="1" smtClean="0">
                <a:solidFill>
                  <a:srgbClr val="FF0000"/>
                </a:solidFill>
              </a:rPr>
              <a:t>MenuItem</a:t>
            </a:r>
            <a:r>
              <a:rPr lang="en-US" b="1" dirty="0" smtClean="0">
                <a:solidFill>
                  <a:srgbClr val="FF0000"/>
                </a:solidFill>
              </a:rPr>
              <a:t>:</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sz="quarter" idx="1"/>
          </p:nvPr>
        </p:nvSpPr>
        <p:spPr>
          <a:xfrm>
            <a:off x="457200" y="1196752"/>
            <a:ext cx="7467600" cy="5277200"/>
          </a:xfrm>
        </p:spPr>
        <p:txBody>
          <a:bodyPr/>
          <a:lstStyle/>
          <a:p>
            <a:pPr marL="12700">
              <a:lnSpc>
                <a:spcPct val="100000"/>
              </a:lnSpc>
              <a:spcBef>
                <a:spcPts val="580"/>
              </a:spcBef>
              <a:tabLst>
                <a:tab pos="354965" algn="l"/>
              </a:tabLst>
            </a:pPr>
            <a:r>
              <a:rPr lang="en-US" dirty="0" smtClean="0">
                <a:latin typeface="+mj-lt"/>
                <a:cs typeface="Arial" panose="020B0604020202020204"/>
              </a:rPr>
              <a:t>A menu bar displays a list of </a:t>
            </a:r>
            <a:r>
              <a:rPr lang="en-US" spc="-5" dirty="0" smtClean="0">
                <a:latin typeface="+mj-lt"/>
                <a:cs typeface="Arial" panose="020B0604020202020204"/>
              </a:rPr>
              <a:t>top-level </a:t>
            </a:r>
            <a:r>
              <a:rPr lang="en-US" dirty="0" smtClean="0">
                <a:latin typeface="+mj-lt"/>
                <a:cs typeface="Arial" panose="020B0604020202020204"/>
              </a:rPr>
              <a:t>menu</a:t>
            </a:r>
            <a:r>
              <a:rPr lang="en-US" spc="-235" dirty="0" smtClean="0">
                <a:latin typeface="+mj-lt"/>
                <a:cs typeface="Arial" panose="020B0604020202020204"/>
              </a:rPr>
              <a:t> </a:t>
            </a:r>
            <a:r>
              <a:rPr lang="en-US" dirty="0" smtClean="0">
                <a:latin typeface="+mj-lt"/>
                <a:cs typeface="Arial" panose="020B0604020202020204"/>
              </a:rPr>
              <a:t>choices</a:t>
            </a:r>
          </a:p>
          <a:p>
            <a:pPr marL="12700">
              <a:lnSpc>
                <a:spcPct val="100000"/>
              </a:lnSpc>
              <a:spcBef>
                <a:spcPts val="480"/>
              </a:spcBef>
              <a:tabLst>
                <a:tab pos="354965" algn="l"/>
              </a:tabLst>
            </a:pPr>
            <a:r>
              <a:rPr lang="en-US" dirty="0" smtClean="0">
                <a:latin typeface="+mj-lt"/>
                <a:cs typeface="Arial" panose="020B0604020202020204"/>
              </a:rPr>
              <a:t>Each choice is associated with a drop-down</a:t>
            </a:r>
            <a:r>
              <a:rPr lang="en-US" spc="-155" dirty="0" smtClean="0">
                <a:latin typeface="+mj-lt"/>
                <a:cs typeface="Arial" panose="020B0604020202020204"/>
              </a:rPr>
              <a:t> </a:t>
            </a:r>
            <a:r>
              <a:rPr lang="en-US" dirty="0" smtClean="0">
                <a:latin typeface="+mj-lt"/>
                <a:cs typeface="Arial" panose="020B0604020202020204"/>
              </a:rPr>
              <a:t>menu</a:t>
            </a:r>
          </a:p>
          <a:p>
            <a:pPr marL="12700">
              <a:lnSpc>
                <a:spcPct val="100000"/>
              </a:lnSpc>
              <a:spcBef>
                <a:spcPts val="480"/>
              </a:spcBef>
              <a:tabLst>
                <a:tab pos="354965" algn="l"/>
              </a:tabLst>
            </a:pPr>
            <a:r>
              <a:rPr lang="en-US" dirty="0" smtClean="0">
                <a:latin typeface="+mj-lt"/>
                <a:cs typeface="Arial" panose="020B0604020202020204"/>
              </a:rPr>
              <a:t>This concept is implemented in Java by the following</a:t>
            </a:r>
            <a:r>
              <a:rPr lang="en-US" spc="-95" dirty="0" smtClean="0">
                <a:latin typeface="+mj-lt"/>
                <a:cs typeface="Arial" panose="020B0604020202020204"/>
              </a:rPr>
              <a:t> </a:t>
            </a:r>
            <a:r>
              <a:rPr lang="en-US" dirty="0" smtClean="0">
                <a:latin typeface="+mj-lt"/>
                <a:cs typeface="Arial" panose="020B0604020202020204"/>
              </a:rPr>
              <a:t>classes</a:t>
            </a:r>
          </a:p>
          <a:p>
            <a:pPr marL="469900">
              <a:lnSpc>
                <a:spcPct val="100000"/>
              </a:lnSpc>
              <a:spcBef>
                <a:spcPts val="480"/>
              </a:spcBef>
              <a:tabLst>
                <a:tab pos="756285" algn="l"/>
              </a:tabLst>
            </a:pPr>
            <a:r>
              <a:rPr lang="en-US" dirty="0" err="1" smtClean="0">
                <a:latin typeface="+mj-lt"/>
                <a:cs typeface="Arial" panose="020B0604020202020204"/>
              </a:rPr>
              <a:t>MenuBar</a:t>
            </a:r>
            <a:endParaRPr lang="en-US" dirty="0" smtClean="0">
              <a:latin typeface="+mj-lt"/>
              <a:cs typeface="Arial" panose="020B0604020202020204"/>
            </a:endParaRPr>
          </a:p>
          <a:p>
            <a:pPr marL="469900">
              <a:lnSpc>
                <a:spcPct val="100000"/>
              </a:lnSpc>
              <a:spcBef>
                <a:spcPts val="480"/>
              </a:spcBef>
              <a:tabLst>
                <a:tab pos="756285" algn="l"/>
              </a:tabLst>
            </a:pPr>
            <a:r>
              <a:rPr lang="en-US" dirty="0" smtClean="0">
                <a:latin typeface="+mj-lt"/>
                <a:cs typeface="Arial" panose="020B0604020202020204"/>
              </a:rPr>
              <a:t>Menu</a:t>
            </a:r>
          </a:p>
          <a:p>
            <a:pPr marL="469900">
              <a:lnSpc>
                <a:spcPct val="100000"/>
              </a:lnSpc>
              <a:spcBef>
                <a:spcPts val="480"/>
              </a:spcBef>
              <a:tabLst>
                <a:tab pos="756285" algn="l"/>
              </a:tabLst>
            </a:pPr>
            <a:r>
              <a:rPr lang="en-US" dirty="0" err="1" smtClean="0">
                <a:latin typeface="+mj-lt"/>
                <a:cs typeface="Arial" panose="020B0604020202020204"/>
              </a:rPr>
              <a:t>MenuItem</a:t>
            </a:r>
            <a:endParaRPr lang="en-US" dirty="0" smtClean="0">
              <a:latin typeface="+mj-lt"/>
              <a:cs typeface="Arial" panose="020B0604020202020204"/>
            </a:endParaRP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cs typeface="Arial" panose="020B0604020202020204"/>
              </a:rPr>
              <a:t>MenuBar</a:t>
            </a:r>
            <a:r>
              <a:rPr lang="en-US" b="1" dirty="0" smtClean="0">
                <a:solidFill>
                  <a:srgbClr val="FF0000"/>
                </a:solidFill>
                <a:cs typeface="Arial" panose="020B0604020202020204"/>
              </a:rPr>
              <a:t>:</a:t>
            </a:r>
            <a:r>
              <a:rPr lang="en-US" dirty="0" smtClean="0">
                <a:cs typeface="Arial" panose="020B0604020202020204"/>
              </a:rPr>
              <a:t/>
            </a:r>
            <a:br>
              <a:rPr lang="en-US" dirty="0" smtClean="0">
                <a:cs typeface="Arial" panose="020B0604020202020204"/>
              </a:rPr>
            </a:br>
            <a:endParaRPr lang="en-US" dirty="0"/>
          </a:p>
        </p:txBody>
      </p:sp>
      <p:sp>
        <p:nvSpPr>
          <p:cNvPr id="3" name="Content Placeholder 2"/>
          <p:cNvSpPr>
            <a:spLocks noGrp="1"/>
          </p:cNvSpPr>
          <p:nvPr>
            <p:ph sz="quarter" idx="1"/>
          </p:nvPr>
        </p:nvSpPr>
        <p:spPr>
          <a:xfrm>
            <a:off x="457200" y="1124744"/>
            <a:ext cx="7467600" cy="5349208"/>
          </a:xfrm>
        </p:spPr>
        <p:txBody>
          <a:bodyPr/>
          <a:lstStyle/>
          <a:p>
            <a:r>
              <a:rPr lang="en-US" dirty="0" smtClean="0"/>
              <a:t>This class is used  to create </a:t>
            </a:r>
            <a:r>
              <a:rPr lang="en-US" b="1" dirty="0" err="1" smtClean="0"/>
              <a:t>MenuBar</a:t>
            </a:r>
            <a:r>
              <a:rPr lang="en-US" dirty="0" smtClean="0"/>
              <a:t> object.</a:t>
            </a:r>
          </a:p>
          <a:p>
            <a:pPr>
              <a:buNone/>
            </a:pPr>
            <a:endParaRPr lang="en-US" dirty="0"/>
          </a:p>
        </p:txBody>
      </p:sp>
      <p:graphicFrame>
        <p:nvGraphicFramePr>
          <p:cNvPr id="4" name="Table 3"/>
          <p:cNvGraphicFramePr>
            <a:graphicFrameLocks noGrp="1"/>
          </p:cNvGraphicFramePr>
          <p:nvPr/>
        </p:nvGraphicFramePr>
        <p:xfrm>
          <a:off x="899592" y="1761376"/>
          <a:ext cx="6696744" cy="731520"/>
        </p:xfrm>
        <a:graphic>
          <a:graphicData uri="http://schemas.openxmlformats.org/drawingml/2006/table">
            <a:tbl>
              <a:tblPr firstRow="1" bandRow="1">
                <a:tableStyleId>{5C22544A-7EE6-4342-B048-85BDC9FD1C3A}</a:tableStyleId>
              </a:tblPr>
              <a:tblGrid>
                <a:gridCol w="2376264"/>
                <a:gridCol w="4320480"/>
              </a:tblGrid>
              <a:tr h="360040">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354320">
                <a:tc>
                  <a:txBody>
                    <a:bodyPr/>
                    <a:lstStyle/>
                    <a:p>
                      <a:r>
                        <a:rPr lang="en-US" b="1" i="1" dirty="0" err="1" smtClean="0">
                          <a:solidFill>
                            <a:srgbClr val="002060"/>
                          </a:solidFill>
                        </a:rPr>
                        <a:t>MenuBar</a:t>
                      </a:r>
                      <a:r>
                        <a:rPr lang="en-US" b="1" i="1" dirty="0" smtClean="0">
                          <a:solidFill>
                            <a:srgbClr val="002060"/>
                          </a:solidFill>
                        </a:rPr>
                        <a:t>()</a:t>
                      </a:r>
                      <a:endParaRPr lang="en-US" b="1" i="1" dirty="0">
                        <a:solidFill>
                          <a:srgbClr val="002060"/>
                        </a:solidFill>
                      </a:endParaRPr>
                    </a:p>
                  </a:txBody>
                  <a:tcPr/>
                </a:tc>
                <a:tc>
                  <a:txBody>
                    <a:bodyPr/>
                    <a:lstStyle/>
                    <a:p>
                      <a:r>
                        <a:rPr lang="en-US" dirty="0" smtClean="0"/>
                        <a:t>It will create</a:t>
                      </a:r>
                      <a:r>
                        <a:rPr lang="en-US" baseline="0" dirty="0" smtClean="0"/>
                        <a:t> a </a:t>
                      </a:r>
                      <a:r>
                        <a:rPr lang="en-US" baseline="0" dirty="0" err="1" smtClean="0"/>
                        <a:t>MenuBar</a:t>
                      </a:r>
                      <a:r>
                        <a:rPr lang="en-US" baseline="0" dirty="0" smtClean="0"/>
                        <a:t> object.</a:t>
                      </a:r>
                      <a:endParaRPr lang="en-US" dirty="0"/>
                    </a:p>
                  </a:txBody>
                  <a:tcPr/>
                </a:tc>
              </a:tr>
            </a:tbl>
          </a:graphicData>
        </a:graphic>
      </p:graphicFrame>
      <p:graphicFrame>
        <p:nvGraphicFramePr>
          <p:cNvPr id="5" name="Table 4"/>
          <p:cNvGraphicFramePr>
            <a:graphicFrameLocks noGrp="1"/>
          </p:cNvGraphicFramePr>
          <p:nvPr/>
        </p:nvGraphicFramePr>
        <p:xfrm>
          <a:off x="899592" y="2780928"/>
          <a:ext cx="6696744" cy="2291080"/>
        </p:xfrm>
        <a:graphic>
          <a:graphicData uri="http://schemas.openxmlformats.org/drawingml/2006/table">
            <a:tbl>
              <a:tblPr firstRow="1" bandRow="1">
                <a:tableStyleId>{5C22544A-7EE6-4342-B048-85BDC9FD1C3A}</a:tableStyleId>
              </a:tblPr>
              <a:tblGrid>
                <a:gridCol w="2376264"/>
                <a:gridCol w="4320480"/>
              </a:tblGrid>
              <a:tr h="370840">
                <a:tc>
                  <a:txBody>
                    <a:bodyPr/>
                    <a:lstStyle/>
                    <a:p>
                      <a:r>
                        <a:rPr lang="en-US" sz="1800" dirty="0" smtClean="0"/>
                        <a:t>Methods</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smtClean="0">
                          <a:solidFill>
                            <a:srgbClr val="002060"/>
                          </a:solidFill>
                        </a:rPr>
                        <a:t>void</a:t>
                      </a:r>
                      <a:r>
                        <a:rPr lang="en-US" b="1" i="1" baseline="0" dirty="0" smtClean="0">
                          <a:solidFill>
                            <a:srgbClr val="002060"/>
                          </a:solidFill>
                        </a:rPr>
                        <a:t> add</a:t>
                      </a:r>
                      <a:r>
                        <a:rPr lang="en-US" b="1" i="1" dirty="0" smtClean="0">
                          <a:solidFill>
                            <a:srgbClr val="002060"/>
                          </a:solidFill>
                        </a:rPr>
                        <a:t>(Menu m)</a:t>
                      </a:r>
                    </a:p>
                  </a:txBody>
                  <a:tcPr/>
                </a:tc>
                <a:tc>
                  <a:txBody>
                    <a:bodyPr/>
                    <a:lstStyle/>
                    <a:p>
                      <a:r>
                        <a:rPr lang="en-US" dirty="0" smtClean="0"/>
                        <a:t>It will add specified menu in </a:t>
                      </a:r>
                      <a:r>
                        <a:rPr lang="en-US" dirty="0" err="1" smtClean="0"/>
                        <a:t>MenuBar</a:t>
                      </a:r>
                      <a:r>
                        <a:rPr lang="en-US" dirty="0" smtClean="0"/>
                        <a:t> Object.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smtClean="0">
                          <a:solidFill>
                            <a:srgbClr val="002060"/>
                          </a:solidFill>
                        </a:rPr>
                        <a:t>void</a:t>
                      </a:r>
                      <a:r>
                        <a:rPr lang="en-US" b="1" i="1" baseline="0" dirty="0" smtClean="0">
                          <a:solidFill>
                            <a:srgbClr val="002060"/>
                          </a:solidFill>
                        </a:rPr>
                        <a:t> remove</a:t>
                      </a:r>
                      <a:r>
                        <a:rPr lang="en-US" b="1" i="1" dirty="0" smtClean="0">
                          <a:solidFill>
                            <a:srgbClr val="002060"/>
                          </a:solidFill>
                        </a:rPr>
                        <a:t>(</a:t>
                      </a:r>
                      <a:r>
                        <a:rPr lang="en-US" b="1" i="1" dirty="0" err="1" smtClean="0">
                          <a:solidFill>
                            <a:srgbClr val="002060"/>
                          </a:solidFill>
                        </a:rPr>
                        <a:t>int</a:t>
                      </a:r>
                      <a:r>
                        <a:rPr lang="en-US" b="1" i="1" dirty="0" smtClean="0">
                          <a:solidFill>
                            <a:srgbClr val="002060"/>
                          </a:solidFill>
                        </a:rPr>
                        <a:t> n)</a:t>
                      </a:r>
                    </a:p>
                  </a:txBody>
                  <a:tcPr/>
                </a:tc>
                <a:tc>
                  <a:txBody>
                    <a:bodyPr/>
                    <a:lstStyle/>
                    <a:p>
                      <a:r>
                        <a:rPr lang="en-US" dirty="0" smtClean="0"/>
                        <a:t>It will</a:t>
                      </a:r>
                      <a:r>
                        <a:rPr lang="en-US" baseline="0" dirty="0" smtClean="0"/>
                        <a:t> remove menu from specified position.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int</a:t>
                      </a:r>
                      <a:r>
                        <a:rPr lang="en-US" b="1" i="1" dirty="0" smtClean="0">
                          <a:solidFill>
                            <a:srgbClr val="002060"/>
                          </a:solidFill>
                        </a:rPr>
                        <a:t> </a:t>
                      </a:r>
                      <a:r>
                        <a:rPr lang="en-US" b="1" i="1" dirty="0" err="1" smtClean="0">
                          <a:solidFill>
                            <a:srgbClr val="002060"/>
                          </a:solidFill>
                        </a:rPr>
                        <a:t>getMenuCount</a:t>
                      </a:r>
                      <a:r>
                        <a:rPr lang="en-US" b="1" i="1" dirty="0" smtClean="0">
                          <a:solidFill>
                            <a:srgbClr val="002060"/>
                          </a:solidFill>
                        </a:rPr>
                        <a:t>()</a:t>
                      </a:r>
                    </a:p>
                  </a:txBody>
                  <a:tcPr/>
                </a:tc>
                <a:tc>
                  <a:txBody>
                    <a:bodyPr/>
                    <a:lstStyle/>
                    <a:p>
                      <a:r>
                        <a:rPr lang="en-US" dirty="0" smtClean="0"/>
                        <a:t>Return total no. of menu in </a:t>
                      </a:r>
                      <a:r>
                        <a:rPr lang="en-US" dirty="0" err="1" smtClean="0"/>
                        <a:t>MenuBar</a:t>
                      </a:r>
                      <a:r>
                        <a:rPr lang="en-US" dirty="0" smtClean="0"/>
                        <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cs typeface="Arial" panose="020B0604020202020204"/>
              </a:rPr>
              <a:t>Menu:</a:t>
            </a:r>
            <a:r>
              <a:rPr lang="en-US" dirty="0" smtClean="0">
                <a:cs typeface="Arial" panose="020B0604020202020204"/>
              </a:rPr>
              <a:t/>
            </a:r>
            <a:br>
              <a:rPr lang="en-US" dirty="0" smtClean="0">
                <a:cs typeface="Arial" panose="020B0604020202020204"/>
              </a:rPr>
            </a:br>
            <a:endParaRPr lang="en-US" dirty="0"/>
          </a:p>
        </p:txBody>
      </p:sp>
      <p:sp>
        <p:nvSpPr>
          <p:cNvPr id="3" name="Content Placeholder 2"/>
          <p:cNvSpPr>
            <a:spLocks noGrp="1"/>
          </p:cNvSpPr>
          <p:nvPr>
            <p:ph sz="quarter" idx="1"/>
          </p:nvPr>
        </p:nvSpPr>
        <p:spPr>
          <a:xfrm>
            <a:off x="457200" y="1124744"/>
            <a:ext cx="7467600" cy="5349208"/>
          </a:xfrm>
        </p:spPr>
        <p:txBody>
          <a:bodyPr/>
          <a:lstStyle/>
          <a:p>
            <a:r>
              <a:rPr lang="en-US" dirty="0" smtClean="0"/>
              <a:t>This class is used  to create </a:t>
            </a:r>
            <a:r>
              <a:rPr lang="en-US" b="1" dirty="0" smtClean="0"/>
              <a:t>pull down </a:t>
            </a:r>
            <a:r>
              <a:rPr lang="en-US" dirty="0" smtClean="0"/>
              <a:t>menu.</a:t>
            </a:r>
          </a:p>
          <a:p>
            <a:pPr>
              <a:buNone/>
            </a:pPr>
            <a:endParaRPr lang="en-US" dirty="0"/>
          </a:p>
        </p:txBody>
      </p:sp>
      <p:graphicFrame>
        <p:nvGraphicFramePr>
          <p:cNvPr id="4" name="Table 3"/>
          <p:cNvGraphicFramePr>
            <a:graphicFrameLocks noGrp="1"/>
          </p:cNvGraphicFramePr>
          <p:nvPr/>
        </p:nvGraphicFramePr>
        <p:xfrm>
          <a:off x="899592" y="1977400"/>
          <a:ext cx="7056784" cy="1005840"/>
        </p:xfrm>
        <a:graphic>
          <a:graphicData uri="http://schemas.openxmlformats.org/drawingml/2006/table">
            <a:tbl>
              <a:tblPr firstRow="1" bandRow="1">
                <a:tableStyleId>{5C22544A-7EE6-4342-B048-85BDC9FD1C3A}</a:tableStyleId>
              </a:tblPr>
              <a:tblGrid>
                <a:gridCol w="2664296"/>
                <a:gridCol w="4392488"/>
              </a:tblGrid>
              <a:tr h="360040">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354320">
                <a:tc>
                  <a:txBody>
                    <a:bodyPr/>
                    <a:lstStyle/>
                    <a:p>
                      <a:r>
                        <a:rPr lang="en-US" b="1" i="1" dirty="0" smtClean="0">
                          <a:solidFill>
                            <a:srgbClr val="002060"/>
                          </a:solidFill>
                        </a:rPr>
                        <a:t>Menu(String</a:t>
                      </a:r>
                      <a:r>
                        <a:rPr lang="en-US" b="1" i="1" baseline="0" dirty="0" smtClean="0">
                          <a:solidFill>
                            <a:srgbClr val="002060"/>
                          </a:solidFill>
                        </a:rPr>
                        <a:t> label</a:t>
                      </a:r>
                      <a:r>
                        <a:rPr lang="en-US" b="1" i="1" dirty="0" smtClean="0">
                          <a:solidFill>
                            <a:srgbClr val="002060"/>
                          </a:solidFill>
                        </a:rPr>
                        <a:t>)</a:t>
                      </a:r>
                      <a:endParaRPr lang="en-US" b="1" i="1" dirty="0">
                        <a:solidFill>
                          <a:srgbClr val="002060"/>
                        </a:solidFill>
                      </a:endParaRPr>
                    </a:p>
                  </a:txBody>
                  <a:tcPr/>
                </a:tc>
                <a:tc>
                  <a:txBody>
                    <a:bodyPr/>
                    <a:lstStyle/>
                    <a:p>
                      <a:r>
                        <a:rPr lang="en-US" dirty="0" smtClean="0"/>
                        <a:t>It will create</a:t>
                      </a:r>
                      <a:r>
                        <a:rPr lang="en-US" baseline="0" dirty="0" smtClean="0"/>
                        <a:t> a Menu object with specified label.</a:t>
                      </a:r>
                      <a:endParaRPr lang="en-US" dirty="0"/>
                    </a:p>
                  </a:txBody>
                  <a:tcPr/>
                </a:tc>
              </a:tr>
            </a:tbl>
          </a:graphicData>
        </a:graphic>
      </p:graphicFrame>
      <p:graphicFrame>
        <p:nvGraphicFramePr>
          <p:cNvPr id="5" name="Table 4"/>
          <p:cNvGraphicFramePr>
            <a:graphicFrameLocks noGrp="1"/>
          </p:cNvGraphicFramePr>
          <p:nvPr/>
        </p:nvGraphicFramePr>
        <p:xfrm>
          <a:off x="899592" y="3226152"/>
          <a:ext cx="7056784" cy="2392680"/>
        </p:xfrm>
        <a:graphic>
          <a:graphicData uri="http://schemas.openxmlformats.org/drawingml/2006/table">
            <a:tbl>
              <a:tblPr firstRow="1" bandRow="1">
                <a:tableStyleId>{5C22544A-7EE6-4342-B048-85BDC9FD1C3A}</a:tableStyleId>
              </a:tblPr>
              <a:tblGrid>
                <a:gridCol w="2807538"/>
                <a:gridCol w="4249246"/>
              </a:tblGrid>
              <a:tr h="370840">
                <a:tc>
                  <a:txBody>
                    <a:bodyPr/>
                    <a:lstStyle/>
                    <a:p>
                      <a:r>
                        <a:rPr lang="en-US" sz="1800" dirty="0" smtClean="0"/>
                        <a:t>Methods</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baseline="0" dirty="0" smtClean="0">
                          <a:solidFill>
                            <a:srgbClr val="002060"/>
                          </a:solidFill>
                        </a:rPr>
                        <a:t>add</a:t>
                      </a:r>
                      <a:r>
                        <a:rPr lang="en-US" b="1" i="1" dirty="0" smtClean="0">
                          <a:solidFill>
                            <a:srgbClr val="002060"/>
                          </a:solidFill>
                        </a:rPr>
                        <a:t>(</a:t>
                      </a:r>
                      <a:r>
                        <a:rPr lang="en-US" b="1" i="1" dirty="0" err="1" smtClean="0">
                          <a:solidFill>
                            <a:srgbClr val="002060"/>
                          </a:solidFill>
                        </a:rPr>
                        <a:t>MenuItem</a:t>
                      </a:r>
                      <a:r>
                        <a:rPr lang="en-US" b="1" i="1" dirty="0" smtClean="0">
                          <a:solidFill>
                            <a:srgbClr val="002060"/>
                          </a:solidFill>
                        </a:rPr>
                        <a:t> mi)</a:t>
                      </a:r>
                    </a:p>
                  </a:txBody>
                  <a:tcPr/>
                </a:tc>
                <a:tc>
                  <a:txBody>
                    <a:bodyPr/>
                    <a:lstStyle/>
                    <a:p>
                      <a:r>
                        <a:rPr lang="en-US" dirty="0" smtClean="0"/>
                        <a:t>It will add </a:t>
                      </a:r>
                      <a:r>
                        <a:rPr lang="en-US" dirty="0" err="1" smtClean="0"/>
                        <a:t>MenuItem</a:t>
                      </a:r>
                      <a:r>
                        <a:rPr lang="en-US" baseline="0" dirty="0" smtClean="0"/>
                        <a:t> in menu.</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smtClean="0">
                          <a:solidFill>
                            <a:srgbClr val="002060"/>
                          </a:solidFill>
                        </a:rPr>
                        <a:t>void</a:t>
                      </a:r>
                      <a:r>
                        <a:rPr lang="en-US" b="1" i="1" baseline="0" dirty="0" smtClean="0">
                          <a:solidFill>
                            <a:srgbClr val="002060"/>
                          </a:solidFill>
                        </a:rPr>
                        <a:t> remove</a:t>
                      </a:r>
                      <a:r>
                        <a:rPr lang="en-US" b="1" i="1" dirty="0" smtClean="0">
                          <a:solidFill>
                            <a:srgbClr val="002060"/>
                          </a:solidFill>
                        </a:rPr>
                        <a:t>(</a:t>
                      </a:r>
                      <a:r>
                        <a:rPr lang="en-US" b="1" i="1" dirty="0" err="1" smtClean="0">
                          <a:solidFill>
                            <a:srgbClr val="002060"/>
                          </a:solidFill>
                        </a:rPr>
                        <a:t>int</a:t>
                      </a:r>
                      <a:r>
                        <a:rPr lang="en-US" b="1" i="1" dirty="0" smtClean="0">
                          <a:solidFill>
                            <a:srgbClr val="002060"/>
                          </a:solidFill>
                        </a:rPr>
                        <a:t> index)</a:t>
                      </a:r>
                    </a:p>
                  </a:txBody>
                  <a:tcPr/>
                </a:tc>
                <a:tc>
                  <a:txBody>
                    <a:bodyPr/>
                    <a:lstStyle/>
                    <a:p>
                      <a:r>
                        <a:rPr lang="en-US" dirty="0" smtClean="0"/>
                        <a:t>It will</a:t>
                      </a:r>
                      <a:r>
                        <a:rPr lang="en-US" baseline="0" dirty="0" smtClean="0"/>
                        <a:t> remove menu at specified index.</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int</a:t>
                      </a:r>
                      <a:r>
                        <a:rPr lang="en-US" b="1" i="1" dirty="0" smtClean="0">
                          <a:solidFill>
                            <a:srgbClr val="002060"/>
                          </a:solidFill>
                        </a:rPr>
                        <a:t> </a:t>
                      </a:r>
                      <a:r>
                        <a:rPr lang="en-US" b="1" i="1" dirty="0" err="1" smtClean="0">
                          <a:solidFill>
                            <a:srgbClr val="002060"/>
                          </a:solidFill>
                        </a:rPr>
                        <a:t>getItemCount</a:t>
                      </a:r>
                      <a:r>
                        <a:rPr lang="en-US" b="1" i="1" dirty="0" smtClean="0">
                          <a:solidFill>
                            <a:srgbClr val="002060"/>
                          </a:solidFill>
                        </a:rPr>
                        <a:t>()</a:t>
                      </a:r>
                    </a:p>
                  </a:txBody>
                  <a:tcPr/>
                </a:tc>
                <a:tc>
                  <a:txBody>
                    <a:bodyPr/>
                    <a:lstStyle/>
                    <a:p>
                      <a:r>
                        <a:rPr lang="en-US" dirty="0" smtClean="0"/>
                        <a:t>Return total no. of </a:t>
                      </a:r>
                      <a:r>
                        <a:rPr lang="en-US" dirty="0" err="1" smtClean="0"/>
                        <a:t>MenuItem</a:t>
                      </a:r>
                      <a:r>
                        <a:rPr lang="en-US" dirty="0" smtClean="0"/>
                        <a:t> in </a:t>
                      </a:r>
                      <a:r>
                        <a:rPr lang="en-US" dirty="0" err="1" smtClean="0"/>
                        <a:t>MenuBar</a:t>
                      </a: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err="1" smtClean="0">
                          <a:solidFill>
                            <a:srgbClr val="002060"/>
                          </a:solidFill>
                        </a:rPr>
                        <a:t>addSeperator</a:t>
                      </a:r>
                      <a:r>
                        <a:rPr lang="en-US" b="1" i="1" dirty="0" smtClean="0">
                          <a:solidFill>
                            <a:srgbClr val="002060"/>
                          </a:solidFill>
                        </a:rPr>
                        <a:t>()</a:t>
                      </a:r>
                    </a:p>
                  </a:txBody>
                  <a:tcPr/>
                </a:tc>
                <a:tc>
                  <a:txBody>
                    <a:bodyPr/>
                    <a:lstStyle/>
                    <a:p>
                      <a:r>
                        <a:rPr lang="en-US" dirty="0" smtClean="0"/>
                        <a:t>It is used to</a:t>
                      </a:r>
                      <a:r>
                        <a:rPr lang="en-US" baseline="0" dirty="0" smtClean="0"/>
                        <a:t> separate menus.</a:t>
                      </a:r>
                      <a:endParaRPr lang="en-US" dirty="0"/>
                    </a:p>
                  </a:txBody>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cs typeface="Arial" panose="020B0604020202020204"/>
              </a:rPr>
              <a:t>MenuItem</a:t>
            </a:r>
            <a:r>
              <a:rPr lang="en-US" b="1" dirty="0" smtClean="0">
                <a:solidFill>
                  <a:srgbClr val="FF0000"/>
                </a:solidFill>
                <a:cs typeface="Arial" panose="020B0604020202020204"/>
              </a:rPr>
              <a:t>:</a:t>
            </a:r>
            <a:r>
              <a:rPr lang="en-US" dirty="0" smtClean="0">
                <a:cs typeface="Arial" panose="020B0604020202020204"/>
              </a:rPr>
              <a:t/>
            </a:r>
            <a:br>
              <a:rPr lang="en-US" dirty="0" smtClean="0">
                <a:cs typeface="Arial" panose="020B0604020202020204"/>
              </a:rPr>
            </a:br>
            <a:endParaRPr lang="en-US" dirty="0"/>
          </a:p>
        </p:txBody>
      </p:sp>
      <p:sp>
        <p:nvSpPr>
          <p:cNvPr id="3" name="Content Placeholder 2"/>
          <p:cNvSpPr>
            <a:spLocks noGrp="1"/>
          </p:cNvSpPr>
          <p:nvPr>
            <p:ph sz="quarter" idx="1"/>
          </p:nvPr>
        </p:nvSpPr>
        <p:spPr>
          <a:xfrm>
            <a:off x="457200" y="1124744"/>
            <a:ext cx="7467600" cy="5349208"/>
          </a:xfrm>
        </p:spPr>
        <p:txBody>
          <a:bodyPr/>
          <a:lstStyle/>
          <a:p>
            <a:r>
              <a:rPr lang="en-US" dirty="0" smtClean="0"/>
              <a:t>This class is used  to create </a:t>
            </a:r>
            <a:r>
              <a:rPr lang="en-US" b="1" dirty="0" err="1" smtClean="0"/>
              <a:t>MenuItems</a:t>
            </a:r>
            <a:r>
              <a:rPr lang="en-US" b="1" dirty="0" smtClean="0"/>
              <a:t> </a:t>
            </a:r>
            <a:r>
              <a:rPr lang="en-US" dirty="0" smtClean="0"/>
              <a:t>which can be added into Menu.</a:t>
            </a:r>
          </a:p>
          <a:p>
            <a:pPr>
              <a:buNone/>
            </a:pPr>
            <a:endParaRPr lang="en-US" dirty="0"/>
          </a:p>
        </p:txBody>
      </p:sp>
      <p:graphicFrame>
        <p:nvGraphicFramePr>
          <p:cNvPr id="4" name="Table 3"/>
          <p:cNvGraphicFramePr>
            <a:graphicFrameLocks noGrp="1"/>
          </p:cNvGraphicFramePr>
          <p:nvPr/>
        </p:nvGraphicFramePr>
        <p:xfrm>
          <a:off x="899592" y="2193424"/>
          <a:ext cx="7488832" cy="1005840"/>
        </p:xfrm>
        <a:graphic>
          <a:graphicData uri="http://schemas.openxmlformats.org/drawingml/2006/table">
            <a:tbl>
              <a:tblPr firstRow="1" bandRow="1">
                <a:tableStyleId>{5C22544A-7EE6-4342-B048-85BDC9FD1C3A}</a:tableStyleId>
              </a:tblPr>
              <a:tblGrid>
                <a:gridCol w="2798856"/>
                <a:gridCol w="4689976"/>
              </a:tblGrid>
              <a:tr h="360040">
                <a:tc>
                  <a:txBody>
                    <a:bodyPr/>
                    <a:lstStyle/>
                    <a:p>
                      <a:r>
                        <a:rPr lang="en-US" dirty="0" smtClean="0"/>
                        <a:t>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354320">
                <a:tc>
                  <a:txBody>
                    <a:bodyPr/>
                    <a:lstStyle/>
                    <a:p>
                      <a:r>
                        <a:rPr lang="en-US" b="1" i="1" dirty="0" err="1" smtClean="0">
                          <a:solidFill>
                            <a:srgbClr val="002060"/>
                          </a:solidFill>
                        </a:rPr>
                        <a:t>MenuItem</a:t>
                      </a:r>
                      <a:r>
                        <a:rPr lang="en-US" b="1" i="1" dirty="0" smtClean="0">
                          <a:solidFill>
                            <a:srgbClr val="002060"/>
                          </a:solidFill>
                        </a:rPr>
                        <a:t>(String label)</a:t>
                      </a:r>
                      <a:endParaRPr lang="en-US" b="1" i="1" dirty="0">
                        <a:solidFill>
                          <a:srgbClr val="002060"/>
                        </a:solidFill>
                      </a:endParaRPr>
                    </a:p>
                  </a:txBody>
                  <a:tcPr/>
                </a:tc>
                <a:tc>
                  <a:txBody>
                    <a:bodyPr/>
                    <a:lstStyle/>
                    <a:p>
                      <a:r>
                        <a:rPr lang="en-US" dirty="0" smtClean="0"/>
                        <a:t>Create</a:t>
                      </a:r>
                      <a:r>
                        <a:rPr lang="en-US" baseline="0" dirty="0" smtClean="0"/>
                        <a:t> menu item with given label.</a:t>
                      </a:r>
                      <a:endParaRPr lang="en-US" dirty="0"/>
                    </a:p>
                  </a:txBody>
                  <a:tcPr/>
                </a:tc>
              </a:tr>
            </a:tbl>
          </a:graphicData>
        </a:graphic>
      </p:graphicFrame>
      <p:graphicFrame>
        <p:nvGraphicFramePr>
          <p:cNvPr id="5" name="Table 4"/>
          <p:cNvGraphicFramePr>
            <a:graphicFrameLocks noGrp="1"/>
          </p:cNvGraphicFramePr>
          <p:nvPr/>
        </p:nvGraphicFramePr>
        <p:xfrm>
          <a:off x="899592" y="3586192"/>
          <a:ext cx="7560840" cy="1925320"/>
        </p:xfrm>
        <a:graphic>
          <a:graphicData uri="http://schemas.openxmlformats.org/drawingml/2006/table">
            <a:tbl>
              <a:tblPr firstRow="1" bandRow="1">
                <a:tableStyleId>{5C22544A-7EE6-4342-B048-85BDC9FD1C3A}</a:tableStyleId>
              </a:tblPr>
              <a:tblGrid>
                <a:gridCol w="2902141"/>
                <a:gridCol w="4658699"/>
              </a:tblGrid>
              <a:tr h="370840">
                <a:tc>
                  <a:txBody>
                    <a:bodyPr/>
                    <a:lstStyle/>
                    <a:p>
                      <a:r>
                        <a:rPr lang="en-US" sz="1800" dirty="0" smtClean="0"/>
                        <a:t>Methods</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t>Description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smtClean="0">
                          <a:solidFill>
                            <a:srgbClr val="002060"/>
                          </a:solidFill>
                        </a:rPr>
                        <a:t>void</a:t>
                      </a:r>
                      <a:r>
                        <a:rPr lang="en-US" b="1" i="1" baseline="0" dirty="0" smtClean="0">
                          <a:solidFill>
                            <a:srgbClr val="002060"/>
                          </a:solidFill>
                        </a:rPr>
                        <a:t> </a:t>
                      </a:r>
                      <a:r>
                        <a:rPr lang="en-US" b="1" i="1" baseline="0" dirty="0" err="1" smtClean="0">
                          <a:solidFill>
                            <a:srgbClr val="002060"/>
                          </a:solidFill>
                        </a:rPr>
                        <a:t>addActionListener</a:t>
                      </a:r>
                      <a:r>
                        <a:rPr lang="en-US" b="1" i="1" baseline="0" dirty="0" smtClean="0">
                          <a:solidFill>
                            <a:srgbClr val="002060"/>
                          </a:solidFill>
                        </a:rPr>
                        <a:t>(Listener l</a:t>
                      </a:r>
                      <a:r>
                        <a:rPr lang="en-US" b="1" i="1" dirty="0" smtClean="0">
                          <a:solidFill>
                            <a:srgbClr val="002060"/>
                          </a:solidFill>
                        </a:rPr>
                        <a:t>)</a:t>
                      </a:r>
                    </a:p>
                  </a:txBody>
                  <a:tcPr/>
                </a:tc>
                <a:tc>
                  <a:txBody>
                    <a:bodyPr/>
                    <a:lstStyle/>
                    <a:p>
                      <a:r>
                        <a:rPr lang="en-US" dirty="0" smtClean="0"/>
                        <a:t>This</a:t>
                      </a:r>
                      <a:r>
                        <a:rPr lang="en-US" baseline="0" dirty="0" smtClean="0"/>
                        <a:t> method tells </a:t>
                      </a:r>
                      <a:r>
                        <a:rPr lang="en-US" baseline="0" dirty="0" err="1" smtClean="0"/>
                        <a:t>MenuItem</a:t>
                      </a:r>
                      <a:r>
                        <a:rPr lang="en-US" baseline="0" dirty="0" smtClean="0"/>
                        <a:t> to call a special method </a:t>
                      </a:r>
                      <a:r>
                        <a:rPr lang="en-US" baseline="0" dirty="0" err="1" smtClean="0"/>
                        <a:t>actionPerformed</a:t>
                      </a:r>
                      <a:r>
                        <a:rPr lang="en-US" baseline="0" dirty="0" smtClean="0"/>
                        <a:t> when </a:t>
                      </a:r>
                      <a:r>
                        <a:rPr lang="en-US" baseline="0" dirty="0" err="1" smtClean="0"/>
                        <a:t>MenuItem</a:t>
                      </a:r>
                      <a:r>
                        <a:rPr lang="en-US" baseline="0" dirty="0" smtClean="0"/>
                        <a:t> is selected.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i="1" dirty="0" smtClean="0">
                          <a:solidFill>
                            <a:srgbClr val="002060"/>
                          </a:solidFill>
                        </a:rPr>
                        <a:t>void</a:t>
                      </a:r>
                      <a:r>
                        <a:rPr lang="en-US" b="1" i="1" baseline="0" dirty="0" smtClean="0">
                          <a:solidFill>
                            <a:srgbClr val="002060"/>
                          </a:solidFill>
                        </a:rPr>
                        <a:t> </a:t>
                      </a:r>
                      <a:r>
                        <a:rPr lang="en-US" b="1" i="1" baseline="0" dirty="0" err="1" smtClean="0">
                          <a:solidFill>
                            <a:srgbClr val="002060"/>
                          </a:solidFill>
                        </a:rPr>
                        <a:t>setLabel</a:t>
                      </a:r>
                      <a:r>
                        <a:rPr lang="en-US" b="1" i="1" dirty="0" smtClean="0">
                          <a:solidFill>
                            <a:srgbClr val="002060"/>
                          </a:solidFill>
                        </a:rPr>
                        <a:t>(String</a:t>
                      </a:r>
                      <a:r>
                        <a:rPr lang="en-US" b="1" i="1" baseline="0" dirty="0" smtClean="0">
                          <a:solidFill>
                            <a:srgbClr val="002060"/>
                          </a:solidFill>
                        </a:rPr>
                        <a:t> label</a:t>
                      </a:r>
                      <a:r>
                        <a:rPr lang="en-US" b="1" i="1" dirty="0" smtClean="0">
                          <a:solidFill>
                            <a:srgbClr val="002060"/>
                          </a:solidFill>
                        </a:rPr>
                        <a:t>)</a:t>
                      </a:r>
                    </a:p>
                  </a:txBody>
                  <a:tcPr/>
                </a:tc>
                <a:tc>
                  <a:txBody>
                    <a:bodyPr/>
                    <a:lstStyle/>
                    <a:p>
                      <a:r>
                        <a:rPr lang="en-US" dirty="0" smtClean="0"/>
                        <a:t>It</a:t>
                      </a:r>
                      <a:r>
                        <a:rPr lang="en-US" baseline="0" dirty="0" smtClean="0"/>
                        <a:t> is used to set label on </a:t>
                      </a:r>
                      <a:r>
                        <a:rPr lang="en-US" baseline="0" dirty="0" err="1" smtClean="0"/>
                        <a:t>MenuItem</a:t>
                      </a:r>
                      <a:r>
                        <a:rPr lang="en-US" baseline="0" smtClean="0"/>
                        <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075240" cy="6768752"/>
          </a:xfrm>
        </p:spPr>
        <p:txBody>
          <a:bodyPr>
            <a:noAutofit/>
          </a:bodyPr>
          <a:lstStyle/>
          <a:p>
            <a:pPr>
              <a:buNone/>
            </a:pPr>
            <a:r>
              <a:rPr lang="en-US" sz="2000" b="1" dirty="0" smtClean="0">
                <a:solidFill>
                  <a:srgbClr val="FF0000"/>
                </a:solidFill>
                <a:latin typeface="Times New Roman" pitchFamily="18" charset="0"/>
                <a:cs typeface="Times New Roman" pitchFamily="18" charset="0"/>
              </a:rPr>
              <a:t>//Program to demonstrate use of Frame Class and Menu Class//</a:t>
            </a:r>
          </a:p>
          <a:p>
            <a:pPr>
              <a:buNone/>
            </a:pPr>
            <a:r>
              <a:rPr lang="en-US" sz="2000" b="1" dirty="0" smtClean="0">
                <a:latin typeface="Times New Roman" pitchFamily="18" charset="0"/>
                <a:cs typeface="Times New Roman" pitchFamily="18" charset="0"/>
              </a:rPr>
              <a:t>import java.awt.*;</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public class </a:t>
            </a:r>
            <a:r>
              <a:rPr lang="en-US" sz="2000" b="1" dirty="0" err="1" smtClean="0">
                <a:latin typeface="Times New Roman" pitchFamily="18" charset="0"/>
                <a:cs typeface="Times New Roman" pitchFamily="18" charset="0"/>
              </a:rPr>
              <a:t>FrameMenuDemo</a:t>
            </a:r>
            <a:r>
              <a:rPr lang="en-US" sz="2000" b="1" dirty="0" smtClean="0">
                <a:latin typeface="Times New Roman" pitchFamily="18" charset="0"/>
                <a:cs typeface="Times New Roman" pitchFamily="18" charset="0"/>
              </a:rPr>
              <a:t> extends Frame</a:t>
            </a:r>
          </a:p>
          <a:p>
            <a:pPr>
              <a:buNone/>
            </a:pP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public </a:t>
            </a:r>
            <a:r>
              <a:rPr lang="en-US" sz="2000" b="1" dirty="0" err="1" smtClean="0">
                <a:latin typeface="Times New Roman" pitchFamily="18" charset="0"/>
                <a:cs typeface="Times New Roman" pitchFamily="18" charset="0"/>
              </a:rPr>
              <a:t>FrameMenuDemo</a:t>
            </a:r>
            <a:r>
              <a:rPr lang="en-US" sz="2000" b="1" dirty="0" smtClean="0">
                <a:latin typeface="Times New Roman" pitchFamily="18" charset="0"/>
                <a:cs typeface="Times New Roman" pitchFamily="18" charset="0"/>
              </a:rPr>
              <a:t>(String title)</a:t>
            </a:r>
          </a:p>
          <a:p>
            <a:pPr>
              <a:buNone/>
            </a:pP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super(title);</a:t>
            </a:r>
          </a:p>
          <a:p>
            <a:pPr>
              <a:buNone/>
            </a:pP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public static void main(String </a:t>
            </a: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a:t>
            </a:r>
          </a:p>
          <a:p>
            <a:pPr>
              <a:buNone/>
            </a:pPr>
            <a:r>
              <a:rPr lang="en-US" sz="2000" b="1" dirty="0" err="1" smtClean="0">
                <a:latin typeface="Times New Roman" pitchFamily="18" charset="0"/>
                <a:cs typeface="Times New Roman" pitchFamily="18" charset="0"/>
              </a:rPr>
              <a:t>FrameMenuDemo</a:t>
            </a:r>
            <a:r>
              <a:rPr lang="en-US" sz="2000" b="1" dirty="0" smtClean="0">
                <a:latin typeface="Times New Roman" pitchFamily="18" charset="0"/>
                <a:cs typeface="Times New Roman" pitchFamily="18" charset="0"/>
              </a:rPr>
              <a:t> fm=new </a:t>
            </a:r>
            <a:r>
              <a:rPr lang="en-US" sz="2000" b="1" dirty="0" err="1" smtClean="0">
                <a:latin typeface="Times New Roman" pitchFamily="18" charset="0"/>
                <a:cs typeface="Times New Roman" pitchFamily="18" charset="0"/>
              </a:rPr>
              <a:t>FrameMenuDemo</a:t>
            </a:r>
            <a:r>
              <a:rPr lang="en-US" sz="2000" b="1" dirty="0" smtClean="0">
                <a:latin typeface="Times New Roman" pitchFamily="18" charset="0"/>
                <a:cs typeface="Times New Roman" pitchFamily="18" charset="0"/>
              </a:rPr>
              <a:t>("Frame and </a:t>
            </a:r>
            <a:r>
              <a:rPr lang="en-US" sz="2000" b="1" dirty="0" err="1" smtClean="0">
                <a:latin typeface="Times New Roman" pitchFamily="18" charset="0"/>
                <a:cs typeface="Times New Roman" pitchFamily="18" charset="0"/>
              </a:rPr>
              <a:t>MenuBar</a:t>
            </a:r>
            <a:r>
              <a:rPr lang="en-US" sz="2000" b="1" dirty="0" smtClean="0">
                <a:latin typeface="Times New Roman" pitchFamily="18" charset="0"/>
                <a:cs typeface="Times New Roman" pitchFamily="18" charset="0"/>
              </a:rPr>
              <a:t> Demo");</a:t>
            </a:r>
          </a:p>
          <a:p>
            <a:pPr>
              <a:buNone/>
            </a:pPr>
            <a:r>
              <a:rPr lang="en-US" sz="2000" b="1" dirty="0" err="1" smtClean="0">
                <a:latin typeface="Times New Roman" pitchFamily="18" charset="0"/>
                <a:cs typeface="Times New Roman" pitchFamily="18" charset="0"/>
              </a:rPr>
              <a:t>MenuBar</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mb</a:t>
            </a:r>
            <a:r>
              <a:rPr lang="en-US" sz="2000" b="1" dirty="0" smtClean="0">
                <a:latin typeface="Times New Roman" pitchFamily="18" charset="0"/>
                <a:cs typeface="Times New Roman" pitchFamily="18" charset="0"/>
              </a:rPr>
              <a:t>=new </a:t>
            </a:r>
            <a:r>
              <a:rPr lang="en-US" sz="2000" b="1" dirty="0" err="1" smtClean="0">
                <a:latin typeface="Times New Roman" pitchFamily="18" charset="0"/>
                <a:cs typeface="Times New Roman" pitchFamily="18" charset="0"/>
              </a:rPr>
              <a:t>MenuBar</a:t>
            </a: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Menu m=new Menu("File");</a:t>
            </a:r>
          </a:p>
          <a:p>
            <a:pPr>
              <a:buNone/>
            </a:pPr>
            <a:r>
              <a:rPr lang="en-US" sz="2000" b="1" dirty="0" smtClean="0">
                <a:latin typeface="Times New Roman" pitchFamily="18" charset="0"/>
                <a:cs typeface="Times New Roman" pitchFamily="18" charset="0"/>
              </a:rPr>
              <a:t>Menu m1=new Menu("Edit");</a:t>
            </a:r>
          </a:p>
          <a:p>
            <a:pPr>
              <a:buNone/>
            </a:pPr>
            <a:r>
              <a:rPr lang="en-US" sz="2000" b="1" dirty="0" smtClean="0">
                <a:latin typeface="Times New Roman" pitchFamily="18" charset="0"/>
                <a:cs typeface="Times New Roman" pitchFamily="18" charset="0"/>
              </a:rPr>
              <a:t>Menu m2=new Menu("View</a:t>
            </a:r>
            <a:r>
              <a:rPr lang="en-US" sz="2000" b="1"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b="1" dirty="0" smtClean="0">
                <a:latin typeface="Times New Roman" pitchFamily="18" charset="0"/>
                <a:cs typeface="Times New Roman" pitchFamily="18" charset="0"/>
              </a:rPr>
              <a:t>Menu </a:t>
            </a:r>
            <a:r>
              <a:rPr lang="en-US" b="1" dirty="0" err="1" smtClean="0">
                <a:latin typeface="Times New Roman" pitchFamily="18" charset="0"/>
                <a:cs typeface="Times New Roman" pitchFamily="18" charset="0"/>
              </a:rPr>
              <a:t>sm</a:t>
            </a:r>
            <a:r>
              <a:rPr lang="en-US" b="1" dirty="0" smtClean="0">
                <a:latin typeface="Times New Roman" pitchFamily="18" charset="0"/>
                <a:cs typeface="Times New Roman" pitchFamily="18" charset="0"/>
              </a:rPr>
              <a:t>=new Menu("Zoom");</a:t>
            </a:r>
          </a:p>
          <a:p>
            <a:pPr>
              <a:buNone/>
            </a:pP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 i1=new </a:t>
            </a: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("New");</a:t>
            </a:r>
          </a:p>
          <a:p>
            <a:pPr>
              <a:buNone/>
            </a:pP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 i2=new </a:t>
            </a: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("Open");</a:t>
            </a:r>
          </a:p>
          <a:p>
            <a:pPr>
              <a:buNone/>
            </a:pP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 i3=new </a:t>
            </a: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("Save");</a:t>
            </a:r>
          </a:p>
          <a:p>
            <a:pPr>
              <a:buNone/>
            </a:pP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 i4=new </a:t>
            </a: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("Undo");</a:t>
            </a:r>
          </a:p>
          <a:p>
            <a:pPr>
              <a:buNone/>
            </a:pP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 i5=new </a:t>
            </a: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("Cut");</a:t>
            </a:r>
          </a:p>
          <a:p>
            <a:pPr>
              <a:buNone/>
            </a:pP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 i6=new </a:t>
            </a: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("Paste");</a:t>
            </a:r>
          </a:p>
          <a:p>
            <a:pPr>
              <a:buNone/>
            </a:pP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 i7=new </a:t>
            </a: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("Zoom in");</a:t>
            </a:r>
          </a:p>
          <a:p>
            <a:pPr>
              <a:buNone/>
            </a:pP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 i8=new </a:t>
            </a:r>
            <a:r>
              <a:rPr lang="en-US" b="1" dirty="0" err="1" smtClean="0">
                <a:latin typeface="Times New Roman" pitchFamily="18" charset="0"/>
                <a:cs typeface="Times New Roman" pitchFamily="18" charset="0"/>
              </a:rPr>
              <a:t>MenuItem</a:t>
            </a:r>
            <a:r>
              <a:rPr lang="en-US" b="1" dirty="0" smtClean="0">
                <a:latin typeface="Times New Roman" pitchFamily="18" charset="0"/>
                <a:cs typeface="Times New Roman" pitchFamily="18" charset="0"/>
              </a:rPr>
              <a:t>("Zoom Out");</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4873752"/>
          </a:xfrm>
        </p:spPr>
        <p:txBody>
          <a:bodyPr>
            <a:normAutofit fontScale="70000" lnSpcReduction="20000"/>
          </a:bodyPr>
          <a:lstStyle/>
          <a:p>
            <a:pPr>
              <a:buNone/>
            </a:pPr>
            <a:r>
              <a:rPr lang="en-US" b="1" dirty="0" err="1" smtClean="0"/>
              <a:t>m.add</a:t>
            </a:r>
            <a:r>
              <a:rPr lang="en-US" b="1" dirty="0" smtClean="0"/>
              <a:t>(i1);</a:t>
            </a:r>
          </a:p>
          <a:p>
            <a:pPr>
              <a:buNone/>
            </a:pPr>
            <a:r>
              <a:rPr lang="en-US" b="1" dirty="0" err="1" smtClean="0"/>
              <a:t>m.add</a:t>
            </a:r>
            <a:r>
              <a:rPr lang="en-US" b="1" dirty="0" smtClean="0"/>
              <a:t>(i2);</a:t>
            </a:r>
          </a:p>
          <a:p>
            <a:pPr>
              <a:buNone/>
            </a:pPr>
            <a:r>
              <a:rPr lang="en-US" b="1" dirty="0" err="1" smtClean="0"/>
              <a:t>m.add</a:t>
            </a:r>
            <a:r>
              <a:rPr lang="en-US" b="1" dirty="0" smtClean="0"/>
              <a:t>(i3);</a:t>
            </a:r>
          </a:p>
          <a:p>
            <a:pPr>
              <a:buNone/>
            </a:pPr>
            <a:r>
              <a:rPr lang="en-US" b="1" dirty="0" smtClean="0"/>
              <a:t>m1.add(i4);</a:t>
            </a:r>
          </a:p>
          <a:p>
            <a:pPr>
              <a:buNone/>
            </a:pPr>
            <a:r>
              <a:rPr lang="en-US" b="1" dirty="0" smtClean="0"/>
              <a:t>m1.add(i5);</a:t>
            </a:r>
          </a:p>
          <a:p>
            <a:pPr>
              <a:buNone/>
            </a:pPr>
            <a:r>
              <a:rPr lang="en-US" b="1" dirty="0" smtClean="0"/>
              <a:t>m1.add(i6);</a:t>
            </a:r>
          </a:p>
          <a:p>
            <a:pPr>
              <a:buNone/>
            </a:pPr>
            <a:r>
              <a:rPr lang="en-US" b="1" dirty="0" err="1" smtClean="0"/>
              <a:t>sm.add</a:t>
            </a:r>
            <a:r>
              <a:rPr lang="en-US" b="1" dirty="0" smtClean="0"/>
              <a:t>(i7);</a:t>
            </a:r>
          </a:p>
          <a:p>
            <a:pPr>
              <a:buNone/>
            </a:pPr>
            <a:r>
              <a:rPr lang="en-US" b="1" dirty="0" err="1" smtClean="0"/>
              <a:t>sm.add</a:t>
            </a:r>
            <a:r>
              <a:rPr lang="en-US" b="1" dirty="0" smtClean="0"/>
              <a:t>(i8);</a:t>
            </a:r>
          </a:p>
          <a:p>
            <a:pPr>
              <a:buNone/>
            </a:pPr>
            <a:r>
              <a:rPr lang="en-US" b="1" dirty="0" smtClean="0"/>
              <a:t>m2.add(</a:t>
            </a:r>
            <a:r>
              <a:rPr lang="en-US" b="1" dirty="0" err="1" smtClean="0"/>
              <a:t>sm</a:t>
            </a:r>
            <a:r>
              <a:rPr lang="en-US" b="1" dirty="0" smtClean="0"/>
              <a:t>);</a:t>
            </a:r>
          </a:p>
          <a:p>
            <a:pPr>
              <a:buNone/>
            </a:pPr>
            <a:r>
              <a:rPr lang="en-US" b="1" dirty="0" err="1" smtClean="0"/>
              <a:t>mb.add</a:t>
            </a:r>
            <a:r>
              <a:rPr lang="en-US" b="1" dirty="0" smtClean="0"/>
              <a:t>(m);</a:t>
            </a:r>
          </a:p>
          <a:p>
            <a:pPr>
              <a:buNone/>
            </a:pPr>
            <a:r>
              <a:rPr lang="en-US" b="1" dirty="0" err="1" smtClean="0"/>
              <a:t>mb.add</a:t>
            </a:r>
            <a:r>
              <a:rPr lang="en-US" b="1" dirty="0" smtClean="0"/>
              <a:t>(m1);</a:t>
            </a:r>
          </a:p>
          <a:p>
            <a:pPr>
              <a:buNone/>
            </a:pPr>
            <a:r>
              <a:rPr lang="en-US" b="1" dirty="0" err="1" smtClean="0"/>
              <a:t>mb.add</a:t>
            </a:r>
            <a:r>
              <a:rPr lang="en-US" b="1" dirty="0" smtClean="0"/>
              <a:t>(m2);</a:t>
            </a:r>
          </a:p>
          <a:p>
            <a:pPr>
              <a:buNone/>
            </a:pPr>
            <a:r>
              <a:rPr lang="en-US" b="1" dirty="0" err="1" smtClean="0"/>
              <a:t>fm.setMenuBar</a:t>
            </a:r>
            <a:r>
              <a:rPr lang="en-US" b="1" dirty="0" smtClean="0"/>
              <a:t>(</a:t>
            </a:r>
            <a:r>
              <a:rPr lang="en-US" b="1" dirty="0" err="1" smtClean="0"/>
              <a:t>mb</a:t>
            </a:r>
            <a:r>
              <a:rPr lang="en-US" b="1" dirty="0" smtClean="0"/>
              <a:t>);</a:t>
            </a:r>
          </a:p>
          <a:p>
            <a:pPr>
              <a:buNone/>
            </a:pPr>
            <a:r>
              <a:rPr lang="en-US" b="1" dirty="0" err="1" smtClean="0"/>
              <a:t>fm.setSize</a:t>
            </a:r>
            <a:r>
              <a:rPr lang="en-US" b="1" dirty="0" smtClean="0"/>
              <a:t>(400,400);</a:t>
            </a:r>
          </a:p>
          <a:p>
            <a:pPr>
              <a:buNone/>
            </a:pPr>
            <a:r>
              <a:rPr lang="en-US" b="1" dirty="0" err="1" smtClean="0"/>
              <a:t>fm.setVisible</a:t>
            </a:r>
            <a:r>
              <a:rPr lang="en-US" b="1" dirty="0" smtClean="0"/>
              <a:t>(true);</a:t>
            </a:r>
          </a:p>
          <a:p>
            <a:pPr>
              <a:buNone/>
            </a:pPr>
            <a:r>
              <a:rPr lang="en-US" b="1" dirty="0" smtClean="0"/>
              <a:t>}</a:t>
            </a:r>
          </a:p>
          <a:p>
            <a:pPr>
              <a:buNone/>
            </a:pPr>
            <a:r>
              <a:rPr lang="en-US" b="1" dirty="0" smtClean="0"/>
              <a:t>}</a:t>
            </a:r>
            <a:endParaRPr lang="en-US"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Output:</a:t>
            </a:r>
            <a:endParaRPr lang="en-US" b="1" dirty="0">
              <a:solidFill>
                <a:srgbClr val="FF0000"/>
              </a:solidFill>
            </a:endParaRPr>
          </a:p>
        </p:txBody>
      </p:sp>
      <p:pic>
        <p:nvPicPr>
          <p:cNvPr id="1026" name="Picture 2"/>
          <p:cNvPicPr>
            <a:picLocks noGrp="1" noChangeAspect="1" noChangeArrowheads="1"/>
          </p:cNvPicPr>
          <p:nvPr>
            <p:ph sz="quarter" idx="1"/>
          </p:nvPr>
        </p:nvPicPr>
        <p:blipFill>
          <a:blip r:embed="rId2" cstate="print"/>
          <a:srcRect l="60888" t="14937" r="9220" b="31895"/>
          <a:stretch>
            <a:fillRect/>
          </a:stretch>
        </p:blipFill>
        <p:spPr bwMode="auto">
          <a:xfrm>
            <a:off x="2699792" y="1484784"/>
            <a:ext cx="4104456"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8147248" cy="6069288"/>
          </a:xfrm>
        </p:spPr>
        <p:txBody>
          <a:bodyPr>
            <a:normAutofit/>
          </a:bodyPr>
          <a:lstStyle/>
          <a:p>
            <a:r>
              <a:rPr lang="en-US" sz="2000" b="1" dirty="0" smtClean="0">
                <a:solidFill>
                  <a:srgbClr val="FF0000"/>
                </a:solidFill>
              </a:rPr>
              <a:t>EVENTS:</a:t>
            </a:r>
          </a:p>
          <a:p>
            <a:pPr lvl="1" algn="just"/>
            <a:r>
              <a:rPr lang="en-US" dirty="0" smtClean="0"/>
              <a:t>In the delegation model, an event is an object that describes a state change in a source. It can be generated as a consequence of a person interacting with the elements in a graphical user interface.</a:t>
            </a:r>
          </a:p>
          <a:p>
            <a:pPr lvl="1"/>
            <a:endParaRPr lang="en-US" b="1" dirty="0" smtClean="0"/>
          </a:p>
          <a:p>
            <a:r>
              <a:rPr lang="en-US" sz="2000" b="1" dirty="0" smtClean="0">
                <a:solidFill>
                  <a:srgbClr val="FF0000"/>
                </a:solidFill>
              </a:rPr>
              <a:t>EVENT SOURCES:</a:t>
            </a:r>
          </a:p>
          <a:p>
            <a:pPr lvl="1" algn="just"/>
            <a:r>
              <a:rPr lang="en-US" dirty="0" smtClean="0"/>
              <a:t>A source is an object that generates an event. This occurs when the internal state of that object changes in some way. Sources may generate more than one type of event. A source must register listeners in order for the listeners to receive notifications about a specific type of event. Each type of event has its own registration method.</a:t>
            </a:r>
          </a:p>
          <a:p>
            <a:pPr lvl="1" algn="just"/>
            <a:endParaRPr lang="en-US" dirty="0" smtClean="0"/>
          </a:p>
          <a:p>
            <a:pPr lvl="1" algn="just"/>
            <a:r>
              <a:rPr lang="en-US" b="1" dirty="0" smtClean="0">
                <a:solidFill>
                  <a:srgbClr val="FF0000"/>
                </a:solidFill>
              </a:rPr>
              <a:t>Here is the general form:</a:t>
            </a:r>
          </a:p>
          <a:p>
            <a:pPr>
              <a:buNone/>
            </a:pPr>
            <a:r>
              <a:rPr lang="nb-NO" b="1" dirty="0" smtClean="0">
                <a:solidFill>
                  <a:srgbClr val="FF0000"/>
                </a:solidFill>
              </a:rPr>
              <a:t>public void add Type Listener( Type Listener el )</a:t>
            </a:r>
            <a:endParaRPr lang="en-US" b="1" dirty="0" smtClean="0">
              <a:solidFill>
                <a:srgbClr val="FF0000"/>
              </a:solidFill>
            </a:endParaRPr>
          </a:p>
          <a:p>
            <a:endParaRPr lang="en-US"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291264" cy="5997280"/>
          </a:xfrm>
        </p:spPr>
        <p:txBody>
          <a:bodyPr/>
          <a:lstStyle/>
          <a:p>
            <a:r>
              <a:rPr lang="en-US" sz="2000" b="1" dirty="0" smtClean="0">
                <a:solidFill>
                  <a:srgbClr val="FF0000"/>
                </a:solidFill>
              </a:rPr>
              <a:t>EVENT LISTENERS:</a:t>
            </a:r>
          </a:p>
          <a:p>
            <a:pPr lvl="1"/>
            <a:r>
              <a:rPr lang="en-US" dirty="0" smtClean="0"/>
              <a:t>A listener is an object that is notified when an event occurs.</a:t>
            </a:r>
          </a:p>
          <a:p>
            <a:pPr lvl="1"/>
            <a:r>
              <a:rPr lang="en-US" dirty="0" smtClean="0"/>
              <a:t>It has two major requirements. </a:t>
            </a:r>
          </a:p>
          <a:p>
            <a:pPr lvl="2" algn="just"/>
            <a:r>
              <a:rPr lang="en-US" sz="2000" dirty="0" smtClean="0"/>
              <a:t>1</a:t>
            </a:r>
            <a:r>
              <a:rPr lang="en-US" sz="2000" baseline="30000" dirty="0" smtClean="0"/>
              <a:t>st</a:t>
            </a:r>
            <a:r>
              <a:rPr lang="en-US" sz="2000" dirty="0" smtClean="0"/>
              <a:t> , it must have been registered with one or more sources to receive notifications about specific types of events. </a:t>
            </a:r>
          </a:p>
          <a:p>
            <a:pPr lvl="2" algn="just"/>
            <a:r>
              <a:rPr lang="en-US" sz="2000" dirty="0" smtClean="0"/>
              <a:t>2</a:t>
            </a:r>
            <a:r>
              <a:rPr lang="en-US" sz="2000" baseline="30000" dirty="0" smtClean="0"/>
              <a:t>nd</a:t>
            </a:r>
            <a:r>
              <a:rPr lang="en-US" sz="2000" dirty="0" smtClean="0"/>
              <a:t> , it must implement methods to receive and process these notifications. The methods that receive and process events are defined in a set of interfaces found in </a:t>
            </a:r>
            <a:r>
              <a:rPr lang="en-US" sz="2000" b="1" dirty="0" err="1" smtClean="0">
                <a:solidFill>
                  <a:srgbClr val="FF0000"/>
                </a:solidFill>
              </a:rPr>
              <a:t>java.awt.event</a:t>
            </a:r>
            <a:r>
              <a:rPr lang="en-US" sz="2000" b="1" dirty="0" smtClean="0">
                <a:solidFill>
                  <a:srgbClr val="FF0000"/>
                </a:solidFill>
              </a:rPr>
              <a:t>.</a:t>
            </a:r>
          </a:p>
          <a:p>
            <a:pPr lvl="2" algn="just"/>
            <a:endParaRPr lang="en-US" dirty="0" smtClean="0"/>
          </a:p>
          <a:p>
            <a:pPr lvl="1" algn="just"/>
            <a:r>
              <a:rPr lang="en-US" b="1" dirty="0" smtClean="0"/>
              <a:t>For example: </a:t>
            </a:r>
          </a:p>
          <a:p>
            <a:pPr lvl="1" algn="just">
              <a:buNone/>
            </a:pPr>
            <a:r>
              <a:rPr lang="en-US" b="1" dirty="0" smtClean="0">
                <a:solidFill>
                  <a:srgbClr val="FF0000"/>
                </a:solidFill>
              </a:rPr>
              <a:t>		</a:t>
            </a:r>
            <a:r>
              <a:rPr lang="en-US" b="1" dirty="0" smtClean="0"/>
              <a:t>The </a:t>
            </a:r>
            <a:r>
              <a:rPr lang="en-US" b="1" dirty="0" err="1" smtClean="0">
                <a:solidFill>
                  <a:srgbClr val="FF0000"/>
                </a:solidFill>
              </a:rPr>
              <a:t>MouseMotionListener</a:t>
            </a:r>
            <a:r>
              <a:rPr lang="en-US" b="1" dirty="0" smtClean="0"/>
              <a:t> </a:t>
            </a:r>
            <a:r>
              <a:rPr lang="en-US" b="1" dirty="0" smtClean="0">
                <a:solidFill>
                  <a:srgbClr val="FF0000"/>
                </a:solidFill>
              </a:rPr>
              <a:t>interface</a:t>
            </a:r>
            <a:r>
              <a:rPr lang="en-US" b="1" dirty="0" smtClean="0"/>
              <a:t> defines </a:t>
            </a:r>
            <a:r>
              <a:rPr lang="en-US" b="1" dirty="0" smtClean="0">
                <a:solidFill>
                  <a:srgbClr val="FF0000"/>
                </a:solidFill>
              </a:rPr>
              <a:t>two methods</a:t>
            </a:r>
            <a:r>
              <a:rPr lang="en-US" b="1" dirty="0" smtClean="0"/>
              <a:t> to receive notifications when the mouse is </a:t>
            </a:r>
            <a:r>
              <a:rPr lang="en-US" b="1" dirty="0" smtClean="0">
                <a:solidFill>
                  <a:srgbClr val="FF0000"/>
                </a:solidFill>
              </a:rPr>
              <a:t>dragged or moved.</a:t>
            </a:r>
          </a:p>
          <a:p>
            <a:pPr lvl="1"/>
            <a:endParaRPr lang="en-US"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6449</TotalTime>
  <Words>3642</Words>
  <Application>Microsoft Office PowerPoint</Application>
  <PresentationFormat>On-screen Show (4:3)</PresentationFormat>
  <Paragraphs>975</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Oriel</vt:lpstr>
      <vt:lpstr>Sipna College of Engineering and Technology, Amravati.  Department of Computer Science &amp; Engineering</vt:lpstr>
      <vt:lpstr>Slide 2</vt:lpstr>
      <vt:lpstr>Awt class</vt:lpstr>
      <vt:lpstr>Unit VI: EVENT HANDLING </vt:lpstr>
      <vt:lpstr>Introduction </vt:lpstr>
      <vt:lpstr>The Delegation Event Model </vt:lpstr>
      <vt:lpstr>Slide 7</vt:lpstr>
      <vt:lpstr>Slide 8</vt:lpstr>
      <vt:lpstr>Slide 9</vt:lpstr>
      <vt:lpstr>Slide 10</vt:lpstr>
      <vt:lpstr>java.awt.event Description </vt:lpstr>
      <vt:lpstr>Slide 12</vt:lpstr>
      <vt:lpstr>Slide 13</vt:lpstr>
      <vt:lpstr>Slide 14</vt:lpstr>
      <vt:lpstr>Slide 15</vt:lpstr>
      <vt:lpstr>Slide 16</vt:lpstr>
      <vt:lpstr>Slide 17</vt:lpstr>
      <vt:lpstr>EVENT LISTENER INTERFACES </vt:lpstr>
      <vt:lpstr>Slide 19</vt:lpstr>
      <vt:lpstr>Slide 20</vt:lpstr>
      <vt:lpstr>Slide 21</vt:lpstr>
      <vt:lpstr>Slide 22</vt:lpstr>
      <vt:lpstr>Slide 23</vt:lpstr>
      <vt:lpstr>Slide 24</vt:lpstr>
      <vt:lpstr>Slide 25</vt:lpstr>
      <vt:lpstr>Slide 26</vt:lpstr>
      <vt:lpstr>Slide 27</vt:lpstr>
      <vt:lpstr>Slide 28</vt:lpstr>
      <vt:lpstr>OUTPUT: </vt:lpstr>
      <vt:lpstr>Slide 30</vt:lpstr>
      <vt:lpstr>Slide 31</vt:lpstr>
      <vt:lpstr>OUTPUT: </vt:lpstr>
      <vt:lpstr>Adapter Classes: </vt:lpstr>
      <vt:lpstr>Slide 34</vt:lpstr>
      <vt:lpstr>Slide 35</vt:lpstr>
      <vt:lpstr>Inner Classes: </vt:lpstr>
      <vt:lpstr>Slide 37</vt:lpstr>
      <vt:lpstr>Abstract Window Toolkit </vt:lpstr>
      <vt:lpstr>Few AWT Classes: </vt:lpstr>
      <vt:lpstr>Few AWT Classes: </vt:lpstr>
      <vt:lpstr>Slide 41</vt:lpstr>
      <vt:lpstr>Components and Container </vt:lpstr>
      <vt:lpstr>Container class: </vt:lpstr>
      <vt:lpstr>Creating the Frame: </vt:lpstr>
      <vt:lpstr> Frame Class Methods: </vt:lpstr>
      <vt:lpstr>AWT CONTROLS: </vt:lpstr>
      <vt:lpstr>LABEL: </vt:lpstr>
      <vt:lpstr>LABEL: </vt:lpstr>
      <vt:lpstr>BUTTON: </vt:lpstr>
      <vt:lpstr>button: </vt:lpstr>
      <vt:lpstr>Slide 51</vt:lpstr>
      <vt:lpstr>Slide 52</vt:lpstr>
      <vt:lpstr>Slide 53</vt:lpstr>
      <vt:lpstr>Slide 54</vt:lpstr>
      <vt:lpstr>List: </vt:lpstr>
      <vt:lpstr>       List: </vt:lpstr>
      <vt:lpstr>Slide 57</vt:lpstr>
      <vt:lpstr>Slide 58</vt:lpstr>
      <vt:lpstr>Choice:  </vt:lpstr>
      <vt:lpstr>        Choice:  </vt:lpstr>
      <vt:lpstr>TextField:  </vt:lpstr>
      <vt:lpstr>        TextField:  </vt:lpstr>
      <vt:lpstr>TextArea:  </vt:lpstr>
      <vt:lpstr>        TextArea:  </vt:lpstr>
      <vt:lpstr>Checkbox:  </vt:lpstr>
      <vt:lpstr>        Checkbox:  </vt:lpstr>
      <vt:lpstr>Slide 67</vt:lpstr>
      <vt:lpstr>Slide 68</vt:lpstr>
      <vt:lpstr>LayoutManagers: </vt:lpstr>
      <vt:lpstr>Slide 70</vt:lpstr>
      <vt:lpstr>MenuBar, Menu and MenuItem: </vt:lpstr>
      <vt:lpstr>MenuBar: </vt:lpstr>
      <vt:lpstr>Menu: </vt:lpstr>
      <vt:lpstr>MenuItem: </vt:lpstr>
      <vt:lpstr>Slide 75</vt:lpstr>
      <vt:lpstr>Slide 76</vt:lpstr>
      <vt:lpstr>Slide 77</vt:lpstr>
      <vt:lpstr>Output:</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Sipna College of Engineering and Technology, Amravati.  Department of Information Technology</dc:title>
  <dc:creator>hp-pc</dc:creator>
  <cp:lastModifiedBy>Trioclust-pc</cp:lastModifiedBy>
  <cp:revision>967</cp:revision>
  <dcterms:created xsi:type="dcterms:W3CDTF">2020-08-25T02:59:00Z</dcterms:created>
  <dcterms:modified xsi:type="dcterms:W3CDTF">2023-01-06T05:24:31Z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D9E757B951C4412B8A59368FA8925E6D</vt:lpwstr>
  </property>
  <property fmtid="{D5CDD505-2E9C-101B-9397-08002B2CF9AE}" pid="3" name="KSOProductBuildVer">
    <vt:lpwstr>1033-11.2.0.10426</vt:lpwstr>
  </property>
</Properties>
</file>