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60" r:id="rId4"/>
    <p:sldId id="261" r:id="rId5"/>
    <p:sldId id="263" r:id="rId6"/>
    <p:sldId id="262" r:id="rId7"/>
    <p:sldId id="266" r:id="rId8"/>
    <p:sldId id="267" r:id="rId9"/>
    <p:sldId id="265" r:id="rId10"/>
    <p:sldId id="268" r:id="rId11"/>
    <p:sldId id="269" r:id="rId12"/>
    <p:sldId id="270" r:id="rId13"/>
    <p:sldId id="271" r:id="rId14"/>
    <p:sldId id="272" r:id="rId15"/>
    <p:sldId id="273" r:id="rId16"/>
    <p:sldId id="275" r:id="rId17"/>
    <p:sldId id="274" r:id="rId18"/>
    <p:sldId id="285" r:id="rId19"/>
    <p:sldId id="323" r:id="rId20"/>
    <p:sldId id="315" r:id="rId21"/>
    <p:sldId id="279" r:id="rId22"/>
    <p:sldId id="286" r:id="rId23"/>
    <p:sldId id="294" r:id="rId24"/>
    <p:sldId id="292" r:id="rId25"/>
    <p:sldId id="324" r:id="rId26"/>
    <p:sldId id="293" r:id="rId27"/>
    <p:sldId id="316" r:id="rId28"/>
    <p:sldId id="317" r:id="rId29"/>
    <p:sldId id="297" r:id="rId30"/>
    <p:sldId id="318" r:id="rId31"/>
    <p:sldId id="319" r:id="rId32"/>
    <p:sldId id="320" r:id="rId33"/>
    <p:sldId id="321" r:id="rId34"/>
    <p:sldId id="32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46" autoAdjust="0"/>
  </p:normalViewPr>
  <p:slideViewPr>
    <p:cSldViewPr>
      <p:cViewPr varScale="1">
        <p:scale>
          <a:sx n="104" d="100"/>
          <a:sy n="104" d="100"/>
        </p:scale>
        <p:origin x="1824" y="102"/>
      </p:cViewPr>
      <p:guideLst>
        <p:guide orient="horz" pos="212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12D59-9A99-4C12-9737-BBD842FD7746}" type="datetimeFigureOut">
              <a:rPr lang="en-US" smtClean="0"/>
              <a:pPr/>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245C-0333-493B-A86B-F654AAA95AC4}" type="slidenum">
              <a:rPr lang="en-US" smtClean="0"/>
              <a:pPr/>
              <a:t>‹#›</a:t>
            </a:fld>
            <a:endParaRPr lang="en-US"/>
          </a:p>
        </p:txBody>
      </p:sp>
    </p:spTree>
    <p:extLst>
      <p:ext uri="{BB962C8B-B14F-4D97-AF65-F5344CB8AC3E}">
        <p14:creationId xmlns:p14="http://schemas.microsoft.com/office/powerpoint/2010/main" val="101668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245C-0333-493B-A86B-F654AAA95AC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5B722FD-CF56-4B52-B4F3-9A0566CBC573}" type="datetimeFigureOut">
              <a:rPr lang="en-US" smtClean="0"/>
              <a:pPr/>
              <a:t>11/7/2023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F091896-9098-4C42-A698-5D048EF04E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B722FD-CF56-4B52-B4F3-9A0566CBC573}"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1896-9098-4C42-A698-5D048EF04E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B722FD-CF56-4B52-B4F3-9A0566CBC573}"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1896-9098-4C42-A698-5D048EF04E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5B722FD-CF56-4B52-B4F3-9A0566CBC573}" type="datetimeFigureOut">
              <a:rPr lang="en-US" smtClean="0"/>
              <a:pPr/>
              <a:t>11/7/2023</a:t>
            </a:fld>
            <a:endParaRPr lang="en-US"/>
          </a:p>
        </p:txBody>
      </p:sp>
      <p:sp>
        <p:nvSpPr>
          <p:cNvPr id="9" name="Slide Number Placeholder 8"/>
          <p:cNvSpPr>
            <a:spLocks noGrp="1"/>
          </p:cNvSpPr>
          <p:nvPr>
            <p:ph type="sldNum" sz="quarter" idx="15"/>
          </p:nvPr>
        </p:nvSpPr>
        <p:spPr/>
        <p:txBody>
          <a:bodyPr rtlCol="0"/>
          <a:lstStyle/>
          <a:p>
            <a:fld id="{BF091896-9098-4C42-A698-5D048EF04E7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5B722FD-CF56-4B52-B4F3-9A0566CBC573}" type="datetimeFigureOut">
              <a:rPr lang="en-US" smtClean="0"/>
              <a:pPr/>
              <a:t>11/7/2023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F091896-9098-4C42-A698-5D048EF04E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5B722FD-CF56-4B52-B4F3-9A0566CBC573}"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1896-9098-4C42-A698-5D048EF04E7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5B722FD-CF56-4B52-B4F3-9A0566CBC573}"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1896-9098-4C42-A698-5D048EF04E7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5B722FD-CF56-4B52-B4F3-9A0566CBC573}" type="datetimeFigureOut">
              <a:rPr lang="en-US" smtClean="0"/>
              <a:pPr/>
              <a:t>11/7/2023</a:t>
            </a:fld>
            <a:endParaRPr lang="en-US"/>
          </a:p>
        </p:txBody>
      </p:sp>
      <p:sp>
        <p:nvSpPr>
          <p:cNvPr id="7" name="Slide Number Placeholder 6"/>
          <p:cNvSpPr>
            <a:spLocks noGrp="1"/>
          </p:cNvSpPr>
          <p:nvPr>
            <p:ph type="sldNum" sz="quarter" idx="11"/>
          </p:nvPr>
        </p:nvSpPr>
        <p:spPr/>
        <p:txBody>
          <a:bodyPr rtlCol="0"/>
          <a:lstStyle/>
          <a:p>
            <a:fld id="{BF091896-9098-4C42-A698-5D048EF04E7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722FD-CF56-4B52-B4F3-9A0566CBC573}"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1896-9098-4C42-A698-5D048EF04E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5B722FD-CF56-4B52-B4F3-9A0566CBC573}" type="datetimeFigureOut">
              <a:rPr lang="en-US" smtClean="0"/>
              <a:pPr/>
              <a:t>11/7/2023</a:t>
            </a:fld>
            <a:endParaRPr lang="en-US"/>
          </a:p>
        </p:txBody>
      </p:sp>
      <p:sp>
        <p:nvSpPr>
          <p:cNvPr id="22" name="Slide Number Placeholder 21"/>
          <p:cNvSpPr>
            <a:spLocks noGrp="1"/>
          </p:cNvSpPr>
          <p:nvPr>
            <p:ph type="sldNum" sz="quarter" idx="15"/>
          </p:nvPr>
        </p:nvSpPr>
        <p:spPr/>
        <p:txBody>
          <a:bodyPr rtlCol="0"/>
          <a:lstStyle/>
          <a:p>
            <a:fld id="{BF091896-9098-4C42-A698-5D048EF04E7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5B722FD-CF56-4B52-B4F3-9A0566CBC573}" type="datetimeFigureOut">
              <a:rPr lang="en-US" smtClean="0"/>
              <a:pPr/>
              <a:t>11/7/2023</a:t>
            </a:fld>
            <a:endParaRPr lang="en-US"/>
          </a:p>
        </p:txBody>
      </p:sp>
      <p:sp>
        <p:nvSpPr>
          <p:cNvPr id="18" name="Slide Number Placeholder 17"/>
          <p:cNvSpPr>
            <a:spLocks noGrp="1"/>
          </p:cNvSpPr>
          <p:nvPr>
            <p:ph type="sldNum" sz="quarter" idx="11"/>
          </p:nvPr>
        </p:nvSpPr>
        <p:spPr/>
        <p:txBody>
          <a:bodyPr rtlCol="0"/>
          <a:lstStyle/>
          <a:p>
            <a:fld id="{BF091896-9098-4C42-A698-5D048EF04E7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5B722FD-CF56-4B52-B4F3-9A0566CBC573}" type="datetimeFigureOut">
              <a:rPr lang="en-US" smtClean="0"/>
              <a:pPr/>
              <a:t>11/7/2023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F091896-9098-4C42-A698-5D048EF04E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714356"/>
            <a:ext cx="7851648" cy="1828800"/>
          </a:xfrm>
        </p:spPr>
        <p:txBody>
          <a:bodyPr>
            <a:normAutofit/>
          </a:bodyPr>
          <a:lstStyle/>
          <a:p>
            <a:pPr algn="ctr"/>
            <a:r>
              <a:rPr lang="en-US" sz="3200" b="1" i="1" dirty="0">
                <a:solidFill>
                  <a:schemeClr val="tx1"/>
                </a:solidFill>
                <a:latin typeface="Times New Roman" panose="02020603050405020304" pitchFamily="18" charset="0"/>
                <a:cs typeface="Times New Roman" panose="02020603050405020304" pitchFamily="18" charset="0"/>
              </a:rPr>
              <a:t>Unit V</a:t>
            </a:r>
            <a:br>
              <a:rPr lang="en-US" sz="4800" b="1" i="1" dirty="0">
                <a:solidFill>
                  <a:srgbClr val="FF0000"/>
                </a:solidFill>
                <a:latin typeface="Times New Roman" panose="02020603050405020304" pitchFamily="18" charset="0"/>
                <a:cs typeface="Times New Roman" panose="02020603050405020304" pitchFamily="18" charset="0"/>
              </a:rPr>
            </a:br>
            <a:r>
              <a:rPr lang="en-US" sz="4800" b="1" i="1" dirty="0">
                <a:solidFill>
                  <a:srgbClr val="FF0000"/>
                </a:solidFill>
                <a:latin typeface="Times New Roman" panose="02020603050405020304" pitchFamily="18" charset="0"/>
                <a:cs typeface="Times New Roman" panose="02020603050405020304" pitchFamily="18" charset="0"/>
              </a:rPr>
              <a:t>Applets</a:t>
            </a:r>
          </a:p>
        </p:txBody>
      </p:sp>
      <p:sp>
        <p:nvSpPr>
          <p:cNvPr id="3" name="Subtitle 2"/>
          <p:cNvSpPr>
            <a:spLocks noGrp="1"/>
          </p:cNvSpPr>
          <p:nvPr>
            <p:ph type="subTitle" idx="1"/>
          </p:nvPr>
        </p:nvSpPr>
        <p:spPr>
          <a:xfrm>
            <a:off x="5929322" y="5143512"/>
            <a:ext cx="2328834" cy="1071570"/>
          </a:xfrm>
        </p:spPr>
        <p:txBody>
          <a:bodyPr>
            <a:normAutofit/>
          </a:bodyPr>
          <a:lstStyle/>
          <a:p>
            <a:pPr marL="342900" indent="-342900" algn="ctr" eaLnBrk="0" fontAlgn="base" hangingPunct="0">
              <a:spcAft>
                <a:spcPct val="0"/>
              </a:spcAft>
            </a:pPr>
            <a:r>
              <a:rPr lang="en-US" altLang="zh-CN" sz="1800" noProof="1">
                <a:solidFill>
                  <a:schemeClr val="tx1"/>
                </a:solidFill>
                <a:latin typeface="Times New Roman" panose="02020603050405020304" pitchFamily="18" charset="0"/>
              </a:rPr>
              <a:t>Subject Incharge</a:t>
            </a:r>
          </a:p>
          <a:p>
            <a:pPr marL="342900" indent="-342900" algn="ctr" eaLnBrk="0" fontAlgn="base" hangingPunct="0">
              <a:spcAft>
                <a:spcPct val="0"/>
              </a:spcAft>
            </a:pPr>
            <a:r>
              <a:rPr lang="en-US" altLang="zh-CN" sz="2400" b="1" i="1" noProof="1">
                <a:solidFill>
                  <a:srgbClr val="FF0000"/>
                </a:solidFill>
                <a:effectLst>
                  <a:outerShdw blurRad="38100" dist="25400" dir="5400000" algn="ctr" rotWithShape="0">
                    <a:srgbClr val="6E747A">
                      <a:alpha val="43000"/>
                    </a:srgbClr>
                  </a:outerShdw>
                </a:effectLst>
                <a:latin typeface="Times New Roman" panose="02020603050405020304" pitchFamily="18" charset="0"/>
              </a:rPr>
              <a:t>A.P.Ghatol</a:t>
            </a:r>
          </a:p>
          <a:p>
            <a:pPr algn="ct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US" sz="3200" b="1" i="1" dirty="0">
                <a:solidFill>
                  <a:srgbClr val="FF0000"/>
                </a:solidFill>
                <a:latin typeface="Times New Roman" panose="02020603050405020304" pitchFamily="18" charset="0"/>
                <a:cs typeface="Times New Roman" panose="02020603050405020304" pitchFamily="18" charset="0"/>
              </a:rPr>
              <a:t>Running an Applet…</a:t>
            </a:r>
          </a:p>
        </p:txBody>
      </p:sp>
      <p:sp>
        <p:nvSpPr>
          <p:cNvPr id="3" name="Rectangle 2"/>
          <p:cNvSpPr/>
          <p:nvPr/>
        </p:nvSpPr>
        <p:spPr>
          <a:xfrm>
            <a:off x="285720" y="1071546"/>
            <a:ext cx="5286412" cy="4154984"/>
          </a:xfrm>
          <a:prstGeom prst="rect">
            <a:avLst/>
          </a:prstGeom>
        </p:spPr>
        <p:txBody>
          <a:bodyPr wrap="square">
            <a:spAutoFit/>
          </a:bodyPr>
          <a:lstStyle/>
          <a:p>
            <a:pPr eaLnBrk="0" hangingPunct="0"/>
            <a:r>
              <a:rPr lang="en-US" sz="2400" dirty="0">
                <a:latin typeface="Times New Roman" panose="02020603050405020304" pitchFamily="18" charset="0"/>
                <a:cs typeface="Times New Roman" panose="02020603050405020304" pitchFamily="18" charset="0"/>
              </a:rPr>
              <a:t>&lt;html&gt;</a:t>
            </a:r>
          </a:p>
          <a:p>
            <a:pPr eaLnBrk="0" hangingPunct="0"/>
            <a:r>
              <a:rPr lang="en-US" sz="2400" dirty="0">
                <a:latin typeface="Times New Roman" panose="02020603050405020304" pitchFamily="18" charset="0"/>
                <a:cs typeface="Times New Roman" panose="02020603050405020304" pitchFamily="18" charset="0"/>
              </a:rPr>
              <a:t>   &lt;head&gt;</a:t>
            </a:r>
          </a:p>
          <a:p>
            <a:pPr eaLnBrk="0" hangingPunct="0"/>
            <a:r>
              <a:rPr lang="en-US" sz="2400" dirty="0">
                <a:latin typeface="Times New Roman" panose="02020603050405020304" pitchFamily="18" charset="0"/>
                <a:cs typeface="Times New Roman" panose="02020603050405020304" pitchFamily="18" charset="0"/>
              </a:rPr>
              <a:t>       &lt;title&gt; Hi World Applet &lt;/title&gt;</a:t>
            </a:r>
          </a:p>
          <a:p>
            <a:pPr eaLnBrk="0" hangingPunct="0"/>
            <a:r>
              <a:rPr lang="en-US" sz="2400" dirty="0">
                <a:latin typeface="Times New Roman" panose="02020603050405020304" pitchFamily="18" charset="0"/>
                <a:cs typeface="Times New Roman" panose="02020603050405020304" pitchFamily="18" charset="0"/>
              </a:rPr>
              <a:t>   &lt;/head&gt;</a:t>
            </a:r>
          </a:p>
          <a:p>
            <a:pPr eaLnBrk="0" hangingPunct="0"/>
            <a:endParaRPr lang="en-US" sz="2400" dirty="0">
              <a:latin typeface="Times New Roman" panose="02020603050405020304" pitchFamily="18" charset="0"/>
              <a:cs typeface="Times New Roman" panose="02020603050405020304" pitchFamily="18" charset="0"/>
            </a:endParaRPr>
          </a:p>
          <a:p>
            <a:pPr eaLnBrk="0" hangingPunct="0"/>
            <a:r>
              <a:rPr lang="en-US" sz="2400" dirty="0">
                <a:latin typeface="Times New Roman" panose="02020603050405020304" pitchFamily="18" charset="0"/>
                <a:cs typeface="Times New Roman" panose="02020603050405020304" pitchFamily="18" charset="0"/>
              </a:rPr>
              <a:t>   &lt;body&gt;</a:t>
            </a:r>
          </a:p>
          <a:p>
            <a:pPr eaLnBrk="0" hangingPunct="0"/>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&lt;applet </a:t>
            </a:r>
            <a:r>
              <a:rPr lang="en-US" sz="2400" dirty="0">
                <a:latin typeface="Times New Roman" panose="02020603050405020304" pitchFamily="18" charset="0"/>
                <a:cs typeface="Times New Roman" panose="02020603050405020304" pitchFamily="18" charset="0"/>
              </a:rPr>
              <a:t>code="</a:t>
            </a:r>
            <a:r>
              <a:rPr lang="en-US" sz="2400" dirty="0" err="1">
                <a:latin typeface="Times New Roman" panose="02020603050405020304" pitchFamily="18" charset="0"/>
                <a:cs typeface="Times New Roman" panose="02020603050405020304" pitchFamily="18" charset="0"/>
              </a:rPr>
              <a:t>HelloWorld.class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width=300 height=200&gt;</a:t>
            </a:r>
          </a:p>
          <a:p>
            <a:pPr eaLnBrk="0" hangingPunct="0"/>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&lt;/applet&gt;</a:t>
            </a:r>
          </a:p>
          <a:p>
            <a:pPr eaLnBrk="0" hangingPunct="0"/>
            <a:r>
              <a:rPr lang="en-US" sz="2400" dirty="0">
                <a:latin typeface="Times New Roman" panose="02020603050405020304" pitchFamily="18" charset="0"/>
                <a:cs typeface="Times New Roman" panose="02020603050405020304" pitchFamily="18" charset="0"/>
              </a:rPr>
              <a:t>   &lt;/body&gt;</a:t>
            </a:r>
          </a:p>
          <a:p>
            <a:pPr eaLnBrk="0" hangingPunct="0"/>
            <a:r>
              <a:rPr lang="en-US" sz="2400" dirty="0">
                <a:latin typeface="Times New Roman" panose="02020603050405020304" pitchFamily="18" charset="0"/>
                <a:cs typeface="Times New Roman" panose="02020603050405020304" pitchFamily="18" charset="0"/>
              </a:rPr>
              <a:t>&lt;/html&gt;</a:t>
            </a:r>
          </a:p>
        </p:txBody>
      </p:sp>
      <p:sp>
        <p:nvSpPr>
          <p:cNvPr id="4" name="TextBox 3"/>
          <p:cNvSpPr txBox="1"/>
          <p:nvPr/>
        </p:nvSpPr>
        <p:spPr>
          <a:xfrm>
            <a:off x="214282" y="5572140"/>
            <a:ext cx="464347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Save this file with an extension .html</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4" y="3643314"/>
            <a:ext cx="3900494" cy="302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8001000"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Another way to run an applet is , to give the below HTML coding as a comment in the HelloWorld.java, as below</a:t>
            </a:r>
          </a:p>
        </p:txBody>
      </p:sp>
      <p:sp>
        <p:nvSpPr>
          <p:cNvPr id="3" name="Text Box 4"/>
          <p:cNvSpPr txBox="1">
            <a:spLocks noChangeArrowheads="1"/>
          </p:cNvSpPr>
          <p:nvPr/>
        </p:nvSpPr>
        <p:spPr bwMode="auto">
          <a:xfrm>
            <a:off x="428596" y="1500174"/>
            <a:ext cx="84058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a:lstStyle>
          <a:p>
            <a:pPr eaLnBrk="0" hangingPunct="0"/>
            <a:endParaRPr lang="en-US" sz="2400" dirty="0">
              <a:cs typeface="Times New Roman" pitchFamily="18" charset="0"/>
            </a:endParaRPr>
          </a:p>
          <a:p>
            <a:pPr eaLnBrk="0" hangingPunct="0"/>
            <a:r>
              <a:rPr lang="en-US" sz="2400" dirty="0">
                <a:cs typeface="Times New Roman" pitchFamily="18" charset="0"/>
              </a:rPr>
              <a:t>/*&lt;applet code="</a:t>
            </a:r>
            <a:r>
              <a:rPr lang="en-US" sz="2400" dirty="0" err="1">
                <a:cs typeface="Times New Roman" pitchFamily="18" charset="0"/>
              </a:rPr>
              <a:t>HelloWorld.class</a:t>
            </a:r>
            <a:r>
              <a:rPr lang="en-US" sz="2400" dirty="0">
                <a:cs typeface="Times New Roman" pitchFamily="18" charset="0"/>
              </a:rPr>
              <a:t>” width=300 height=200&gt;&lt;/applet&gt;*/</a:t>
            </a:r>
          </a:p>
          <a:p>
            <a:pPr eaLnBrk="0" hangingPunct="0"/>
            <a:r>
              <a:rPr lang="en-US" sz="2400" dirty="0">
                <a:cs typeface="Times New Roman" pitchFamily="18" charset="0"/>
              </a:rPr>
              <a:t>import java.awt.*;</a:t>
            </a:r>
          </a:p>
          <a:p>
            <a:pPr eaLnBrk="0" hangingPunct="0"/>
            <a:r>
              <a:rPr lang="en-US" sz="2400" dirty="0">
                <a:cs typeface="Times New Roman" pitchFamily="18" charset="0"/>
              </a:rPr>
              <a:t>import </a:t>
            </a:r>
            <a:r>
              <a:rPr lang="en-US" sz="2400" dirty="0" err="1">
                <a:cs typeface="Times New Roman" pitchFamily="18" charset="0"/>
              </a:rPr>
              <a:t>java.applet.Applet</a:t>
            </a:r>
            <a:r>
              <a:rPr lang="en-US" sz="2400" dirty="0">
                <a:cs typeface="Times New Roman" pitchFamily="18" charset="0"/>
              </a:rPr>
              <a:t>;</a:t>
            </a:r>
          </a:p>
          <a:p>
            <a:pPr eaLnBrk="0" hangingPunct="0"/>
            <a:r>
              <a:rPr lang="en-US" sz="2400" dirty="0">
                <a:cs typeface="Times New Roman" pitchFamily="18" charset="0"/>
              </a:rPr>
              <a:t>public class </a:t>
            </a:r>
            <a:r>
              <a:rPr lang="en-US" sz="2400" dirty="0" err="1">
                <a:cs typeface="Times New Roman" pitchFamily="18" charset="0"/>
              </a:rPr>
              <a:t>HelloWorld</a:t>
            </a:r>
            <a:r>
              <a:rPr lang="en-US" sz="2400" dirty="0">
                <a:cs typeface="Times New Roman" pitchFamily="18" charset="0"/>
              </a:rPr>
              <a:t> extends Applet</a:t>
            </a:r>
          </a:p>
          <a:p>
            <a:pPr eaLnBrk="0" hangingPunct="0"/>
            <a:r>
              <a:rPr lang="en-US" sz="2400" dirty="0">
                <a:cs typeface="Times New Roman" pitchFamily="18" charset="0"/>
              </a:rPr>
              <a:t> {</a:t>
            </a:r>
            <a:br>
              <a:rPr lang="en-US" sz="2400" dirty="0">
                <a:cs typeface="Times New Roman" pitchFamily="18" charset="0"/>
              </a:rPr>
            </a:br>
            <a:r>
              <a:rPr lang="en-US" sz="2400" dirty="0">
                <a:cs typeface="Times New Roman" pitchFamily="18" charset="0"/>
              </a:rPr>
              <a:t>    public void paint( Graphics g ) </a:t>
            </a:r>
          </a:p>
          <a:p>
            <a:pPr eaLnBrk="0" hangingPunct="0"/>
            <a:r>
              <a:rPr lang="en-US" sz="2400" dirty="0">
                <a:cs typeface="Times New Roman" pitchFamily="18" charset="0"/>
              </a:rPr>
              <a:t>	{</a:t>
            </a:r>
          </a:p>
          <a:p>
            <a:pPr eaLnBrk="0" hangingPunct="0"/>
            <a:r>
              <a:rPr lang="en-US" sz="2400" dirty="0">
                <a:cs typeface="Times New Roman" pitchFamily="18" charset="0"/>
              </a:rPr>
              <a:t>        	</a:t>
            </a:r>
            <a:r>
              <a:rPr lang="en-US" sz="2400" dirty="0" err="1">
                <a:cs typeface="Times New Roman" pitchFamily="18" charset="0"/>
              </a:rPr>
              <a:t>g.drawString</a:t>
            </a:r>
            <a:r>
              <a:rPr lang="en-US" sz="2400" dirty="0">
                <a:cs typeface="Times New Roman" pitchFamily="18" charset="0"/>
              </a:rPr>
              <a:t>( "Hello World!", 30, 30 );</a:t>
            </a:r>
          </a:p>
          <a:p>
            <a:pPr eaLnBrk="0" hangingPunct="0"/>
            <a:r>
              <a:rPr lang="en-US" sz="2400" dirty="0">
                <a:cs typeface="Times New Roman" pitchFamily="18" charset="0"/>
              </a:rPr>
              <a:t>    	}</a:t>
            </a:r>
          </a:p>
          <a:p>
            <a:pPr eaLnBrk="0" hangingPunct="0"/>
            <a:r>
              <a:rPr lang="en-US" sz="2400" dirty="0">
                <a:cs typeface="Times New Roman" pitchFamily="18" charset="0"/>
              </a:rPr>
              <a:t>}</a:t>
            </a:r>
          </a:p>
        </p:txBody>
      </p:sp>
      <p:sp>
        <p:nvSpPr>
          <p:cNvPr id="4" name="Rectangle 3"/>
          <p:cNvSpPr/>
          <p:nvPr/>
        </p:nvSpPr>
        <p:spPr>
          <a:xfrm>
            <a:off x="381000" y="6143644"/>
            <a:ext cx="800100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then execute the applet as , </a:t>
            </a:r>
            <a:r>
              <a:rPr lang="en-US" sz="2400" dirty="0" err="1">
                <a:solidFill>
                  <a:srgbClr val="FF0000"/>
                </a:solidFill>
                <a:latin typeface="Times New Roman" panose="02020603050405020304" pitchFamily="18" charset="0"/>
                <a:cs typeface="Times New Roman" panose="02020603050405020304" pitchFamily="18" charset="0"/>
              </a:rPr>
              <a:t>appletviewer</a:t>
            </a:r>
            <a:r>
              <a:rPr lang="en-US" sz="2400" dirty="0">
                <a:solidFill>
                  <a:srgbClr val="FF0000"/>
                </a:solidFill>
                <a:latin typeface="Times New Roman" panose="02020603050405020304" pitchFamily="18" charset="0"/>
                <a:cs typeface="Times New Roman" panose="02020603050405020304" pitchFamily="18" charset="0"/>
              </a:rPr>
              <a:t> HelloWorld.java</a:t>
            </a:r>
          </a:p>
        </p:txBody>
      </p:sp>
      <p:sp>
        <p:nvSpPr>
          <p:cNvPr id="5" name="Rectangle 4"/>
          <p:cNvSpPr>
            <a:spLocks noGrp="1" noChangeArrowheads="1"/>
          </p:cNvSpPr>
          <p:nvPr/>
        </p:nvSpPr>
        <p:spPr bwMode="auto">
          <a:xfrm>
            <a:off x="785786" y="142852"/>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US" sz="3200" b="1" i="1" dirty="0">
                <a:solidFill>
                  <a:srgbClr val="FF0000"/>
                </a:solidFill>
                <a:latin typeface="Times New Roman" panose="02020603050405020304" pitchFamily="18" charset="0"/>
                <a:cs typeface="Times New Roman" panose="02020603050405020304" pitchFamily="18" charset="0"/>
              </a:rPr>
              <a:t>Running an Applet…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linds(horizont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00174"/>
            <a:ext cx="7429552" cy="2861310"/>
          </a:xfrm>
          <a:prstGeom prst="rect">
            <a:avLst/>
          </a:prstGeom>
        </p:spPr>
        <p:txBody>
          <a:bodyPr wrap="square">
            <a:sp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Main Method, applets starts its execution by its methods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an applet is loaded, it undergoes a series of changes in its state.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applet states include: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Born or initialization state</a:t>
            </a: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Running state </a:t>
            </a: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Idle state </a:t>
            </a: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Dead or destroyed state </a:t>
            </a:r>
          </a:p>
        </p:txBody>
      </p:sp>
      <p:sp>
        <p:nvSpPr>
          <p:cNvPr id="3" name="Rectangle 2"/>
          <p:cNvSpPr/>
          <p:nvPr/>
        </p:nvSpPr>
        <p:spPr>
          <a:xfrm>
            <a:off x="2928926" y="214290"/>
            <a:ext cx="3148619"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Life Cycle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3174" y="285728"/>
            <a:ext cx="3616696"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Life Cycle….</a:t>
            </a:r>
          </a:p>
        </p:txBody>
      </p:sp>
      <p:sp>
        <p:nvSpPr>
          <p:cNvPr id="4" name="Rectangle 3"/>
          <p:cNvSpPr/>
          <p:nvPr/>
        </p:nvSpPr>
        <p:spPr>
          <a:xfrm>
            <a:off x="928662" y="1214422"/>
            <a:ext cx="7786742" cy="646331"/>
          </a:xfrm>
          <a:prstGeom prst="rect">
            <a:avLst/>
          </a:prstGeom>
        </p:spPr>
        <p:txBody>
          <a:bodyPr wrap="square">
            <a:spAutoFit/>
          </a:bodyPr>
          <a:lstStyle/>
          <a:p>
            <a:r>
              <a:rPr lang="en-US" dirty="0"/>
              <a:t>The changes in state of applet life is shown in the following state transition diagram</a:t>
            </a:r>
          </a:p>
        </p:txBody>
      </p:sp>
      <p:pic>
        <p:nvPicPr>
          <p:cNvPr id="1026" name="Picture 2" descr="C:\Users\Trioclust-pc\Pictures\Screenshots\Screenshot (46).png"/>
          <p:cNvPicPr>
            <a:picLocks noChangeAspect="1" noChangeArrowheads="1"/>
          </p:cNvPicPr>
          <p:nvPr/>
        </p:nvPicPr>
        <p:blipFill>
          <a:blip r:embed="rId2" cstate="print"/>
          <a:srcRect/>
          <a:stretch>
            <a:fillRect/>
          </a:stretch>
        </p:blipFill>
        <p:spPr bwMode="auto">
          <a:xfrm>
            <a:off x="1142976" y="2571744"/>
            <a:ext cx="6773863" cy="37433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174" y="285728"/>
            <a:ext cx="3616696"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Life Cycle….</a:t>
            </a:r>
          </a:p>
        </p:txBody>
      </p:sp>
      <p:sp>
        <p:nvSpPr>
          <p:cNvPr id="3" name="Rectangle 2"/>
          <p:cNvSpPr/>
          <p:nvPr/>
        </p:nvSpPr>
        <p:spPr>
          <a:xfrm>
            <a:off x="571472" y="1028343"/>
            <a:ext cx="7715304" cy="4707890"/>
          </a:xfrm>
          <a:prstGeom prst="rect">
            <a:avLst/>
          </a:prstGeom>
        </p:spPr>
        <p:txBody>
          <a:bodyPr wrap="square">
            <a:spAutoFit/>
          </a:bodyPr>
          <a:lstStyle/>
          <a:p>
            <a:pPr algn="just">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Initialization / Born state:</a:t>
            </a:r>
          </a:p>
          <a:p>
            <a:pPr algn="just">
              <a:buFont typeface="Wingdings" panose="05000000000000000000" pitchFamily="2" charset="2"/>
              <a:buChar char="Ø"/>
            </a:pPr>
            <a:endParaRPr lang="en-US" sz="2000" dirty="0">
              <a:solidFill>
                <a:srgbClr val="FF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Applet enter this state when it is first loaded</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achieved by calling </a:t>
            </a:r>
            <a:r>
              <a:rPr lang="en-US" sz="2000" dirty="0">
                <a:solidFill>
                  <a:srgbClr val="FF0000"/>
                </a:solidFill>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 method</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init( ) </a:t>
            </a:r>
            <a:r>
              <a:rPr lang="en-US" sz="2000" dirty="0">
                <a:latin typeface="Times New Roman" panose="02020603050405020304" pitchFamily="18" charset="0"/>
                <a:cs typeface="Times New Roman" panose="02020603050405020304" pitchFamily="18" charset="0"/>
              </a:rPr>
              <a:t>method is the first method to be called.</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Initialize variables in this method and create the objects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method is called only once during the life time of your applet </a:t>
            </a:r>
          </a:p>
          <a:p>
            <a:pPr lvl="1"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Running state: </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Applet enters into running state when it calls </a:t>
            </a:r>
            <a:r>
              <a:rPr lang="en-US" sz="2000" dirty="0">
                <a:solidFill>
                  <a:srgbClr val="FF0000"/>
                </a:solidFill>
                <a:latin typeface="Times New Roman" panose="02020603050405020304" pitchFamily="18" charset="0"/>
                <a:cs typeface="Times New Roman" panose="02020603050405020304" pitchFamily="18" charset="0"/>
              </a:rPr>
              <a:t>start() </a:t>
            </a:r>
            <a:r>
              <a:rPr lang="en-US" sz="2000" dirty="0">
                <a:latin typeface="Times New Roman" panose="02020603050405020304" pitchFamily="18" charset="0"/>
                <a:cs typeface="Times New Roman" panose="02020603050405020304" pitchFamily="18" charset="0"/>
              </a:rPr>
              <a:t>method </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start( ) method is called after init( )</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called to restart an applet after it has been stopped</a:t>
            </a:r>
          </a:p>
          <a:p>
            <a:pPr lvl="1"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start() </a:t>
            </a:r>
            <a:r>
              <a:rPr lang="en-US" sz="2000" dirty="0">
                <a:latin typeface="Times New Roman" panose="02020603050405020304" pitchFamily="18" charset="0"/>
                <a:cs typeface="Times New Roman" panose="02020603050405020304" pitchFamily="18" charset="0"/>
              </a:rPr>
              <a:t>method may be called any number of times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user leaves a web page and comes back, the applet resumes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12" y="0"/>
            <a:ext cx="3616696"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Life Cycle….</a:t>
            </a:r>
          </a:p>
        </p:txBody>
      </p:sp>
      <p:sp>
        <p:nvSpPr>
          <p:cNvPr id="3" name="Rectangle 2"/>
          <p:cNvSpPr/>
          <p:nvPr/>
        </p:nvSpPr>
        <p:spPr>
          <a:xfrm>
            <a:off x="428596" y="775060"/>
            <a:ext cx="8143932" cy="5940088"/>
          </a:xfrm>
          <a:prstGeom prst="rect">
            <a:avLst/>
          </a:prstGeom>
        </p:spPr>
        <p:txBody>
          <a:bodyPr wrap="square">
            <a:spAutoFit/>
          </a:bodyPr>
          <a:lstStyle/>
          <a:p>
            <a:pPr>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Idle or stopped state:</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Applet becomes idle when it is stopped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Stopping automatically occurs when we leave the page containing the   </a:t>
            </a:r>
          </a:p>
          <a:p>
            <a:pPr lvl="1"/>
            <a:r>
              <a:rPr lang="en-US" sz="2000" dirty="0">
                <a:latin typeface="Times New Roman" panose="02020603050405020304" pitchFamily="18" charset="0"/>
                <a:cs typeface="Times New Roman" panose="02020603050405020304" pitchFamily="18" charset="0"/>
              </a:rPr>
              <a:t>  current applet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achieve this by calling </a:t>
            </a:r>
            <a:r>
              <a:rPr lang="en-US" sz="2000" dirty="0">
                <a:solidFill>
                  <a:srgbClr val="FF0000"/>
                </a:solidFill>
                <a:latin typeface="Times New Roman" panose="02020603050405020304" pitchFamily="18" charset="0"/>
                <a:cs typeface="Times New Roman" panose="02020603050405020304" pitchFamily="18" charset="0"/>
              </a:rPr>
              <a:t>stop()</a:t>
            </a:r>
            <a:r>
              <a:rPr lang="en-US" sz="2000" dirty="0">
                <a:latin typeface="Times New Roman" panose="02020603050405020304" pitchFamily="18" charset="0"/>
                <a:cs typeface="Times New Roman" panose="02020603050405020304" pitchFamily="18" charset="0"/>
              </a:rPr>
              <a:t> method</a:t>
            </a:r>
          </a:p>
          <a:p>
            <a:pPr lvl="1">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stop() </a:t>
            </a:r>
            <a:r>
              <a:rPr lang="en-US" sz="2000" dirty="0">
                <a:latin typeface="Times New Roman" panose="02020603050405020304" pitchFamily="18" charset="0"/>
                <a:cs typeface="Times New Roman" panose="02020603050405020304" pitchFamily="18" charset="0"/>
              </a:rPr>
              <a:t>method suspends applet execution until the user clicks on it </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Dead state:</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Applet is said to be dead when it is removed from memory.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occurs by calling </a:t>
            </a:r>
            <a:r>
              <a:rPr lang="en-US" sz="2000" dirty="0">
                <a:solidFill>
                  <a:srgbClr val="FF0000"/>
                </a:solidFill>
                <a:latin typeface="Times New Roman" panose="02020603050405020304" pitchFamily="18" charset="0"/>
                <a:cs typeface="Times New Roman" panose="02020603050405020304" pitchFamily="18" charset="0"/>
              </a:rPr>
              <a:t>destroy() </a:t>
            </a:r>
            <a:r>
              <a:rPr lang="en-US" sz="2000" dirty="0">
                <a:latin typeface="Times New Roman" panose="02020603050405020304" pitchFamily="18" charset="0"/>
                <a:cs typeface="Times New Roman" panose="02020603050405020304" pitchFamily="18" charset="0"/>
              </a:rPr>
              <a:t>method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destroy() </a:t>
            </a:r>
            <a:r>
              <a:rPr lang="en-US" sz="2000" dirty="0">
                <a:latin typeface="Times New Roman" panose="02020603050405020304" pitchFamily="18" charset="0"/>
                <a:cs typeface="Times New Roman" panose="02020603050405020304" pitchFamily="18" charset="0"/>
              </a:rPr>
              <a:t>method perform shutdown activities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removes the applet from the memory</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Display state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Applet moves to the display state whenever it has to perform some </a:t>
            </a:r>
          </a:p>
          <a:p>
            <a:pPr lvl="1"/>
            <a:r>
              <a:rPr lang="en-US" sz="2000" dirty="0">
                <a:latin typeface="Times New Roman" panose="02020603050405020304" pitchFamily="18" charset="0"/>
                <a:cs typeface="Times New Roman" panose="02020603050405020304" pitchFamily="18" charset="0"/>
              </a:rPr>
              <a:t>  output operation on the screen</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paint()</a:t>
            </a:r>
            <a:r>
              <a:rPr lang="en-US" sz="2000" dirty="0">
                <a:latin typeface="Times New Roman" panose="02020603050405020304" pitchFamily="18" charset="0"/>
                <a:cs typeface="Times New Roman" panose="02020603050405020304" pitchFamily="18" charset="0"/>
              </a:rPr>
              <a:t> method is called to accomplish this task</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Paint() method does absolutely nothing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to override this method to display the required graphics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6"/>
          <p:cNvSpPr txBox="1">
            <a:spLocks noChangeArrowheads="1"/>
          </p:cNvSpPr>
          <p:nvPr/>
        </p:nvSpPr>
        <p:spPr>
          <a:xfrm>
            <a:off x="381000" y="152400"/>
            <a:ext cx="8229600" cy="9144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1" u="none" strike="noStrike" kern="1200" cap="small"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Methods are called in this order</a:t>
            </a:r>
          </a:p>
        </p:txBody>
      </p:sp>
      <p:sp>
        <p:nvSpPr>
          <p:cNvPr id="4" name="Rectangle 1041"/>
          <p:cNvSpPr txBox="1">
            <a:spLocks noChangeArrowheads="1"/>
          </p:cNvSpPr>
          <p:nvPr/>
        </p:nvSpPr>
        <p:spPr>
          <a:xfrm>
            <a:off x="3428992" y="1214422"/>
            <a:ext cx="5286412" cy="4724400"/>
          </a:xfrm>
          <a:prstGeom prst="rect">
            <a:avLst/>
          </a:prstGeom>
        </p:spPr>
        <p:txBody>
          <a:bodyPr>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init</a:t>
            </a:r>
            <a:r>
              <a:rPr kumimoji="0" lang="en-US" sz="2400" b="0" i="0" u="none" strike="noStrike" kern="1200" cap="none" spc="0" normalizeH="0" baseline="0" noProof="0" dirty="0">
                <a:ln>
                  <a:noFill/>
                </a:ln>
                <a:effectLst/>
                <a:uLnTx/>
                <a:uFillTx/>
                <a:latin typeface="+mn-lt"/>
                <a:ea typeface="+mn-ea"/>
                <a:cs typeface="+mn-cs"/>
              </a:rPr>
              <a:t> and </a:t>
            </a: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destroy</a:t>
            </a:r>
            <a:r>
              <a:rPr kumimoji="0" lang="en-US" sz="2400" b="0" i="0" u="none" strike="noStrike" kern="1200" cap="none" spc="0" normalizeH="0" baseline="0" noProof="0" dirty="0">
                <a:ln>
                  <a:noFill/>
                </a:ln>
                <a:effectLst/>
                <a:uLnTx/>
                <a:uFillTx/>
                <a:latin typeface="+mn-lt"/>
                <a:ea typeface="+mn-ea"/>
                <a:cs typeface="+mn-cs"/>
              </a:rPr>
              <a:t> are only called once each</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sz="2400" b="0" i="0" u="none" strike="noStrike" kern="1200" cap="none" spc="0" normalizeH="0" baseline="0" noProof="0" dirty="0">
              <a:ln>
                <a:noFill/>
              </a:ln>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start</a:t>
            </a:r>
            <a:r>
              <a:rPr kumimoji="0" lang="en-US" sz="2400" b="0" i="0" u="none" strike="noStrike" kern="1200" cap="none" spc="0" normalizeH="0" baseline="0" noProof="0" dirty="0">
                <a:ln>
                  <a:noFill/>
                </a:ln>
                <a:effectLst/>
                <a:uLnTx/>
                <a:uFillTx/>
                <a:latin typeface="+mn-lt"/>
                <a:ea typeface="+mn-ea"/>
                <a:cs typeface="+mn-cs"/>
              </a:rPr>
              <a:t> and </a:t>
            </a: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stop</a:t>
            </a:r>
            <a:r>
              <a:rPr kumimoji="0" lang="en-US" sz="2400" b="0" i="0" u="none" strike="noStrike" kern="1200" cap="none" spc="0" normalizeH="0" baseline="0" noProof="0" dirty="0">
                <a:ln>
                  <a:noFill/>
                </a:ln>
                <a:effectLst/>
                <a:uLnTx/>
                <a:uFillTx/>
                <a:latin typeface="+mn-lt"/>
                <a:ea typeface="+mn-ea"/>
                <a:cs typeface="+mn-cs"/>
              </a:rPr>
              <a:t> are called whenever the browser enters and leaves the page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sz="2400" b="0" i="0" u="none" strike="noStrike" kern="1200" cap="none" spc="0" normalizeH="0" baseline="0" noProof="0" dirty="0">
              <a:ln>
                <a:noFill/>
              </a:ln>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sz="2400" b="0" i="1" u="none" strike="noStrike" kern="1200" cap="none" spc="0" normalizeH="0" baseline="0" noProof="0" dirty="0">
                <a:ln>
                  <a:noFill/>
                </a:ln>
                <a:solidFill>
                  <a:srgbClr val="FF0000"/>
                </a:solidFill>
                <a:effectLst/>
                <a:uLnTx/>
                <a:uFillTx/>
                <a:latin typeface="+mn-lt"/>
                <a:ea typeface="+mn-ea"/>
                <a:cs typeface="+mn-cs"/>
              </a:rPr>
              <a:t>do some work</a:t>
            </a:r>
            <a:r>
              <a:rPr kumimoji="0" lang="en-US" sz="2400" b="0" i="1"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 </a:t>
            </a:r>
            <a:r>
              <a:rPr kumimoji="0" lang="en-US" sz="2400" b="0" i="0" u="none" strike="noStrike" kern="1200" cap="none" spc="0" normalizeH="0" baseline="0" noProof="0" dirty="0">
                <a:ln>
                  <a:noFill/>
                </a:ln>
                <a:effectLst/>
                <a:uLnTx/>
                <a:uFillTx/>
                <a:latin typeface="+mn-lt"/>
                <a:ea typeface="+mn-ea"/>
                <a:cs typeface="+mn-cs"/>
              </a:rPr>
              <a:t>is code called by your </a:t>
            </a:r>
            <a:r>
              <a:rPr kumimoji="0" lang="en-US" sz="2400" b="0" i="1" u="none" strike="noStrike" kern="1200" cap="none" spc="0" normalizeH="0" baseline="0" noProof="0" dirty="0">
                <a:ln>
                  <a:noFill/>
                </a:ln>
                <a:effectLst/>
                <a:uLnTx/>
                <a:uFillTx/>
                <a:latin typeface="+mn-lt"/>
                <a:ea typeface="+mn-ea"/>
                <a:cs typeface="+mn-cs"/>
              </a:rPr>
              <a:t>listeners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sz="2400" b="0" i="1" u="none" strike="noStrike" kern="1200" cap="none" spc="0" normalizeH="0" baseline="0" noProof="0" dirty="0">
              <a:ln>
                <a:noFill/>
              </a:ln>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paint</a:t>
            </a:r>
            <a:r>
              <a:rPr kumimoji="0" lang="en-US" sz="2400" b="0" i="0" u="none" strike="noStrike" kern="1200" cap="none" spc="0" normalizeH="0" baseline="0" noProof="0" dirty="0">
                <a:ln>
                  <a:noFill/>
                </a:ln>
                <a:effectLst/>
                <a:uLnTx/>
                <a:uFillTx/>
                <a:latin typeface="+mn-lt"/>
                <a:ea typeface="+mn-ea"/>
                <a:cs typeface="+mn-cs"/>
              </a:rPr>
              <a:t> is called when the applet needs to be repainted</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sz="2400" b="0" i="0" u="none" strike="noStrike" kern="1200" cap="none" spc="0" normalizeH="0" baseline="0" noProof="0" dirty="0">
              <a:ln>
                <a:noFill/>
              </a:ln>
              <a:effectLst/>
              <a:uLnTx/>
              <a:uFillTx/>
              <a:latin typeface="+mn-lt"/>
              <a:ea typeface="+mn-ea"/>
              <a:cs typeface="+mn-cs"/>
            </a:endParaRPr>
          </a:p>
        </p:txBody>
      </p:sp>
      <p:grpSp>
        <p:nvGrpSpPr>
          <p:cNvPr id="5" name="Group 1066"/>
          <p:cNvGrpSpPr/>
          <p:nvPr/>
        </p:nvGrpSpPr>
        <p:grpSpPr bwMode="auto">
          <a:xfrm>
            <a:off x="500034" y="1000108"/>
            <a:ext cx="2362200" cy="5259387"/>
            <a:chOff x="480" y="863"/>
            <a:chExt cx="1488" cy="3313"/>
          </a:xfrm>
        </p:grpSpPr>
        <p:sp>
          <p:nvSpPr>
            <p:cNvPr id="6" name="Line 1060"/>
            <p:cNvSpPr>
              <a:spLocks noChangeShapeType="1"/>
            </p:cNvSpPr>
            <p:nvPr/>
          </p:nvSpPr>
          <p:spPr bwMode="auto">
            <a:xfrm>
              <a:off x="1392" y="3888"/>
              <a:ext cx="0" cy="288"/>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AutoShape 1043"/>
            <p:cNvSpPr>
              <a:spLocks noChangeArrowheads="1"/>
            </p:cNvSpPr>
            <p:nvPr/>
          </p:nvSpPr>
          <p:spPr bwMode="auto">
            <a:xfrm>
              <a:off x="768" y="1200"/>
              <a:ext cx="1008" cy="336"/>
            </a:xfrm>
            <a:prstGeom prst="roundRect">
              <a:avLst>
                <a:gd name="adj" fmla="val 16667"/>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dirty="0">
                  <a:latin typeface="Trebuchet MS" panose="020B0603020202020204" pitchFamily="34" charset="0"/>
                </a:rPr>
                <a:t>init()</a:t>
              </a:r>
            </a:p>
          </p:txBody>
        </p:sp>
        <p:sp>
          <p:nvSpPr>
            <p:cNvPr id="8" name="AutoShape 1045"/>
            <p:cNvSpPr>
              <a:spLocks noChangeArrowheads="1"/>
            </p:cNvSpPr>
            <p:nvPr/>
          </p:nvSpPr>
          <p:spPr bwMode="auto">
            <a:xfrm>
              <a:off x="768" y="1728"/>
              <a:ext cx="1008" cy="336"/>
            </a:xfrm>
            <a:prstGeom prst="roundRect">
              <a:avLst>
                <a:gd name="adj" fmla="val 16667"/>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dirty="0">
                  <a:latin typeface="Trebuchet MS" panose="020B0603020202020204" pitchFamily="34" charset="0"/>
                </a:rPr>
                <a:t>start()</a:t>
              </a:r>
            </a:p>
          </p:txBody>
        </p:sp>
        <p:sp>
          <p:nvSpPr>
            <p:cNvPr id="9" name="AutoShape 1046"/>
            <p:cNvSpPr>
              <a:spLocks noChangeArrowheads="1"/>
            </p:cNvSpPr>
            <p:nvPr/>
          </p:nvSpPr>
          <p:spPr bwMode="auto">
            <a:xfrm>
              <a:off x="768" y="2928"/>
              <a:ext cx="1056" cy="336"/>
            </a:xfrm>
            <a:prstGeom prst="roundRect">
              <a:avLst>
                <a:gd name="adj" fmla="val 16667"/>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latin typeface="Trebuchet MS" panose="020B0603020202020204" pitchFamily="34" charset="0"/>
                </a:rPr>
                <a:t>stop()</a:t>
              </a:r>
            </a:p>
          </p:txBody>
        </p:sp>
        <p:sp>
          <p:nvSpPr>
            <p:cNvPr id="10" name="AutoShape 1047"/>
            <p:cNvSpPr>
              <a:spLocks noChangeArrowheads="1"/>
            </p:cNvSpPr>
            <p:nvPr/>
          </p:nvSpPr>
          <p:spPr bwMode="auto">
            <a:xfrm>
              <a:off x="768" y="3504"/>
              <a:ext cx="1104" cy="384"/>
            </a:xfrm>
            <a:prstGeom prst="roundRect">
              <a:avLst>
                <a:gd name="adj" fmla="val 16667"/>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latin typeface="Trebuchet MS" panose="020B0603020202020204" pitchFamily="34" charset="0"/>
                </a:rPr>
                <a:t>destroy()</a:t>
              </a:r>
            </a:p>
          </p:txBody>
        </p:sp>
        <p:sp>
          <p:nvSpPr>
            <p:cNvPr id="11" name="Oval 1053"/>
            <p:cNvSpPr>
              <a:spLocks noChangeArrowheads="1"/>
            </p:cNvSpPr>
            <p:nvPr/>
          </p:nvSpPr>
          <p:spPr bwMode="auto">
            <a:xfrm>
              <a:off x="480" y="2304"/>
              <a:ext cx="1488" cy="432"/>
            </a:xfrm>
            <a:prstGeom prst="ellipse">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i="1"/>
                <a:t>do some work</a:t>
              </a:r>
            </a:p>
          </p:txBody>
        </p:sp>
        <p:sp>
          <p:nvSpPr>
            <p:cNvPr id="12" name="Line 1054"/>
            <p:cNvSpPr>
              <a:spLocks noChangeShapeType="1"/>
            </p:cNvSpPr>
            <p:nvPr/>
          </p:nvSpPr>
          <p:spPr bwMode="auto">
            <a:xfrm>
              <a:off x="1249" y="863"/>
              <a:ext cx="0" cy="334"/>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055"/>
            <p:cNvSpPr>
              <a:spLocks noChangeShapeType="1"/>
            </p:cNvSpPr>
            <p:nvPr/>
          </p:nvSpPr>
          <p:spPr bwMode="auto">
            <a:xfrm>
              <a:off x="1248" y="1536"/>
              <a:ext cx="0" cy="192"/>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057"/>
            <p:cNvSpPr>
              <a:spLocks noChangeShapeType="1"/>
            </p:cNvSpPr>
            <p:nvPr/>
          </p:nvSpPr>
          <p:spPr bwMode="auto">
            <a:xfrm>
              <a:off x="1248" y="2064"/>
              <a:ext cx="0" cy="240"/>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058"/>
            <p:cNvSpPr>
              <a:spLocks noChangeShapeType="1"/>
            </p:cNvSpPr>
            <p:nvPr/>
          </p:nvSpPr>
          <p:spPr bwMode="auto">
            <a:xfrm>
              <a:off x="1248" y="2736"/>
              <a:ext cx="0" cy="192"/>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1059"/>
            <p:cNvSpPr>
              <a:spLocks noChangeShapeType="1"/>
            </p:cNvSpPr>
            <p:nvPr/>
          </p:nvSpPr>
          <p:spPr bwMode="auto">
            <a:xfrm>
              <a:off x="1248" y="3264"/>
              <a:ext cx="0" cy="240"/>
            </a:xfrm>
            <a:prstGeom prst="line">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17" name="AutoShape 1064"/>
            <p:cNvCxnSpPr>
              <a:cxnSpLocks noChangeShapeType="1"/>
              <a:stCxn id="9" idx="1"/>
              <a:endCxn id="8" idx="1"/>
            </p:cNvCxnSpPr>
            <p:nvPr/>
          </p:nvCxnSpPr>
          <p:spPr bwMode="auto">
            <a:xfrm rot="10800000" flipH="1">
              <a:off x="768" y="1896"/>
              <a:ext cx="1" cy="1200"/>
            </a:xfrm>
            <a:prstGeom prst="curvedConnector3">
              <a:avLst>
                <a:gd name="adj1" fmla="val -55500005"/>
              </a:avLst>
            </a:prstGeom>
            <a:noFill/>
            <a:ln w="31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8879" y="119993"/>
            <a:ext cx="3858749"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Class Methods</a:t>
            </a:r>
          </a:p>
        </p:txBody>
      </p:sp>
      <p:sp>
        <p:nvSpPr>
          <p:cNvPr id="4" name="Rectangle 3"/>
          <p:cNvSpPr txBox="1">
            <a:spLocks noChangeArrowheads="1"/>
          </p:cNvSpPr>
          <p:nvPr/>
        </p:nvSpPr>
        <p:spPr>
          <a:xfrm>
            <a:off x="819150" y="704215"/>
            <a:ext cx="6448425" cy="5696585"/>
          </a:xfrm>
          <a:prstGeom prst="rect">
            <a:avLst/>
          </a:prstGeom>
        </p:spPr>
        <p:txBody>
          <a:bodyPr>
            <a:normAutofit fontScale="90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Ø"/>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public void init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Ø"/>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public void start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Ø"/>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public void stop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Ø"/>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public void destroy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Ø"/>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public void paint (Graphics g)</a:t>
            </a: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Also:</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Char char="Ø"/>
              <a:defRPr/>
            </a:pPr>
            <a:r>
              <a:rPr kumimoji="0" lang="en-US" sz="2000" b="0" i="1"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drawString()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method is a member of Graphics class, used to output a string to an applet. it is typically called from within the paint() or update() method. Its form is:</a:t>
            </a:r>
          </a:p>
          <a:p>
            <a:pPr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void drawstring(String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msg</a:t>
            </a:r>
            <a:r>
              <a:rPr lang="en-US" sz="2000" dirty="0">
                <a:latin typeface="Times New Roman" panose="02020603050405020304" pitchFamily="18" charset="0"/>
                <a:cs typeface="Times New Roman" panose="02020603050405020304" pitchFamily="18" charset="0"/>
              </a:rPr>
              <a:t>,</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int</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int</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Char char="Ø"/>
              <a:defRPr/>
            </a:pPr>
            <a:r>
              <a:rPr lang="en-US" sz="2000" i="1" dirty="0" err="1">
                <a:sym typeface="+mn-ea"/>
              </a:rPr>
              <a:t>setBackground</a:t>
            </a:r>
            <a:r>
              <a:rPr lang="en-US" sz="2000" dirty="0">
                <a:sym typeface="+mn-ea"/>
              </a:rPr>
              <a:t>(): This method belongs to Component class. It is used to set the background color of the applet window. Its form is:</a:t>
            </a:r>
            <a:endParaRPr lang="en-US" sz="2000" dirty="0"/>
          </a:p>
          <a:p>
            <a:pPr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None/>
              <a:defRPr/>
            </a:pPr>
            <a:r>
              <a:rPr lang="en-US" sz="2000" dirty="0">
                <a:sym typeface="+mn-ea"/>
              </a:rPr>
              <a:t>	void </a:t>
            </a:r>
            <a:r>
              <a:rPr lang="en-US" sz="2000" dirty="0" err="1">
                <a:sym typeface="+mn-ea"/>
              </a:rPr>
              <a:t>setBackground</a:t>
            </a:r>
            <a:r>
              <a:rPr lang="en-US" sz="2000" dirty="0">
                <a:sym typeface="+mn-ea"/>
              </a:rPr>
              <a:t>(</a:t>
            </a:r>
            <a:r>
              <a:rPr lang="en-US" sz="2000" dirty="0" err="1">
                <a:sym typeface="+mn-ea"/>
              </a:rPr>
              <a:t>Color.anyColor</a:t>
            </a:r>
            <a:r>
              <a:rPr lang="en-US" sz="2000" dirty="0">
                <a:sym typeface="+mn-ea"/>
              </a:rPr>
              <a:t>)</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Char char="Ø"/>
              <a:defRPr/>
            </a:pPr>
            <a:r>
              <a:rPr lang="en-US" sz="2000" i="1" dirty="0" err="1"/>
              <a:t>setForeground</a:t>
            </a:r>
            <a:r>
              <a:rPr lang="en-US" sz="2000" i="1" dirty="0"/>
              <a:t>()</a:t>
            </a:r>
            <a:r>
              <a:rPr lang="en-US" sz="2000" dirty="0"/>
              <a:t>:This method is used to set the color of the text to be displayed on the foreground of the applet window. Its form is:</a:t>
            </a:r>
          </a:p>
          <a:p>
            <a:pPr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None/>
              <a:defRPr/>
            </a:pPr>
            <a:r>
              <a:rPr lang="en-US" sz="2000" dirty="0"/>
              <a:t>	void </a:t>
            </a:r>
            <a:r>
              <a:rPr lang="en-US" sz="2000" dirty="0" err="1"/>
              <a:t>setForeground</a:t>
            </a:r>
            <a:r>
              <a:rPr lang="en-US" sz="2000" dirty="0"/>
              <a:t>(Color </a:t>
            </a:r>
            <a:r>
              <a:rPr lang="en-US" sz="2000" dirty="0" err="1"/>
              <a:t>anyColor</a:t>
            </a:r>
            <a:r>
              <a:rPr lang="en-US" sz="2000" dirty="0"/>
              <a:t>)</a:t>
            </a:r>
          </a:p>
          <a:p>
            <a:pPr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23875" y="240030"/>
            <a:ext cx="7467600" cy="4873752"/>
          </a:xfrm>
        </p:spPr>
        <p:txBody>
          <a:bodyPr>
            <a:normAutofit/>
          </a:bodyPr>
          <a:lstStyle/>
          <a:p>
            <a:pPr>
              <a:buFont typeface="Wingdings" panose="05000000000000000000" charset="0"/>
              <a:buChar char="Ø"/>
            </a:pPr>
            <a:r>
              <a:rPr lang="en-US" sz="2000" i="1" dirty="0" err="1">
                <a:latin typeface="Times New Roman" pitchFamily="18" charset="0"/>
                <a:cs typeface="Times New Roman" pitchFamily="18" charset="0"/>
              </a:rPr>
              <a:t>showStatus</a:t>
            </a:r>
            <a:r>
              <a:rPr lang="en-US" sz="2000" i="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This </a:t>
            </a:r>
            <a:r>
              <a:rPr lang="en-US" sz="2000" dirty="0" err="1">
                <a:latin typeface="Times New Roman" pitchFamily="18" charset="0"/>
                <a:cs typeface="Times New Roman" pitchFamily="18" charset="0"/>
              </a:rPr>
              <a:t>methd</a:t>
            </a:r>
            <a:r>
              <a:rPr lang="en-US" sz="2000" dirty="0">
                <a:latin typeface="Times New Roman" pitchFamily="18" charset="0"/>
                <a:cs typeface="Times New Roman" pitchFamily="18" charset="0"/>
              </a:rPr>
              <a:t> is a member of Applet class. It is used to display any string in the status window of the browser or </a:t>
            </a:r>
            <a:r>
              <a:rPr lang="en-US" sz="2000" dirty="0" err="1">
                <a:latin typeface="Times New Roman" pitchFamily="18" charset="0"/>
                <a:cs typeface="Times New Roman" pitchFamily="18" charset="0"/>
              </a:rPr>
              <a:t>appletviewer</a:t>
            </a:r>
            <a:r>
              <a:rPr lang="en-US" sz="2000" dirty="0">
                <a:latin typeface="Times New Roman" pitchFamily="18" charset="0"/>
                <a:cs typeface="Times New Roman" pitchFamily="18" charset="0"/>
              </a:rPr>
              <a:t>. Its from is</a:t>
            </a:r>
          </a:p>
          <a:p>
            <a:pPr marL="0" indent="0">
              <a:buNone/>
            </a:pPr>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showStatus</a:t>
            </a:r>
            <a:r>
              <a:rPr lang="en-US" sz="2000" dirty="0">
                <a:latin typeface="Times New Roman" pitchFamily="18" charset="0"/>
                <a:cs typeface="Times New Roman" pitchFamily="18" charset="0"/>
              </a:rPr>
              <a:t>(String text)</a:t>
            </a:r>
          </a:p>
          <a:p>
            <a:pPr marL="0" indent="0">
              <a:buNone/>
            </a:pPr>
            <a:r>
              <a:rPr lang="en-US" sz="2000" dirty="0">
                <a:latin typeface="Times New Roman" pitchFamily="18" charset="0"/>
                <a:cs typeface="Times New Roman" pitchFamily="18" charset="0"/>
              </a:rPr>
              <a:t>Here, the argument of the method is basically the string which you want to be displayed in the status window.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142984"/>
            <a:ext cx="8143932" cy="646331"/>
          </a:xfrm>
          <a:prstGeom prst="rect">
            <a:avLst/>
          </a:prstGeom>
        </p:spPr>
        <p:txBody>
          <a:bodyPr wrap="square">
            <a:spAutoFit/>
          </a:bodyPr>
          <a:lstStyle/>
          <a:p>
            <a:r>
              <a:rPr lang="en-GB" dirty="0"/>
              <a:t>The class Component defines methods called paint(), repaint() and update().</a:t>
            </a:r>
            <a:endParaRPr lang="en-US" dirty="0"/>
          </a:p>
        </p:txBody>
      </p:sp>
      <p:sp>
        <p:nvSpPr>
          <p:cNvPr id="3" name="Rectangle 2"/>
          <p:cNvSpPr/>
          <p:nvPr/>
        </p:nvSpPr>
        <p:spPr>
          <a:xfrm>
            <a:off x="357158" y="2428868"/>
            <a:ext cx="7858180" cy="3139321"/>
          </a:xfrm>
          <a:prstGeom prst="rect">
            <a:avLst/>
          </a:prstGeom>
        </p:spPr>
        <p:txBody>
          <a:bodyPr wrap="square">
            <a:spAutoFit/>
          </a:bodyPr>
          <a:lstStyle/>
          <a:p>
            <a:r>
              <a:rPr lang="en-GB" b="1" dirty="0"/>
              <a:t>paint(): </a:t>
            </a:r>
            <a:r>
              <a:rPr lang="en-GB" dirty="0"/>
              <a:t>paint() is where you place code for drawing, writing etc. paint() is given a Graphics context as a parameter.</a:t>
            </a:r>
          </a:p>
          <a:p>
            <a:endParaRPr lang="en-GB" dirty="0"/>
          </a:p>
          <a:p>
            <a:r>
              <a:rPr lang="en-GB" b="1" dirty="0"/>
              <a:t>update(): </a:t>
            </a:r>
            <a:r>
              <a:rPr lang="en-GB" dirty="0"/>
              <a:t>update is called when the window is re-sized. The default implementation of update(): first clears the background; then calls paint()</a:t>
            </a:r>
          </a:p>
          <a:p>
            <a:endParaRPr lang="en-GB" dirty="0"/>
          </a:p>
          <a:p>
            <a:r>
              <a:rPr lang="en-GB" b="1" dirty="0"/>
              <a:t>repaint(): </a:t>
            </a:r>
            <a:r>
              <a:rPr lang="en-GB" dirty="0"/>
              <a:t>The repaint() is intended to allow various methods to call for a re-rendering of the component. No graphics context is needed for repaint(). A call to repaint() calls update().</a:t>
            </a:r>
          </a:p>
          <a:p>
            <a:endParaRPr lang="en-GB" dirty="0"/>
          </a:p>
        </p:txBody>
      </p:sp>
      <p:sp>
        <p:nvSpPr>
          <p:cNvPr id="4" name="Rectangle 3"/>
          <p:cNvSpPr/>
          <p:nvPr/>
        </p:nvSpPr>
        <p:spPr>
          <a:xfrm>
            <a:off x="2643174" y="285728"/>
            <a:ext cx="4269117" cy="584775"/>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Applet Class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714348" y="1214422"/>
            <a:ext cx="7543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latin typeface="Times New Roman" panose="02020603050405020304" pitchFamily="18" charset="0"/>
                <a:cs typeface="Times New Roman" panose="02020603050405020304" pitchFamily="18" charset="0"/>
              </a:rPr>
              <a:t>Java programs are divided into two main categories, </a:t>
            </a:r>
            <a:r>
              <a:rPr lang="en-US" sz="2400" i="1" dirty="0">
                <a:latin typeface="Times New Roman" panose="02020603050405020304" pitchFamily="18" charset="0"/>
                <a:cs typeface="Times New Roman" panose="02020603050405020304" pitchFamily="18" charset="0"/>
              </a:rPr>
              <a:t>applets</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An </a:t>
            </a:r>
            <a:r>
              <a:rPr lang="en-US" sz="2400" dirty="0">
                <a:solidFill>
                  <a:srgbClr val="FF0000"/>
                </a:solidFill>
                <a:latin typeface="Times New Roman" panose="02020603050405020304" pitchFamily="18" charset="0"/>
                <a:cs typeface="Times New Roman" panose="02020603050405020304" pitchFamily="18" charset="0"/>
              </a:rPr>
              <a:t>application</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an ordinary Java program</a:t>
            </a:r>
          </a:p>
          <a:p>
            <a:r>
              <a:rPr lang="en-US" sz="2400" dirty="0">
                <a:latin typeface="Times New Roman" panose="02020603050405020304" pitchFamily="18" charset="0"/>
                <a:cs typeface="Times New Roman" panose="02020603050405020304" pitchFamily="18" charset="0"/>
              </a:rPr>
              <a:t>An </a:t>
            </a:r>
            <a:r>
              <a:rPr lang="en-US" sz="2400" dirty="0">
                <a:solidFill>
                  <a:srgbClr val="FF0000"/>
                </a:solidFill>
                <a:latin typeface="Times New Roman" panose="02020603050405020304" pitchFamily="18" charset="0"/>
                <a:cs typeface="Times New Roman" panose="02020603050405020304" pitchFamily="18" charset="0"/>
              </a:rPr>
              <a:t>applet</a:t>
            </a:r>
            <a:r>
              <a:rPr lang="en-US" sz="2400" dirty="0">
                <a:latin typeface="Times New Roman" panose="02020603050405020304" pitchFamily="18" charset="0"/>
                <a:cs typeface="Times New Roman" panose="02020603050405020304" pitchFamily="18" charset="0"/>
              </a:rPr>
              <a:t> is a kind of Java program that can be run across the Internet</a:t>
            </a:r>
          </a:p>
          <a:p>
            <a:r>
              <a:rPr lang="en-US" sz="2400" dirty="0">
                <a:latin typeface="Times New Roman" panose="02020603050405020304" pitchFamily="18" charset="0"/>
                <a:cs typeface="Times New Roman" panose="02020603050405020304" pitchFamily="18" charset="0"/>
              </a:rPr>
              <a:t>Applets are stand-alone applications that occasionally get compiled and linked into machine code, frequently compiled into byte codes.</a:t>
            </a:r>
          </a:p>
          <a:p>
            <a:pPr>
              <a:defRPr/>
            </a:pPr>
            <a:r>
              <a:rPr lang="en-US" sz="2400" dirty="0">
                <a:latin typeface="Times New Roman" panose="02020603050405020304" pitchFamily="18" charset="0"/>
                <a:cs typeface="Times New Roman" panose="02020603050405020304" pitchFamily="18" charset="0"/>
              </a:rPr>
              <a:t>Contains any number of components, such as buttons, text fields, pictures, etc.</a:t>
            </a:r>
          </a:p>
          <a:p>
            <a:pPr>
              <a:defRPr/>
            </a:pPr>
            <a:r>
              <a:rPr lang="en-US" sz="2400" dirty="0">
                <a:latin typeface="Times New Roman" panose="02020603050405020304" pitchFamily="18" charset="0"/>
                <a:cs typeface="Times New Roman" panose="02020603050405020304" pitchFamily="18" charset="0"/>
              </a:rPr>
              <a:t>Can respond to user-initiated events, such as mouse clicks or keyboard presses</a:t>
            </a:r>
          </a:p>
          <a:p>
            <a:pPr>
              <a:defRP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Title 1"/>
          <p:cNvSpPr txBox="1"/>
          <p:nvPr/>
        </p:nvSpPr>
        <p:spPr>
          <a:xfrm>
            <a:off x="642910" y="214290"/>
            <a:ext cx="7851648" cy="7858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0"/>
            <a:ext cx="8143932" cy="6463308"/>
          </a:xfrm>
          <a:prstGeom prst="rect">
            <a:avLst/>
          </a:prstGeom>
        </p:spPr>
        <p:txBody>
          <a:bodyPr wrap="square">
            <a:spAutoFit/>
          </a:bodyPr>
          <a:lstStyle/>
          <a:p>
            <a:r>
              <a:rPr lang="en-GB" dirty="0">
                <a:latin typeface="Times New Roman" pitchFamily="18" charset="0"/>
                <a:cs typeface="Times New Roman" pitchFamily="18" charset="0"/>
              </a:rPr>
              <a:t>Commonly used methods of Graphics class:</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drawString</a:t>
            </a:r>
            <a:r>
              <a:rPr lang="en-GB" b="1" dirty="0">
                <a:latin typeface="Times New Roman" pitchFamily="18" charset="0"/>
                <a:cs typeface="Times New Roman" pitchFamily="18" charset="0"/>
              </a:rPr>
              <a:t>(String </a:t>
            </a:r>
            <a:r>
              <a:rPr lang="en-GB" b="1" dirty="0" err="1">
                <a:latin typeface="Times New Roman" pitchFamily="18" charset="0"/>
                <a:cs typeface="Times New Roman" pitchFamily="18" charset="0"/>
              </a:rPr>
              <a:t>str</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a:t>
            </a:r>
            <a:r>
              <a:rPr lang="en-GB" dirty="0">
                <a:latin typeface="Times New Roman" pitchFamily="18" charset="0"/>
                <a:cs typeface="Times New Roman" pitchFamily="18" charset="0"/>
              </a:rPr>
              <a:t> is used to draw the specified string.</a:t>
            </a:r>
          </a:p>
          <a:p>
            <a:r>
              <a:rPr lang="en-GB" b="1" dirty="0">
                <a:latin typeface="Times New Roman" pitchFamily="18" charset="0"/>
                <a:cs typeface="Times New Roman" pitchFamily="18" charset="0"/>
              </a:rPr>
              <a:t>public void </a:t>
            </a:r>
            <a:r>
              <a:rPr lang="en-GB" b="1" dirty="0" err="1">
                <a:latin typeface="Times New Roman" pitchFamily="18" charset="0"/>
                <a:cs typeface="Times New Roman" pitchFamily="18" charset="0"/>
              </a:rPr>
              <a:t>drawRect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a:t>
            </a:r>
            <a:r>
              <a:rPr lang="en-GB" dirty="0">
                <a:latin typeface="Times New Roman" pitchFamily="18" charset="0"/>
                <a:cs typeface="Times New Roman" pitchFamily="18" charset="0"/>
              </a:rPr>
              <a:t> draws a rectangle with the specified width and height.</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fillRect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a:t>
            </a:r>
            <a:r>
              <a:rPr lang="en-GB" dirty="0">
                <a:latin typeface="Times New Roman" pitchFamily="18" charset="0"/>
                <a:cs typeface="Times New Roman" pitchFamily="18" charset="0"/>
              </a:rPr>
              <a:t> is used to fill rectangle with the default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 and specified width and height.</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drawOval</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a:t>
            </a:r>
            <a:r>
              <a:rPr lang="en-GB" dirty="0">
                <a:latin typeface="Times New Roman" pitchFamily="18" charset="0"/>
                <a:cs typeface="Times New Roman" pitchFamily="18" charset="0"/>
              </a:rPr>
              <a:t> is used to draw oval with the specified width and height.</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fillOval</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a:t>
            </a:r>
            <a:r>
              <a:rPr lang="en-GB" dirty="0">
                <a:latin typeface="Times New Roman" pitchFamily="18" charset="0"/>
                <a:cs typeface="Times New Roman" pitchFamily="18" charset="0"/>
              </a:rPr>
              <a:t> is used to fill oval with the default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 and specified width and height.</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drawLine</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x1,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y1,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x2,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y2):</a:t>
            </a:r>
            <a:r>
              <a:rPr lang="en-GB" dirty="0">
                <a:latin typeface="Times New Roman" pitchFamily="18" charset="0"/>
                <a:cs typeface="Times New Roman" pitchFamily="18" charset="0"/>
              </a:rPr>
              <a:t> is used to draw line between the points(x1, y1) and (x2, y2).</a:t>
            </a:r>
          </a:p>
          <a:p>
            <a:r>
              <a:rPr lang="en-GB" b="1" dirty="0">
                <a:latin typeface="Times New Roman" pitchFamily="18" charset="0"/>
                <a:cs typeface="Times New Roman" pitchFamily="18" charset="0"/>
              </a:rPr>
              <a:t>public abstract </a:t>
            </a:r>
            <a:r>
              <a:rPr lang="en-GB" b="1" dirty="0" err="1">
                <a:latin typeface="Times New Roman" pitchFamily="18" charset="0"/>
                <a:cs typeface="Times New Roman" pitchFamily="18" charset="0"/>
              </a:rPr>
              <a:t>boolean</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drawImage</a:t>
            </a:r>
            <a:r>
              <a:rPr lang="en-GB" b="1" dirty="0">
                <a:latin typeface="Times New Roman" pitchFamily="18" charset="0"/>
                <a:cs typeface="Times New Roman" pitchFamily="18" charset="0"/>
              </a:rPr>
              <a:t>(Image </a:t>
            </a:r>
            <a:r>
              <a:rPr lang="en-GB" b="1" dirty="0" err="1">
                <a:latin typeface="Times New Roman" pitchFamily="18" charset="0"/>
                <a:cs typeface="Times New Roman" pitchFamily="18" charset="0"/>
              </a:rPr>
              <a:t>img</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ImageObserver</a:t>
            </a:r>
            <a:r>
              <a:rPr lang="en-GB" b="1" dirty="0">
                <a:latin typeface="Times New Roman" pitchFamily="18" charset="0"/>
                <a:cs typeface="Times New Roman" pitchFamily="18" charset="0"/>
              </a:rPr>
              <a:t> observer):</a:t>
            </a:r>
            <a:r>
              <a:rPr lang="en-GB" dirty="0">
                <a:latin typeface="Times New Roman" pitchFamily="18" charset="0"/>
                <a:cs typeface="Times New Roman" pitchFamily="18" charset="0"/>
              </a:rPr>
              <a:t> is used draw the specified image.</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drawArc</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startAngle</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arcAngle</a:t>
            </a:r>
            <a:r>
              <a:rPr lang="en-GB" b="1" dirty="0">
                <a:latin typeface="Times New Roman" pitchFamily="18" charset="0"/>
                <a:cs typeface="Times New Roman" pitchFamily="18" charset="0"/>
              </a:rPr>
              <a:t>):</a:t>
            </a:r>
            <a:r>
              <a:rPr lang="en-GB" dirty="0">
                <a:latin typeface="Times New Roman" pitchFamily="18" charset="0"/>
                <a:cs typeface="Times New Roman" pitchFamily="18" charset="0"/>
              </a:rPr>
              <a:t> is used draw a circular or elliptical arc.</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fillArc</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y,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width,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height,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startAngle</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arcAngle</a:t>
            </a:r>
            <a:r>
              <a:rPr lang="en-GB" b="1" dirty="0">
                <a:latin typeface="Times New Roman" pitchFamily="18" charset="0"/>
                <a:cs typeface="Times New Roman" pitchFamily="18" charset="0"/>
              </a:rPr>
              <a:t>):</a:t>
            </a:r>
            <a:r>
              <a:rPr lang="en-GB" dirty="0">
                <a:latin typeface="Times New Roman" pitchFamily="18" charset="0"/>
                <a:cs typeface="Times New Roman" pitchFamily="18" charset="0"/>
              </a:rPr>
              <a:t> is used to fill a circular or elliptical arc.</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setColor</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Color</a:t>
            </a:r>
            <a:r>
              <a:rPr lang="en-GB" b="1" dirty="0">
                <a:latin typeface="Times New Roman" pitchFamily="18" charset="0"/>
                <a:cs typeface="Times New Roman" pitchFamily="18" charset="0"/>
              </a:rPr>
              <a:t> c):</a:t>
            </a:r>
            <a:r>
              <a:rPr lang="en-GB" dirty="0">
                <a:latin typeface="Times New Roman" pitchFamily="18" charset="0"/>
                <a:cs typeface="Times New Roman" pitchFamily="18" charset="0"/>
              </a:rPr>
              <a:t> is used to set the graphics current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 to the specified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a:t>
            </a:r>
          </a:p>
          <a:p>
            <a:r>
              <a:rPr lang="en-GB" b="1" dirty="0">
                <a:latin typeface="Times New Roman" pitchFamily="18" charset="0"/>
                <a:cs typeface="Times New Roman" pitchFamily="18" charset="0"/>
              </a:rPr>
              <a:t>public abstract void </a:t>
            </a:r>
            <a:r>
              <a:rPr lang="en-GB" b="1" dirty="0" err="1">
                <a:latin typeface="Times New Roman" pitchFamily="18" charset="0"/>
                <a:cs typeface="Times New Roman" pitchFamily="18" charset="0"/>
              </a:rPr>
              <a:t>setFont</a:t>
            </a:r>
            <a:r>
              <a:rPr lang="en-GB" b="1" dirty="0">
                <a:latin typeface="Times New Roman" pitchFamily="18" charset="0"/>
                <a:cs typeface="Times New Roman" pitchFamily="18" charset="0"/>
              </a:rPr>
              <a:t>(Font </a:t>
            </a:r>
            <a:r>
              <a:rPr lang="en-GB" b="1" dirty="0" err="1">
                <a:latin typeface="Times New Roman" pitchFamily="18" charset="0"/>
                <a:cs typeface="Times New Roman" pitchFamily="18" charset="0"/>
              </a:rPr>
              <a:t>font</a:t>
            </a:r>
            <a:r>
              <a:rPr lang="en-GB" b="1" dirty="0">
                <a:latin typeface="Times New Roman" pitchFamily="18" charset="0"/>
                <a:cs typeface="Times New Roman" pitchFamily="18" charset="0"/>
              </a:rPr>
              <a:t>):</a:t>
            </a:r>
            <a:r>
              <a:rPr lang="en-GB" dirty="0">
                <a:latin typeface="Times New Roman" pitchFamily="18" charset="0"/>
                <a:cs typeface="Times New Roman" pitchFamily="18" charset="0"/>
              </a:rPr>
              <a:t> is used to set the graphics current font to the specified font.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524000"/>
            <a:ext cx="7772400" cy="838200"/>
          </a:xfrm>
          <a:prstGeom prst="rect">
            <a:avLst/>
          </a:prstGeom>
        </p:spPr>
        <p:txBody>
          <a:bodyPr>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 </a:t>
            </a:r>
            <a:r>
              <a:rPr kumimoji="0" lang="en-US" sz="2400" b="0"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rPr>
              <a:t>Graphics</a:t>
            </a:r>
            <a:r>
              <a:rPr kumimoji="0" lang="en-US" sz="2400" b="0" i="0" u="none" strike="noStrike" kern="1200" cap="none" spc="0" normalizeH="0" baseline="0" noProof="0" dirty="0">
                <a:ln>
                  <a:noFill/>
                </a:ln>
                <a:solidFill>
                  <a:schemeClr val="tx1"/>
                </a:solidFill>
                <a:effectLst/>
                <a:uLnTx/>
                <a:uFillTx/>
                <a:latin typeface="+mn-lt"/>
                <a:ea typeface="+mn-ea"/>
                <a:cs typeface="+mn-cs"/>
              </a:rPr>
              <a:t> is something you can paint on</a:t>
            </a:r>
            <a:endParaRPr kumimoji="0" lang="en-US" sz="2400" b="0" i="0" u="none" strike="noStrike" kern="1200" cap="none" spc="0" normalizeH="0" baseline="0" noProof="0" dirty="0">
              <a:ln>
                <a:noFill/>
              </a:ln>
              <a:solidFill>
                <a:srgbClr val="FFFF99"/>
              </a:solidFill>
              <a:effectLst/>
              <a:uLnTx/>
              <a:uFillTx/>
              <a:latin typeface="Trebuchet MS" panose="020B0603020202020204"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sz="2400" b="0" i="0" u="none" strike="noStrike" kern="1200" cap="none" spc="0" normalizeH="0" baseline="0" noProof="0" dirty="0">
              <a:ln>
                <a:noFill/>
              </a:ln>
              <a:solidFill>
                <a:srgbClr val="FFFF99"/>
              </a:solidFill>
              <a:effectLst/>
              <a:uLnTx/>
              <a:uFillTx/>
              <a:latin typeface="Trebuchet MS" panose="020B0603020202020204" pitchFamily="34" charset="0"/>
              <a:ea typeface="+mn-ea"/>
              <a:cs typeface="+mn-cs"/>
            </a:endParaRPr>
          </a:p>
        </p:txBody>
      </p:sp>
      <p:grpSp>
        <p:nvGrpSpPr>
          <p:cNvPr id="4" name="Group 18"/>
          <p:cNvGrpSpPr/>
          <p:nvPr/>
        </p:nvGrpSpPr>
        <p:grpSpPr bwMode="auto">
          <a:xfrm>
            <a:off x="762000" y="2895600"/>
            <a:ext cx="6324600" cy="519113"/>
            <a:chOff x="480" y="1824"/>
            <a:chExt cx="3984" cy="327"/>
          </a:xfrm>
        </p:grpSpPr>
        <p:sp>
          <p:nvSpPr>
            <p:cNvPr id="5" name="Rectangle 4"/>
            <p:cNvSpPr>
              <a:spLocks noChangeArrowheads="1"/>
            </p:cNvSpPr>
            <p:nvPr/>
          </p:nvSpPr>
          <p:spPr bwMode="auto">
            <a:xfrm>
              <a:off x="4080" y="1872"/>
              <a:ext cx="384" cy="240"/>
            </a:xfrm>
            <a:prstGeom prst="rect">
              <a:avLst/>
            </a:prstGeom>
            <a:noFill/>
            <a:ln w="31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1"/>
            <p:cNvSpPr txBox="1">
              <a:spLocks noChangeArrowheads="1"/>
            </p:cNvSpPr>
            <p:nvPr/>
          </p:nvSpPr>
          <p:spPr bwMode="auto">
            <a:xfrm>
              <a:off x="480" y="1824"/>
              <a:ext cx="3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latin typeface="Trebuchet MS" panose="020B0603020202020204" pitchFamily="34" charset="0"/>
                </a:rPr>
                <a:t>g.drawRect</a:t>
              </a:r>
              <a:r>
                <a:rPr lang="en-US" sz="2800" dirty="0">
                  <a:latin typeface="Trebuchet MS" panose="020B0603020202020204" pitchFamily="34" charset="0"/>
                </a:rPr>
                <a:t>(x, y, width, height);</a:t>
              </a:r>
            </a:p>
          </p:txBody>
        </p:sp>
      </p:grpSp>
      <p:grpSp>
        <p:nvGrpSpPr>
          <p:cNvPr id="7" name="Group 19"/>
          <p:cNvGrpSpPr/>
          <p:nvPr/>
        </p:nvGrpSpPr>
        <p:grpSpPr bwMode="auto">
          <a:xfrm>
            <a:off x="762000" y="3429000"/>
            <a:ext cx="6324600" cy="533400"/>
            <a:chOff x="480" y="2160"/>
            <a:chExt cx="3984" cy="336"/>
          </a:xfrm>
        </p:grpSpPr>
        <p:sp>
          <p:nvSpPr>
            <p:cNvPr id="8" name="Rectangle 5"/>
            <p:cNvSpPr>
              <a:spLocks noChangeArrowheads="1"/>
            </p:cNvSpPr>
            <p:nvPr/>
          </p:nvSpPr>
          <p:spPr bwMode="auto">
            <a:xfrm>
              <a:off x="4080" y="2256"/>
              <a:ext cx="384" cy="240"/>
            </a:xfrm>
            <a:prstGeom prst="rect">
              <a:avLst/>
            </a:prstGeom>
            <a:solidFill>
              <a:schemeClr val="tx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2"/>
            <p:cNvSpPr txBox="1">
              <a:spLocks noChangeArrowheads="1"/>
            </p:cNvSpPr>
            <p:nvPr/>
          </p:nvSpPr>
          <p:spPr bwMode="auto">
            <a:xfrm>
              <a:off x="480" y="2160"/>
              <a:ext cx="3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latin typeface="Trebuchet MS" panose="020B0603020202020204" pitchFamily="34" charset="0"/>
                </a:rPr>
                <a:t>g.fillRect</a:t>
              </a:r>
              <a:r>
                <a:rPr lang="en-US" sz="2800" dirty="0">
                  <a:latin typeface="Trebuchet MS" panose="020B0603020202020204" pitchFamily="34" charset="0"/>
                </a:rPr>
                <a:t>(x, y, width, height);</a:t>
              </a:r>
            </a:p>
          </p:txBody>
        </p:sp>
      </p:grpSp>
      <p:grpSp>
        <p:nvGrpSpPr>
          <p:cNvPr id="10" name="Group 20"/>
          <p:cNvGrpSpPr/>
          <p:nvPr/>
        </p:nvGrpSpPr>
        <p:grpSpPr bwMode="auto">
          <a:xfrm>
            <a:off x="762000" y="3962400"/>
            <a:ext cx="6248400" cy="533400"/>
            <a:chOff x="480" y="2496"/>
            <a:chExt cx="3936" cy="336"/>
          </a:xfrm>
        </p:grpSpPr>
        <p:sp>
          <p:nvSpPr>
            <p:cNvPr id="11" name="Oval 7"/>
            <p:cNvSpPr>
              <a:spLocks noChangeArrowheads="1"/>
            </p:cNvSpPr>
            <p:nvPr/>
          </p:nvSpPr>
          <p:spPr bwMode="auto">
            <a:xfrm>
              <a:off x="4080" y="2592"/>
              <a:ext cx="336" cy="240"/>
            </a:xfrm>
            <a:prstGeom prst="ellipse">
              <a:avLst/>
            </a:prstGeom>
            <a:noFill/>
            <a:ln w="31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p:cNvSpPr txBox="1">
              <a:spLocks noChangeArrowheads="1"/>
            </p:cNvSpPr>
            <p:nvPr/>
          </p:nvSpPr>
          <p:spPr bwMode="auto">
            <a:xfrm>
              <a:off x="480" y="2496"/>
              <a:ext cx="37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latin typeface="Trebuchet MS" panose="020B0603020202020204" pitchFamily="34" charset="0"/>
                </a:rPr>
                <a:t>g.drawOval</a:t>
              </a:r>
              <a:r>
                <a:rPr lang="en-US" sz="2800" dirty="0">
                  <a:latin typeface="Trebuchet MS" panose="020B0603020202020204" pitchFamily="34" charset="0"/>
                </a:rPr>
                <a:t>(x, y, width, height);</a:t>
              </a:r>
            </a:p>
          </p:txBody>
        </p:sp>
      </p:grpSp>
      <p:grpSp>
        <p:nvGrpSpPr>
          <p:cNvPr id="13" name="Group 21"/>
          <p:cNvGrpSpPr/>
          <p:nvPr/>
        </p:nvGrpSpPr>
        <p:grpSpPr bwMode="auto">
          <a:xfrm>
            <a:off x="762000" y="4572000"/>
            <a:ext cx="6248400" cy="533400"/>
            <a:chOff x="480" y="2880"/>
            <a:chExt cx="3936" cy="336"/>
          </a:xfrm>
        </p:grpSpPr>
        <p:sp>
          <p:nvSpPr>
            <p:cNvPr id="14" name="Oval 6"/>
            <p:cNvSpPr>
              <a:spLocks noChangeArrowheads="1"/>
            </p:cNvSpPr>
            <p:nvPr/>
          </p:nvSpPr>
          <p:spPr bwMode="auto">
            <a:xfrm>
              <a:off x="4080" y="2976"/>
              <a:ext cx="336" cy="240"/>
            </a:xfrm>
            <a:prstGeom prst="ellipse">
              <a:avLst/>
            </a:prstGeom>
            <a:solidFill>
              <a:schemeClr val="tx1"/>
            </a:solidFill>
            <a:ln w="31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auto">
            <a:xfrm>
              <a:off x="480" y="2880"/>
              <a:ext cx="38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800" dirty="0" err="1">
                  <a:latin typeface="Trebuchet MS" panose="020B0603020202020204" pitchFamily="34" charset="0"/>
                </a:rPr>
                <a:t>g.fillOval</a:t>
              </a:r>
              <a:r>
                <a:rPr lang="en-US" sz="2800" dirty="0">
                  <a:latin typeface="Trebuchet MS" panose="020B0603020202020204" pitchFamily="34" charset="0"/>
                </a:rPr>
                <a:t>(x, y, width, height);</a:t>
              </a:r>
              <a:endParaRPr lang="en-US" dirty="0"/>
            </a:p>
          </p:txBody>
        </p:sp>
      </p:grpSp>
      <p:grpSp>
        <p:nvGrpSpPr>
          <p:cNvPr id="16" name="Group 22"/>
          <p:cNvGrpSpPr/>
          <p:nvPr/>
        </p:nvGrpSpPr>
        <p:grpSpPr bwMode="auto">
          <a:xfrm>
            <a:off x="762000" y="5257800"/>
            <a:ext cx="6324600" cy="609600"/>
            <a:chOff x="480" y="3312"/>
            <a:chExt cx="3984" cy="384"/>
          </a:xfrm>
        </p:grpSpPr>
        <p:sp>
          <p:nvSpPr>
            <p:cNvPr id="17" name="AutoShape 9"/>
            <p:cNvSpPr>
              <a:spLocks noChangeArrowheads="1"/>
            </p:cNvSpPr>
            <p:nvPr/>
          </p:nvSpPr>
          <p:spPr bwMode="auto">
            <a:xfrm>
              <a:off x="4128" y="3312"/>
              <a:ext cx="336" cy="384"/>
            </a:xfrm>
            <a:prstGeom prst="irregularSeal1">
              <a:avLst/>
            </a:prstGeom>
            <a:solidFill>
              <a:srgbClr val="FF0000"/>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5"/>
            <p:cNvSpPr txBox="1">
              <a:spLocks noChangeArrowheads="1"/>
            </p:cNvSpPr>
            <p:nvPr/>
          </p:nvSpPr>
          <p:spPr bwMode="auto">
            <a:xfrm>
              <a:off x="480" y="3312"/>
              <a:ext cx="31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latin typeface="Trebuchet MS" panose="020B0603020202020204" pitchFamily="34" charset="0"/>
                </a:rPr>
                <a:t>g.setColor</a:t>
              </a:r>
              <a:r>
                <a:rPr lang="en-US" sz="2800" dirty="0">
                  <a:latin typeface="Trebuchet MS" panose="020B0603020202020204" pitchFamily="34" charset="0"/>
                </a:rPr>
                <a:t>(</a:t>
              </a:r>
              <a:r>
                <a:rPr lang="en-US" sz="2800" dirty="0" err="1">
                  <a:latin typeface="Trebuchet MS" panose="020B0603020202020204" pitchFamily="34" charset="0"/>
                </a:rPr>
                <a:t>Color.red</a:t>
              </a:r>
              <a:r>
                <a:rPr lang="en-US" sz="2800" dirty="0">
                  <a:latin typeface="Trebuchet MS" panose="020B0603020202020204" pitchFamily="34" charset="0"/>
                </a:rPr>
                <a:t>);</a:t>
              </a:r>
            </a:p>
          </p:txBody>
        </p:sp>
      </p:grpSp>
      <p:grpSp>
        <p:nvGrpSpPr>
          <p:cNvPr id="19" name="Group 17"/>
          <p:cNvGrpSpPr/>
          <p:nvPr/>
        </p:nvGrpSpPr>
        <p:grpSpPr bwMode="auto">
          <a:xfrm>
            <a:off x="762000" y="2239963"/>
            <a:ext cx="7620000" cy="579437"/>
            <a:chOff x="480" y="1411"/>
            <a:chExt cx="4800" cy="365"/>
          </a:xfrm>
        </p:grpSpPr>
        <p:sp>
          <p:nvSpPr>
            <p:cNvPr id="20" name="Text Box 10"/>
            <p:cNvSpPr txBox="1">
              <a:spLocks noChangeArrowheads="1"/>
            </p:cNvSpPr>
            <p:nvPr/>
          </p:nvSpPr>
          <p:spPr bwMode="auto">
            <a:xfrm>
              <a:off x="480" y="1449"/>
              <a:ext cx="3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latin typeface="Trebuchet MS" panose="020B0603020202020204" pitchFamily="34" charset="0"/>
                </a:rPr>
                <a:t>g.drawString</a:t>
              </a:r>
              <a:r>
                <a:rPr lang="en-US" sz="2800" dirty="0">
                  <a:latin typeface="Trebuchet MS" panose="020B0603020202020204" pitchFamily="34" charset="0"/>
                </a:rPr>
                <a:t>(“Hello”, 20, 20);</a:t>
              </a:r>
            </a:p>
          </p:txBody>
        </p:sp>
        <p:sp>
          <p:nvSpPr>
            <p:cNvPr id="21" name="Text Box 16"/>
            <p:cNvSpPr txBox="1">
              <a:spLocks noChangeArrowheads="1"/>
            </p:cNvSpPr>
            <p:nvPr/>
          </p:nvSpPr>
          <p:spPr bwMode="auto">
            <a:xfrm>
              <a:off x="4032" y="1411"/>
              <a:ext cx="12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latin typeface="Trebuchet MS" panose="020B0603020202020204" pitchFamily="34" charset="0"/>
                </a:rPr>
                <a:t>Hello</a:t>
              </a:r>
            </a:p>
          </p:txBody>
        </p:sp>
      </p:grpSp>
      <p:sp>
        <p:nvSpPr>
          <p:cNvPr id="22" name="Rectangle 21"/>
          <p:cNvSpPr/>
          <p:nvPr/>
        </p:nvSpPr>
        <p:spPr>
          <a:xfrm>
            <a:off x="2643174" y="285728"/>
            <a:ext cx="4608954" cy="1077218"/>
          </a:xfrm>
          <a:prstGeom prst="rect">
            <a:avLst/>
          </a:prstGeom>
        </p:spPr>
        <p:txBody>
          <a:bodyPr wrap="none">
            <a:spAutoFit/>
          </a:bodyPr>
          <a:lstStyle/>
          <a:p>
            <a:r>
              <a:rPr lang="en-US" sz="3200" b="1" i="1" dirty="0">
                <a:solidFill>
                  <a:srgbClr val="FF0000"/>
                </a:solidFill>
                <a:latin typeface="Times New Roman" panose="02020603050405020304" pitchFamily="18" charset="0"/>
                <a:cs typeface="Times New Roman" panose="02020603050405020304" pitchFamily="18" charset="0"/>
              </a:rPr>
              <a:t>Sample Graphics methods</a:t>
            </a:r>
          </a:p>
          <a:p>
            <a:endParaRPr lang="en-US" sz="32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835" y="336550"/>
            <a:ext cx="7896225" cy="6185535"/>
          </a:xfrm>
          <a:prstGeom prst="rect">
            <a:avLst/>
          </a:prstGeom>
          <a:noFill/>
        </p:spPr>
        <p:txBody>
          <a:bodyPr wrap="square" rtlCol="0" anchor="t">
            <a:spAutoFit/>
          </a:bodyPr>
          <a:lstStyle/>
          <a:p>
            <a:r>
              <a:rPr lang="en-US" dirty="0"/>
              <a:t>// Java program to Draw a  </a:t>
            </a:r>
          </a:p>
          <a:p>
            <a:r>
              <a:rPr lang="en-US" dirty="0"/>
              <a:t>// Smiley using Java Applet </a:t>
            </a:r>
          </a:p>
          <a:p>
            <a:r>
              <a:rPr lang="en-US" dirty="0"/>
              <a:t>import </a:t>
            </a:r>
            <a:r>
              <a:rPr lang="en-US" dirty="0" err="1"/>
              <a:t>java.applet</a:t>
            </a:r>
            <a:r>
              <a:rPr lang="en-US" dirty="0"/>
              <a:t>.*; </a:t>
            </a:r>
          </a:p>
          <a:p>
            <a:r>
              <a:rPr lang="en-US" dirty="0"/>
              <a:t>import java.awt.*; </a:t>
            </a:r>
          </a:p>
          <a:p>
            <a:r>
              <a:rPr lang="en-US" dirty="0"/>
              <a:t>  </a:t>
            </a:r>
          </a:p>
          <a:p>
            <a:r>
              <a:rPr lang="en-US" dirty="0"/>
              <a:t>public class Smiley extends Applet { </a:t>
            </a:r>
          </a:p>
          <a:p>
            <a:r>
              <a:rPr lang="en-US" dirty="0"/>
              <a:t>    public void paint(Graphics g) </a:t>
            </a:r>
          </a:p>
          <a:p>
            <a:r>
              <a:rPr lang="en-US" dirty="0"/>
              <a:t>    { </a:t>
            </a:r>
          </a:p>
          <a:p>
            <a:r>
              <a:rPr lang="en-US" dirty="0"/>
              <a:t>  </a:t>
            </a:r>
          </a:p>
          <a:p>
            <a:r>
              <a:rPr lang="en-US" dirty="0"/>
              <a:t>        // Oval for face outline </a:t>
            </a:r>
          </a:p>
          <a:p>
            <a:r>
              <a:rPr lang="en-US" dirty="0"/>
              <a:t>        </a:t>
            </a:r>
            <a:r>
              <a:rPr lang="en-US" dirty="0" err="1"/>
              <a:t>g.drawOval</a:t>
            </a:r>
            <a:r>
              <a:rPr lang="en-US" dirty="0"/>
              <a:t>(80, 70, 150, 150); </a:t>
            </a:r>
          </a:p>
          <a:p>
            <a:r>
              <a:rPr lang="en-US" dirty="0"/>
              <a:t>  </a:t>
            </a:r>
          </a:p>
          <a:p>
            <a:r>
              <a:rPr lang="en-US" dirty="0"/>
              <a:t>        // Ovals for eyes </a:t>
            </a:r>
          </a:p>
          <a:p>
            <a:r>
              <a:rPr lang="en-US" dirty="0"/>
              <a:t>        // with black color filled </a:t>
            </a:r>
          </a:p>
          <a:p>
            <a:r>
              <a:rPr lang="en-US" dirty="0"/>
              <a:t>        </a:t>
            </a:r>
            <a:r>
              <a:rPr lang="en-US" dirty="0" err="1"/>
              <a:t>g.setColor</a:t>
            </a:r>
            <a:r>
              <a:rPr lang="en-US" dirty="0"/>
              <a:t>(</a:t>
            </a:r>
            <a:r>
              <a:rPr lang="en-US" dirty="0" err="1"/>
              <a:t>Color.BLACK</a:t>
            </a:r>
            <a:r>
              <a:rPr lang="en-US" dirty="0"/>
              <a:t>); </a:t>
            </a:r>
          </a:p>
          <a:p>
            <a:r>
              <a:rPr lang="en-US" dirty="0"/>
              <a:t>        </a:t>
            </a:r>
            <a:r>
              <a:rPr lang="en-US" dirty="0" err="1"/>
              <a:t>g.fillOval</a:t>
            </a:r>
            <a:r>
              <a:rPr lang="en-US" dirty="0"/>
              <a:t>(120, 120, 15, 15); </a:t>
            </a:r>
          </a:p>
          <a:p>
            <a:r>
              <a:rPr lang="en-US" dirty="0"/>
              <a:t>        </a:t>
            </a:r>
            <a:r>
              <a:rPr lang="en-US" dirty="0" err="1"/>
              <a:t>g.fillOval</a:t>
            </a:r>
            <a:r>
              <a:rPr lang="en-US" dirty="0"/>
              <a:t>(170, 120, 15, 15); </a:t>
            </a:r>
          </a:p>
          <a:p>
            <a:r>
              <a:rPr lang="en-US" dirty="0"/>
              <a:t>  </a:t>
            </a:r>
          </a:p>
          <a:p>
            <a:r>
              <a:rPr lang="en-US" dirty="0"/>
              <a:t>        // Arc for the smile </a:t>
            </a:r>
          </a:p>
          <a:p>
            <a:r>
              <a:rPr lang="en-US" dirty="0"/>
              <a:t>        </a:t>
            </a:r>
            <a:r>
              <a:rPr lang="en-US" dirty="0" err="1"/>
              <a:t>g.drawArc</a:t>
            </a:r>
            <a:r>
              <a:rPr lang="en-US" dirty="0"/>
              <a:t>(130, 180, 50, 20, 180, 180); </a:t>
            </a:r>
          </a:p>
          <a:p>
            <a:r>
              <a:rPr lang="en-US" dirty="0"/>
              <a:t>    } </a:t>
            </a:r>
          </a:p>
          <a:p>
            <a:r>
              <a:rPr lang="en-US" dirty="0"/>
              <a:t>} </a:t>
            </a:r>
            <a:r>
              <a:rPr lang="en-GB" dirty="0"/>
              <a:t>//&lt;applet code=</a:t>
            </a:r>
            <a:r>
              <a:rPr lang="en-US" dirty="0"/>
              <a:t> Smiley</a:t>
            </a:r>
            <a:r>
              <a:rPr lang="en-GB" dirty="0"/>
              <a:t>.class height=300 width=300&gt;&lt;/applet&gt;</a:t>
            </a:r>
            <a:endParaRPr lang="en-US" dirty="0"/>
          </a:p>
        </p:txBody>
      </p:sp>
      <p:pic>
        <p:nvPicPr>
          <p:cNvPr id="3" name="Picture 2" descr="smiley"/>
          <p:cNvPicPr>
            <a:picLocks noChangeAspect="1"/>
          </p:cNvPicPr>
          <p:nvPr/>
        </p:nvPicPr>
        <p:blipFill>
          <a:blip r:embed="rId2" cstate="print"/>
          <a:stretch>
            <a:fillRect/>
          </a:stretch>
        </p:blipFill>
        <p:spPr>
          <a:xfrm>
            <a:off x="5238115" y="2046605"/>
            <a:ext cx="3028950" cy="3476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388620"/>
          </a:xfrm>
        </p:spPr>
        <p:txBody>
          <a:bodyPr>
            <a:normAutofit fontScale="90000"/>
          </a:bodyPr>
          <a:lstStyle/>
          <a:p>
            <a:r>
              <a:rPr lang="en-US"/>
              <a:t>MORE ABOUT APPLET TAG</a:t>
            </a:r>
          </a:p>
        </p:txBody>
      </p:sp>
      <p:sp>
        <p:nvSpPr>
          <p:cNvPr id="3" name="Content Placeholder 2"/>
          <p:cNvSpPr>
            <a:spLocks noGrp="1"/>
          </p:cNvSpPr>
          <p:nvPr>
            <p:ph sz="quarter" idx="1"/>
          </p:nvPr>
        </p:nvSpPr>
        <p:spPr>
          <a:xfrm>
            <a:off x="457200" y="663575"/>
            <a:ext cx="8279130" cy="4873625"/>
          </a:xfrm>
        </p:spPr>
        <p:txBody>
          <a:bodyPr>
            <a:normAutofit fontScale="87500"/>
          </a:bodyPr>
          <a:lstStyle/>
          <a:p>
            <a:r>
              <a:rPr lang="en-US"/>
              <a:t>We have used the applet tag while writing code for applets. An applet has to be spe</a:t>
            </a:r>
            <a:r>
              <a:rPr lang="en-IN" altLang="en-US"/>
              <a:t>cified</a:t>
            </a:r>
            <a:r>
              <a:rPr lang="en-US"/>
              <a:t> in an HTML file. This can done by using APPLET tag in an HTML file, </a:t>
            </a:r>
          </a:p>
          <a:p>
            <a:r>
              <a:rPr lang="en-US"/>
              <a:t>Apples are executed by a Java enabled web browser as soon as it encounters the APPLET </a:t>
            </a:r>
            <a:r>
              <a:rPr lang="en-IN" altLang="en-US"/>
              <a:t>tag</a:t>
            </a:r>
            <a:r>
              <a:rPr lang="en-US"/>
              <a:t> inside the HTML file</a:t>
            </a:r>
          </a:p>
          <a:p>
            <a:r>
              <a:rPr lang="en-US"/>
              <a:t>If you want to view and test an applet using the utility, applet</a:t>
            </a:r>
            <a:r>
              <a:rPr lang="en-IN" altLang="en-US"/>
              <a:t>viewer</a:t>
            </a:r>
            <a:r>
              <a:rPr lang="en-US"/>
              <a:t>,</a:t>
            </a:r>
            <a:r>
              <a:rPr lang="en-IN" altLang="en-US"/>
              <a:t>of </a:t>
            </a:r>
            <a:r>
              <a:rPr lang="en-US"/>
              <a:t>JDK, you just have to include a comment containing the APPLET ta</a:t>
            </a:r>
            <a:r>
              <a:rPr lang="en-IN" altLang="en-US"/>
              <a:t>g</a:t>
            </a:r>
            <a:r>
              <a:rPr lang="en-US"/>
              <a:t>, just above the actual applet code. </a:t>
            </a:r>
          </a:p>
          <a:p>
            <a:r>
              <a:rPr lang="en-US"/>
              <a:t>we have been using the following form of APPLET tag,</a:t>
            </a:r>
          </a:p>
          <a:p>
            <a:pPr marL="365760" lvl="1" indent="0">
              <a:buNone/>
            </a:pPr>
            <a:r>
              <a:rPr lang="en-US"/>
              <a:t>&lt;APPLET CODE = file</a:t>
            </a:r>
            <a:r>
              <a:rPr lang="en-IN" altLang="en-US"/>
              <a:t>name</a:t>
            </a:r>
            <a:r>
              <a:rPr lang="en-US"/>
              <a:t> WIDTH </a:t>
            </a:r>
            <a:r>
              <a:rPr lang="en-IN" altLang="en-US"/>
              <a:t>=pixels </a:t>
            </a:r>
            <a:r>
              <a:rPr lang="en-US"/>
              <a:t> HEIGHT</a:t>
            </a:r>
            <a:r>
              <a:rPr lang="en-IN" altLang="en-US"/>
              <a:t>= </a:t>
            </a:r>
            <a:r>
              <a:rPr lang="en-US"/>
              <a:t>pixels</a:t>
            </a:r>
            <a:r>
              <a:rPr lang="en-IN" altLang="en-US"/>
              <a:t>&gt;</a:t>
            </a:r>
          </a:p>
          <a:p>
            <a:pPr marL="365760" lvl="1" indent="0">
              <a:buNone/>
            </a:pPr>
            <a:r>
              <a:rPr lang="en-US"/>
              <a:t>&lt;/APPLET&gt;</a:t>
            </a:r>
          </a:p>
          <a:p>
            <a:r>
              <a:rPr lang="en-US"/>
              <a:t>This is the most simplified form of APPLET tag, having only the mandatory fields as attributes.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6705"/>
            <a:ext cx="8263255" cy="6109335"/>
          </a:xfrm>
        </p:spPr>
        <p:txBody>
          <a:bodyPr>
            <a:noAutofit/>
          </a:bodyPr>
          <a:lstStyle/>
          <a:p>
            <a:r>
              <a:rPr lang="en-US" sz="1800" dirty="0">
                <a:latin typeface="Times New Roman" pitchFamily="18" charset="0"/>
                <a:cs typeface="Times New Roman" pitchFamily="18" charset="0"/>
              </a:rPr>
              <a:t>The full syntax of the APPLET tag is shown below</a:t>
            </a:r>
          </a:p>
          <a:p>
            <a:pPr marL="0" indent="0">
              <a:buNone/>
            </a:pPr>
            <a:endParaRPr lang="en-US" sz="1400" b="1" dirty="0"/>
          </a:p>
          <a:p>
            <a:pPr marL="0" indent="0">
              <a:buNone/>
            </a:pPr>
            <a:r>
              <a:rPr lang="en-US" sz="1400" dirty="0"/>
              <a:t>Let us discuss about the use of these attributes in detail,</a:t>
            </a:r>
          </a:p>
          <a:p>
            <a:pPr>
              <a:buFont typeface="Arial" panose="020B0604020202020204" pitchFamily="34" charset="0"/>
              <a:buChar char="•"/>
            </a:pPr>
            <a:r>
              <a:rPr lang="en-US" sz="1400" b="1" dirty="0"/>
              <a:t>CODEBASE:</a:t>
            </a:r>
            <a:r>
              <a:rPr lang="en-US" sz="1400" dirty="0"/>
              <a:t> Here, we may specify the URL of the directory where the executable class file (specified by CODE attribute) of the applet will be searched for.</a:t>
            </a:r>
          </a:p>
          <a:p>
            <a:pPr>
              <a:buFont typeface="Arial" panose="020B0604020202020204" pitchFamily="34" charset="0"/>
              <a:buChar char="•"/>
            </a:pPr>
            <a:r>
              <a:rPr lang="en-US" sz="1400" b="1" dirty="0"/>
              <a:t>CODE: </a:t>
            </a:r>
            <a:r>
              <a:rPr lang="en-US" sz="1400" dirty="0"/>
              <a:t>It gives the name of the file containing the applet's compiled class file. It is a mandatory attribute, which should always be present in APPLET tag.</a:t>
            </a:r>
          </a:p>
          <a:p>
            <a:pPr>
              <a:buFont typeface="Arial" panose="020B0604020202020204" pitchFamily="34" charset="0"/>
              <a:buChar char="•"/>
            </a:pPr>
            <a:r>
              <a:rPr lang="en-US" sz="1400" b="1" dirty="0"/>
              <a:t>ALT:</a:t>
            </a:r>
            <a:r>
              <a:rPr lang="en-US" sz="1400" dirty="0"/>
              <a:t> It is an attribute, which is used to specify the alternate short text message that should be displayed in case the browser recognizes the HTML tag but cannot actually run the applet because of some reason.</a:t>
            </a:r>
          </a:p>
          <a:p>
            <a:pPr>
              <a:buFont typeface="Arial" panose="020B0604020202020204" pitchFamily="34" charset="0"/>
              <a:buChar char="•"/>
            </a:pPr>
            <a:r>
              <a:rPr lang="en-US" sz="1400" b="1" dirty="0"/>
              <a:t>NAME: </a:t>
            </a:r>
            <a:r>
              <a:rPr lang="en-US" sz="1400" dirty="0"/>
              <a:t>It is possible to give a name to an applet's instance using this optional </a:t>
            </a:r>
            <a:r>
              <a:rPr lang="en-US" sz="1400" dirty="0" err="1"/>
              <a:t>attribute.If</a:t>
            </a:r>
            <a:r>
              <a:rPr lang="en-US" sz="1400" dirty="0"/>
              <a:t> any other applet on the same web page wants to communicate with this applet, it is </a:t>
            </a:r>
            <a:r>
              <a:rPr lang="en-US" sz="1400" dirty="0">
                <a:sym typeface="+mn-ea"/>
              </a:rPr>
              <a:t>referenced through its NAME only</a:t>
            </a:r>
            <a:r>
              <a:rPr lang="en-IN" altLang="en-US" sz="1400" dirty="0">
                <a:sym typeface="+mn-ea"/>
              </a:rPr>
              <a:t>.</a:t>
            </a:r>
            <a:endParaRPr lang="en-US" sz="1400" dirty="0"/>
          </a:p>
          <a:p>
            <a:pPr>
              <a:buFont typeface="Arial" panose="020B0604020202020204" pitchFamily="34" charset="0"/>
              <a:buChar char="•"/>
            </a:pPr>
            <a:r>
              <a:rPr lang="en-US" sz="1400" b="1" dirty="0"/>
              <a:t>WIDTH:</a:t>
            </a:r>
            <a:r>
              <a:rPr lang="en-US" sz="1400" dirty="0"/>
              <a:t> It gives the width of the applet display area in terms of pixels.</a:t>
            </a:r>
          </a:p>
          <a:p>
            <a:pPr>
              <a:buFont typeface="Arial" panose="020B0604020202020204" pitchFamily="34" charset="0"/>
              <a:buChar char="•"/>
            </a:pPr>
            <a:r>
              <a:rPr lang="en-US" sz="1400" b="1" dirty="0"/>
              <a:t>HEIGHT: </a:t>
            </a:r>
            <a:r>
              <a:rPr lang="en-US" sz="1400" dirty="0"/>
              <a:t>It gives the height of the applet display area in terms of pixels.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42852"/>
            <a:ext cx="8115328" cy="4873752"/>
          </a:xfrm>
        </p:spPr>
        <p:txBody>
          <a:bodyPr>
            <a:normAutofit/>
          </a:bodyPr>
          <a:lstStyle/>
          <a:p>
            <a:pPr marL="0" indent="0">
              <a:buNone/>
            </a:pPr>
            <a:r>
              <a:rPr lang="en-US" sz="2800" b="1" dirty="0">
                <a:latin typeface="Times New Roman" pitchFamily="18" charset="0"/>
                <a:cs typeface="Times New Roman" pitchFamily="18" charset="0"/>
              </a:rPr>
              <a:t>&lt;APPLET </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CODEBASE= </a:t>
            </a:r>
            <a:r>
              <a:rPr lang="en-US" sz="2800" b="1" dirty="0" err="1">
                <a:latin typeface="Times New Roman" pitchFamily="18" charset="0"/>
                <a:cs typeface="Times New Roman" pitchFamily="18" charset="0"/>
              </a:rPr>
              <a:t>codebasedURL</a:t>
            </a:r>
            <a:r>
              <a:rPr lang="en-US" sz="2800" b="1" dirty="0">
                <a:latin typeface="Times New Roman" pitchFamily="18" charset="0"/>
                <a:cs typeface="Times New Roman" pitchFamily="18" charset="0"/>
              </a:rPr>
              <a:t>] CODE- </a:t>
            </a:r>
            <a:r>
              <a:rPr lang="en-US" sz="2800" b="1" dirty="0" err="1">
                <a:latin typeface="Times New Roman" pitchFamily="18" charset="0"/>
                <a:cs typeface="Times New Roman" pitchFamily="18" charset="0"/>
              </a:rPr>
              <a:t>appletFi</a:t>
            </a:r>
            <a:r>
              <a:rPr lang="en-IN" altLang="en-US" sz="2800" b="1" dirty="0">
                <a:latin typeface="Times New Roman" pitchFamily="18" charset="0"/>
                <a:cs typeface="Times New Roman" pitchFamily="18" charset="0"/>
              </a:rPr>
              <a:t>l</a:t>
            </a:r>
            <a:r>
              <a:rPr lang="en-US" sz="2800" b="1" dirty="0">
                <a:latin typeface="Times New Roman" pitchFamily="18" charset="0"/>
                <a:cs typeface="Times New Roman" pitchFamily="18" charset="0"/>
              </a:rPr>
              <a:t>e (ALT</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alternateText</a:t>
            </a:r>
            <a:r>
              <a:rPr lang="en-IN" altLang="en-US" sz="2800" b="1" dirty="0">
                <a:latin typeface="Times New Roman" pitchFamily="18" charset="0"/>
                <a:cs typeface="Times New Roman" pitchFamily="18" charset="0"/>
              </a:rPr>
              <a:t>] [NAME=</a:t>
            </a:r>
            <a:r>
              <a:rPr lang="en-US" sz="2800" b="1" dirty="0" err="1">
                <a:latin typeface="Times New Roman" pitchFamily="18" charset="0"/>
                <a:cs typeface="Times New Roman" pitchFamily="18" charset="0"/>
              </a:rPr>
              <a:t>appletInstanceName</a:t>
            </a:r>
            <a:r>
              <a:rPr lang="en-US" sz="2800" b="1" dirty="0">
                <a:latin typeface="Times New Roman" pitchFamily="18" charset="0"/>
                <a:cs typeface="Times New Roman" pitchFamily="18" charset="0"/>
              </a:rPr>
              <a:t>] WIDTH</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pixels HEIGHT</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pi</a:t>
            </a:r>
            <a:r>
              <a:rPr lang="en-IN" altLang="en-US" sz="2800" b="1" dirty="0">
                <a:latin typeface="Times New Roman" pitchFamily="18" charset="0"/>
                <a:cs typeface="Times New Roman" pitchFamily="18" charset="0"/>
              </a:rPr>
              <a:t>x</a:t>
            </a:r>
            <a:r>
              <a:rPr lang="en-US" sz="2800" b="1" dirty="0" err="1">
                <a:latin typeface="Times New Roman" pitchFamily="18" charset="0"/>
                <a:cs typeface="Times New Roman" pitchFamily="18" charset="0"/>
              </a:rPr>
              <a:t>els</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ALIGN</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ali</a:t>
            </a:r>
            <a:r>
              <a:rPr lang="en-IN" altLang="en-US" sz="2800" b="1" dirty="0" err="1">
                <a:latin typeface="Times New Roman" pitchFamily="18" charset="0"/>
                <a:cs typeface="Times New Roman" pitchFamily="18" charset="0"/>
              </a:rPr>
              <a:t>gnm</a:t>
            </a:r>
            <a:r>
              <a:rPr lang="en-US" sz="2800" b="1" dirty="0" err="1">
                <a:latin typeface="Times New Roman" pitchFamily="18" charset="0"/>
                <a:cs typeface="Times New Roman" pitchFamily="18" charset="0"/>
              </a:rPr>
              <a:t>ent</a:t>
            </a:r>
            <a:r>
              <a:rPr lang="en-IN" alt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[VSPACE </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pixels</a:t>
            </a:r>
            <a:r>
              <a:rPr lang="en-IN" altLang="en-US"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[HSPACE - pixels]&gt;</a:t>
            </a:r>
          </a:p>
          <a:p>
            <a:pPr marL="0" indent="0">
              <a:buNone/>
            </a:pPr>
            <a:r>
              <a:rPr lang="en-US" sz="2800" b="1" dirty="0">
                <a:latin typeface="Times New Roman" pitchFamily="18" charset="0"/>
                <a:cs typeface="Times New Roman" pitchFamily="18" charset="0"/>
              </a:rPr>
              <a:t>[&lt;PARAM NAME = </a:t>
            </a:r>
            <a:r>
              <a:rPr lang="en-US" sz="2800" b="1" dirty="0" err="1">
                <a:latin typeface="Times New Roman" pitchFamily="18" charset="0"/>
                <a:cs typeface="Times New Roman" pitchFamily="18" charset="0"/>
              </a:rPr>
              <a:t>attributellame</a:t>
            </a:r>
            <a:r>
              <a:rPr lang="en-US" sz="2800" b="1" dirty="0">
                <a:latin typeface="Times New Roman" pitchFamily="18" charset="0"/>
                <a:cs typeface="Times New Roman" pitchFamily="18" charset="0"/>
              </a:rPr>
              <a:t> VALUE = </a:t>
            </a:r>
            <a:r>
              <a:rPr lang="en-US" sz="2800" b="1" dirty="0" err="1">
                <a:latin typeface="Times New Roman" pitchFamily="18" charset="0"/>
                <a:cs typeface="Times New Roman" pitchFamily="18" charset="0"/>
              </a:rPr>
              <a:t>attributevalue</a:t>
            </a:r>
            <a:r>
              <a:rPr lang="en-US" sz="2800" b="1" dirty="0">
                <a:latin typeface="Times New Roman" pitchFamily="18" charset="0"/>
                <a:cs typeface="Times New Roman" pitchFamily="18" charset="0"/>
              </a:rPr>
              <a:t>]</a:t>
            </a:r>
          </a:p>
          <a:p>
            <a:pPr marL="0" indent="0">
              <a:buNone/>
            </a:pPr>
            <a:r>
              <a:rPr lang="en-US" sz="2800" b="1" dirty="0">
                <a:latin typeface="Times New Roman" pitchFamily="18" charset="0"/>
                <a:cs typeface="Times New Roman" pitchFamily="18" charset="0"/>
              </a:rPr>
              <a:t>[&lt;PARAM NAME = </a:t>
            </a:r>
            <a:r>
              <a:rPr lang="en-US" sz="2800" b="1" dirty="0" err="1">
                <a:latin typeface="Times New Roman" pitchFamily="18" charset="0"/>
                <a:cs typeface="Times New Roman" pitchFamily="18" charset="0"/>
              </a:rPr>
              <a:t>attributellare</a:t>
            </a:r>
            <a:r>
              <a:rPr lang="en-US" sz="2800" b="1" dirty="0">
                <a:latin typeface="Times New Roman" pitchFamily="18" charset="0"/>
                <a:cs typeface="Times New Roman" pitchFamily="18" charset="0"/>
              </a:rPr>
              <a:t> VALUE = </a:t>
            </a:r>
            <a:r>
              <a:rPr lang="en-US" sz="2800" b="1" dirty="0" err="1">
                <a:latin typeface="Times New Roman" pitchFamily="18" charset="0"/>
                <a:cs typeface="Times New Roman" pitchFamily="18" charset="0"/>
              </a:rPr>
              <a:t>attributevalue</a:t>
            </a:r>
            <a:r>
              <a:rPr lang="en-US" sz="2800" b="1" dirty="0">
                <a:latin typeface="Times New Roman" pitchFamily="18" charset="0"/>
                <a:cs typeface="Times New Roman" pitchFamily="18" charset="0"/>
              </a:rPr>
              <a:t>]</a:t>
            </a:r>
          </a:p>
          <a:p>
            <a:pPr marL="0" indent="0">
              <a:buNone/>
            </a:pPr>
            <a:r>
              <a:rPr lang="en-US" sz="2800" b="1" dirty="0">
                <a:latin typeface="Times New Roman" pitchFamily="18" charset="0"/>
                <a:cs typeface="Times New Roman" pitchFamily="18" charset="0"/>
              </a:rPr>
              <a:t>&lt;/APPLET&gt;</a:t>
            </a:r>
          </a:p>
          <a:p>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90220" y="281940"/>
            <a:ext cx="7467600" cy="6275070"/>
          </a:xfrm>
        </p:spPr>
        <p:txBody>
          <a:bodyPr>
            <a:normAutofit/>
          </a:bodyPr>
          <a:lstStyle/>
          <a:p>
            <a:r>
              <a:rPr lang="en-US" sz="1600" b="1" dirty="0"/>
              <a:t>ALIGN: </a:t>
            </a:r>
            <a:r>
              <a:rPr lang="en-US" sz="1600" dirty="0"/>
              <a:t>This optional attribute is used to set the alignment of an applet. The alignment can be set as LEFT, RIGHT, TOP, BOTTOM, MIDDLE, BASELINE, TEXTTOP, ABSMIDDLE, and ABSBOTTOM.</a:t>
            </a:r>
          </a:p>
          <a:p>
            <a:r>
              <a:rPr lang="en-US" sz="1600" b="1" dirty="0"/>
              <a:t>VSPACE:</a:t>
            </a:r>
            <a:r>
              <a:rPr lang="en-US" sz="1600" dirty="0"/>
              <a:t> These are used to specify the space, in pixels, above and below the applet.</a:t>
            </a:r>
          </a:p>
          <a:p>
            <a:r>
              <a:rPr lang="en-US" sz="1600" b="1" dirty="0"/>
              <a:t>HSPACE:</a:t>
            </a:r>
            <a:r>
              <a:rPr lang="en-US" sz="1600" dirty="0"/>
              <a:t> These are used to specify the space, in pixels, on each side of the applet.</a:t>
            </a:r>
          </a:p>
          <a:p>
            <a:r>
              <a:rPr lang="en-US" sz="1600" dirty="0"/>
              <a:t>You can use PARAM tags between the &lt;APPLET&gt; and &lt;/APPLET&gt; tags to provide</a:t>
            </a:r>
          </a:p>
          <a:p>
            <a:r>
              <a:rPr lang="en-US" sz="1600" dirty="0"/>
              <a:t>information about parameters, or arguments, to be used by the Java applet. The &lt;PARAM&gt; tag is simple—it NAMES a parameter the JAVA applet needs to run, and provides a VALUE for that parameter.</a:t>
            </a:r>
          </a:p>
          <a:p>
            <a:r>
              <a:rPr lang="en-US" sz="1600" dirty="0"/>
              <a:t>User-defined parameters can be supplied to an applet using &lt;PARAM.......&gt; tags.</a:t>
            </a:r>
          </a:p>
          <a:p>
            <a:pPr marL="0" indent="0">
              <a:buNone/>
            </a:pPr>
            <a:r>
              <a:rPr lang="en-US" sz="1600" dirty="0"/>
              <a:t>This tag has two parameters: NAME and VALUE.</a:t>
            </a:r>
          </a:p>
          <a:p>
            <a:r>
              <a:rPr lang="en-US" sz="1600" dirty="0"/>
              <a:t>NAME: attribute name</a:t>
            </a:r>
          </a:p>
          <a:p>
            <a:r>
              <a:rPr lang="en-US" sz="1600" dirty="0"/>
              <a:t>VALUE: value of the attribute named by corresponding PARAM NAME.</a:t>
            </a:r>
          </a:p>
          <a:p>
            <a:r>
              <a:rPr lang="en-US" sz="1600" dirty="0"/>
              <a:t>The applets access their attributes using the </a:t>
            </a:r>
            <a:r>
              <a:rPr lang="en-US" sz="1600" dirty="0" err="1"/>
              <a:t>getParameter</a:t>
            </a:r>
            <a:r>
              <a:rPr lang="en-US" sz="1600" dirty="0"/>
              <a:t>() method. It signature is as follows:</a:t>
            </a:r>
          </a:p>
          <a:p>
            <a:pPr marL="0" indent="0">
              <a:buNone/>
            </a:pPr>
            <a:r>
              <a:rPr lang="en-US" sz="1600" dirty="0"/>
              <a:t>String </a:t>
            </a:r>
            <a:r>
              <a:rPr lang="en-US" sz="1600" dirty="0" err="1"/>
              <a:t>getParameter</a:t>
            </a:r>
            <a:r>
              <a:rPr lang="en-US" sz="1600" dirty="0"/>
              <a:t>(String name)</a:t>
            </a:r>
            <a:r>
              <a:rPr lang="en-IN" altLang="en-US" sz="16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14290"/>
            <a:ext cx="7467600" cy="4873752"/>
          </a:xfrm>
        </p:spPr>
        <p:txBody>
          <a:bodyPr>
            <a:noAutofit/>
          </a:bodyPr>
          <a:lstStyle/>
          <a:p>
            <a:pPr>
              <a:buNone/>
            </a:pPr>
            <a:r>
              <a:rPr lang="en-US" sz="2000" b="1" dirty="0">
                <a:latin typeface="Times New Roman" pitchFamily="18" charset="0"/>
                <a:cs typeface="Times New Roman" pitchFamily="18" charset="0"/>
              </a:rPr>
              <a:t>Parameter in Applet</a:t>
            </a:r>
          </a:p>
          <a:p>
            <a:pPr>
              <a:buNone/>
            </a:pPr>
            <a:r>
              <a:rPr lang="en-US" sz="1600" dirty="0">
                <a:latin typeface="Times New Roman" pitchFamily="18" charset="0"/>
                <a:cs typeface="Times New Roman" pitchFamily="18" charset="0"/>
              </a:rPr>
              <a:t>We can get any information from the HTML file as a parameter. For this purpose, Applet class provides a method named </a:t>
            </a:r>
            <a:r>
              <a:rPr lang="en-US" sz="1600" dirty="0" err="1">
                <a:latin typeface="Times New Roman" pitchFamily="18" charset="0"/>
                <a:cs typeface="Times New Roman" pitchFamily="18" charset="0"/>
              </a:rPr>
              <a:t>getParameter</a:t>
            </a:r>
            <a:r>
              <a:rPr lang="en-US" sz="1600" dirty="0">
                <a:latin typeface="Times New Roman" pitchFamily="18" charset="0"/>
                <a:cs typeface="Times New Roman" pitchFamily="18" charset="0"/>
              </a:rPr>
              <a:t>(). Syntax:</a:t>
            </a:r>
          </a:p>
          <a:p>
            <a:pPr>
              <a:buNone/>
            </a:pPr>
            <a:r>
              <a:rPr lang="en-US" sz="1600" b="1" dirty="0">
                <a:latin typeface="Times New Roman" pitchFamily="18" charset="0"/>
                <a:cs typeface="Times New Roman" pitchFamily="18" charset="0"/>
              </a:rPr>
              <a:t>public</a:t>
            </a:r>
            <a:r>
              <a:rPr lang="en-US" sz="1600" dirty="0">
                <a:latin typeface="Times New Roman" pitchFamily="18" charset="0"/>
                <a:cs typeface="Times New Roman" pitchFamily="18" charset="0"/>
              </a:rPr>
              <a:t> String </a:t>
            </a:r>
            <a:r>
              <a:rPr lang="en-US" sz="1600" dirty="0" err="1">
                <a:latin typeface="Times New Roman" pitchFamily="18" charset="0"/>
                <a:cs typeface="Times New Roman" pitchFamily="18" charset="0"/>
              </a:rPr>
              <a:t>getParameter</a:t>
            </a:r>
            <a:r>
              <a:rPr lang="en-US" sz="1600" dirty="0">
                <a:latin typeface="Times New Roman" pitchFamily="18" charset="0"/>
                <a:cs typeface="Times New Roman" pitchFamily="18" charset="0"/>
              </a:rPr>
              <a:t>(String </a:t>
            </a:r>
            <a:r>
              <a:rPr lang="en-US" sz="1600" dirty="0" err="1">
                <a:latin typeface="Times New Roman" pitchFamily="18" charset="0"/>
                <a:cs typeface="Times New Roman" pitchFamily="18" charset="0"/>
              </a:rPr>
              <a:t>parameterName</a:t>
            </a:r>
            <a:r>
              <a:rPr lang="en-US" sz="1600" dirty="0">
                <a:latin typeface="Times New Roman" pitchFamily="18" charset="0"/>
                <a:cs typeface="Times New Roman" pitchFamily="18" charset="0"/>
              </a:rPr>
              <a:t>)  </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Example of using parameter in Applet:</a:t>
            </a:r>
          </a:p>
          <a:p>
            <a:pPr>
              <a:buNone/>
            </a:pPr>
            <a:endParaRPr lang="en-US" sz="16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java.applet.Applet</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java.awt.Graphics</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public class </a:t>
            </a:r>
            <a:r>
              <a:rPr lang="en-US" sz="1800" dirty="0" err="1">
                <a:latin typeface="Times New Roman" pitchFamily="18" charset="0"/>
                <a:cs typeface="Times New Roman" pitchFamily="18" charset="0"/>
              </a:rPr>
              <a:t>UseParam</a:t>
            </a:r>
            <a:r>
              <a:rPr lang="en-US" sz="1800" dirty="0">
                <a:latin typeface="Times New Roman" pitchFamily="18" charset="0"/>
                <a:cs typeface="Times New Roman" pitchFamily="18" charset="0"/>
              </a:rPr>
              <a:t> extends Applet{  </a:t>
            </a:r>
          </a:p>
          <a:p>
            <a:pPr>
              <a:buNone/>
            </a:pPr>
            <a:r>
              <a:rPr lang="en-US" sz="1800" dirty="0">
                <a:latin typeface="Times New Roman" pitchFamily="18" charset="0"/>
                <a:cs typeface="Times New Roman" pitchFamily="18" charset="0"/>
              </a:rPr>
              <a:t>public void paint(Graphics g){  </a:t>
            </a:r>
          </a:p>
          <a:p>
            <a:pPr>
              <a:buNone/>
            </a:pPr>
            <a:r>
              <a:rPr lang="en-US" sz="1800" dirty="0">
                <a:latin typeface="Times New Roman" pitchFamily="18" charset="0"/>
                <a:cs typeface="Times New Roman" pitchFamily="18" charset="0"/>
              </a:rPr>
              <a:t>String </a:t>
            </a:r>
            <a:r>
              <a:rPr lang="en-US" sz="1800" dirty="0" err="1">
                <a:latin typeface="Times New Roman" pitchFamily="18" charset="0"/>
                <a:cs typeface="Times New Roman" pitchFamily="18" charset="0"/>
              </a:rPr>
              <a:t>str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getParameter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msg</a:t>
            </a:r>
            <a:r>
              <a:rPr lang="en-US" sz="1800" dirty="0">
                <a:latin typeface="Times New Roman" pitchFamily="18" charset="0"/>
                <a:cs typeface="Times New Roman" pitchFamily="18" charset="0"/>
              </a:rPr>
              <a:t>");  </a:t>
            </a:r>
          </a:p>
          <a:p>
            <a:pPr>
              <a:buNone/>
            </a:pPr>
            <a:r>
              <a:rPr lang="en-US" sz="1800" dirty="0" err="1">
                <a:latin typeface="Times New Roman" pitchFamily="18" charset="0"/>
                <a:cs typeface="Times New Roman" pitchFamily="18" charset="0"/>
              </a:rPr>
              <a:t>g.drawString</a:t>
            </a:r>
            <a:r>
              <a:rPr lang="en-US" sz="1800" dirty="0">
                <a:latin typeface="Times New Roman" pitchFamily="18" charset="0"/>
                <a:cs typeface="Times New Roman" pitchFamily="18" charset="0"/>
              </a:rPr>
              <a:t>(str,50, 50);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a:t>
            </a:r>
          </a:p>
          <a:p>
            <a:pPr>
              <a:buNone/>
            </a:pPr>
            <a:endParaRPr lang="en-US" sz="105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7829576" cy="4873752"/>
          </a:xfrm>
        </p:spPr>
        <p:txBody>
          <a:bodyPr/>
          <a:lstStyle/>
          <a:p>
            <a:pPr>
              <a:buNone/>
            </a:pPr>
            <a:r>
              <a:rPr lang="en-US" dirty="0">
                <a:latin typeface="Times New Roman" pitchFamily="18" charset="0"/>
                <a:cs typeface="Times New Roman" pitchFamily="18" charset="0"/>
              </a:rPr>
              <a:t>&lt;html&gt;  </a:t>
            </a:r>
          </a:p>
          <a:p>
            <a:pPr>
              <a:buNone/>
            </a:pPr>
            <a:r>
              <a:rPr lang="en-US" dirty="0">
                <a:latin typeface="Times New Roman" pitchFamily="18" charset="0"/>
                <a:cs typeface="Times New Roman" pitchFamily="18" charset="0"/>
              </a:rPr>
              <a:t>&lt;body&gt;  </a:t>
            </a:r>
          </a:p>
          <a:p>
            <a:pPr>
              <a:buNone/>
            </a:pPr>
            <a:r>
              <a:rPr lang="en-US" dirty="0">
                <a:latin typeface="Times New Roman" pitchFamily="18" charset="0"/>
                <a:cs typeface="Times New Roman" pitchFamily="18" charset="0"/>
              </a:rPr>
              <a:t>&lt;applet code="</a:t>
            </a:r>
            <a:r>
              <a:rPr lang="en-US" dirty="0" err="1">
                <a:latin typeface="Times New Roman" pitchFamily="18" charset="0"/>
                <a:cs typeface="Times New Roman" pitchFamily="18" charset="0"/>
              </a:rPr>
              <a:t>UseParam.class</a:t>
            </a:r>
            <a:r>
              <a:rPr lang="en-US" dirty="0">
                <a:latin typeface="Times New Roman" pitchFamily="18" charset="0"/>
                <a:cs typeface="Times New Roman" pitchFamily="18" charset="0"/>
              </a:rPr>
              <a:t>" width="300" height="300&gt;  </a:t>
            </a:r>
          </a:p>
          <a:p>
            <a:pPr>
              <a:buNone/>
            </a:pP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param</a:t>
            </a:r>
            <a:r>
              <a:rPr lang="en-US" dirty="0">
                <a:latin typeface="Times New Roman" pitchFamily="18" charset="0"/>
                <a:cs typeface="Times New Roman" pitchFamily="18" charset="0"/>
              </a:rPr>
              <a:t> name="</a:t>
            </a:r>
            <a:r>
              <a:rPr lang="en-US" dirty="0" err="1">
                <a:latin typeface="Times New Roman" pitchFamily="18" charset="0"/>
                <a:cs typeface="Times New Roman" pitchFamily="18" charset="0"/>
              </a:rPr>
              <a:t>msg</a:t>
            </a:r>
            <a:r>
              <a:rPr lang="en-US" dirty="0">
                <a:latin typeface="Times New Roman" pitchFamily="18" charset="0"/>
                <a:cs typeface="Times New Roman" pitchFamily="18" charset="0"/>
              </a:rPr>
              <a:t>" value="Welcome to applet"&gt;  </a:t>
            </a:r>
          </a:p>
          <a:p>
            <a:pPr>
              <a:buNone/>
            </a:pPr>
            <a:r>
              <a:rPr lang="en-US" dirty="0">
                <a:latin typeface="Times New Roman" pitchFamily="18" charset="0"/>
                <a:cs typeface="Times New Roman" pitchFamily="18" charset="0"/>
              </a:rPr>
              <a:t>&lt;/applet&gt;  </a:t>
            </a:r>
          </a:p>
          <a:p>
            <a:pPr>
              <a:buNone/>
            </a:pPr>
            <a:r>
              <a:rPr lang="en-US" dirty="0">
                <a:latin typeface="Times New Roman" pitchFamily="18" charset="0"/>
                <a:cs typeface="Times New Roman" pitchFamily="18" charset="0"/>
              </a:rPr>
              <a:t>&lt;/body&gt;  </a:t>
            </a:r>
          </a:p>
          <a:p>
            <a:pPr>
              <a:buNone/>
            </a:pPr>
            <a:r>
              <a:rPr lang="en-US" dirty="0">
                <a:latin typeface="Times New Roman" pitchFamily="18" charset="0"/>
                <a:cs typeface="Times New Roman" pitchFamily="18" charset="0"/>
              </a:rPr>
              <a:t>&lt;/html&gt;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415925"/>
            <a:ext cx="7467600" cy="45529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err="1"/>
              <a:t>getDocumentBase</a:t>
            </a:r>
            <a:r>
              <a:rPr lang="en-US" dirty="0"/>
              <a:t> () AND </a:t>
            </a:r>
            <a:r>
              <a:rPr lang="en-US" dirty="0" err="1"/>
              <a:t>getCodeBase</a:t>
            </a:r>
            <a:r>
              <a:rPr lang="en-US" dirty="0"/>
              <a:t> () Methods</a:t>
            </a:r>
          </a:p>
        </p:txBody>
      </p:sp>
      <p:sp>
        <p:nvSpPr>
          <p:cNvPr id="3" name="Content Placeholder 2"/>
          <p:cNvSpPr>
            <a:spLocks noGrp="1"/>
          </p:cNvSpPr>
          <p:nvPr>
            <p:ph sz="quarter" idx="1"/>
          </p:nvPr>
        </p:nvSpPr>
        <p:spPr>
          <a:xfrm>
            <a:off x="457200" y="929640"/>
            <a:ext cx="7467600" cy="5544185"/>
          </a:xfrm>
        </p:spPr>
        <p:txBody>
          <a:bodyPr/>
          <a:lstStyle/>
          <a:p>
            <a:pPr marL="0" indent="0"/>
            <a:r>
              <a:rPr lang="en-US" dirty="0" err="1"/>
              <a:t>getDocumentBase</a:t>
            </a:r>
            <a:r>
              <a:rPr lang="en-US" dirty="0"/>
              <a:t>(): It is the URL of the directory containing the HTML document that loads the Applet.</a:t>
            </a:r>
          </a:p>
          <a:p>
            <a:pPr marL="0" indent="0">
              <a:buNone/>
            </a:pPr>
            <a:r>
              <a:rPr lang="en-IN" dirty="0"/>
              <a:t>Gets the URL of the directory in which this applet is </a:t>
            </a:r>
            <a:r>
              <a:rPr lang="en-IN" dirty="0" err="1"/>
              <a:t>embedde</a:t>
            </a:r>
            <a:r>
              <a:rPr lang="en-IN" dirty="0"/>
              <a:t> inside&lt;html&gt; &lt;/html&gt; tag.</a:t>
            </a:r>
          </a:p>
          <a:p>
            <a:pPr marL="0" indent="0"/>
            <a:r>
              <a:rPr lang="en-US" dirty="0" err="1"/>
              <a:t>getCodeBase</a:t>
            </a:r>
            <a:r>
              <a:rPr lang="en-US" dirty="0"/>
              <a:t>():gets the URL of the file containing applets </a:t>
            </a:r>
            <a:r>
              <a:rPr lang="en-US" dirty="0" err="1"/>
              <a:t>classfile</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4571968" y="1428736"/>
            <a:ext cx="4143436" cy="3845720"/>
          </a:xfrm>
        </p:spPr>
        <p:txBody>
          <a:bodyPr>
            <a:noAutofit/>
          </a:bodyPr>
          <a:lstStyle/>
          <a:p>
            <a:r>
              <a:rPr lang="en-US" sz="2000" dirty="0">
                <a:latin typeface="Times New Roman" panose="02020603050405020304" pitchFamily="18" charset="0"/>
                <a:cs typeface="Times New Roman" panose="02020603050405020304" pitchFamily="18" charset="0"/>
              </a:rPr>
              <a:t>An applet is a form of Java program which is embedded with an HTML page and loaded by a web server to be run on a web browser.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small program uses another application program for its execution.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 not use the main method.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Cannot run independently require API's (Ex. Web API).</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must run within a GUI.</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214282" y="1428736"/>
            <a:ext cx="4429156" cy="3917158"/>
          </a:xfrm>
        </p:spPr>
        <p:txBody>
          <a:bodyPr>
            <a:noAutofit/>
          </a:bodyPr>
          <a:lstStyle/>
          <a:p>
            <a:r>
              <a:rPr lang="en-US" sz="2000" dirty="0">
                <a:latin typeface="Times New Roman" panose="02020603050405020304" pitchFamily="18" charset="0"/>
                <a:cs typeface="Times New Roman" panose="02020603050405020304" pitchFamily="18" charset="0"/>
              </a:rPr>
              <a:t>An application is a standalone Java program which can be run independently on client/server without the need of a web browser.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application is the programs executed on the computer independently.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Uses the main method for execution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 run alone but require JRE.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doesn’t require any Graphical User Interface (GUI).</a:t>
            </a:r>
          </a:p>
        </p:txBody>
      </p:sp>
      <p:sp>
        <p:nvSpPr>
          <p:cNvPr id="3" name="Text Placeholder 2"/>
          <p:cNvSpPr>
            <a:spLocks noGrp="1"/>
          </p:cNvSpPr>
          <p:nvPr>
            <p:ph type="body" sz="quarter" idx="1"/>
          </p:nvPr>
        </p:nvSpPr>
        <p:spPr>
          <a:xfrm>
            <a:off x="4643438" y="642918"/>
            <a:ext cx="4040188" cy="659352"/>
          </a:xfrm>
        </p:spPr>
        <p:txBody>
          <a:bodyPr/>
          <a:lstStyle/>
          <a:p>
            <a:pPr algn="ctr"/>
            <a:r>
              <a:rPr lang="en-US" sz="2000" cap="all" dirty="0">
                <a:latin typeface="Times New Roman" panose="02020603050405020304" pitchFamily="18" charset="0"/>
                <a:cs typeface="Times New Roman" panose="02020603050405020304" pitchFamily="18" charset="0"/>
              </a:rPr>
              <a:t>APPLET</a:t>
            </a:r>
            <a:endParaRPr lang="en-US" sz="2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3"/>
          </p:nvPr>
        </p:nvSpPr>
        <p:spPr>
          <a:xfrm>
            <a:off x="428596" y="642918"/>
            <a:ext cx="4041775" cy="654843"/>
          </a:xfrm>
        </p:spPr>
        <p:txBody>
          <a:bodyPr/>
          <a:lstStyle/>
          <a:p>
            <a:pPr algn="ctr"/>
            <a:r>
              <a:rPr lang="en-US" sz="2000" cap="all" dirty="0">
                <a:latin typeface="Times New Roman" panose="02020603050405020304" pitchFamily="18" charset="0"/>
                <a:cs typeface="Times New Roman" panose="02020603050405020304" pitchFamily="18" charset="0"/>
              </a:rPr>
              <a:t>APPLICATION</a:t>
            </a: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642910" y="-24"/>
            <a:ext cx="7851648" cy="7858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blinds(horizontal)">
                                      <p:cBhvr>
                                        <p:cTn id="5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500034" y="285728"/>
            <a:ext cx="7467600" cy="4873752"/>
          </a:xfrm>
        </p:spPr>
        <p:txBody>
          <a:bodyPr>
            <a:noAutofit/>
          </a:bodyPr>
          <a:lstStyle/>
          <a:p>
            <a:pPr>
              <a:buNone/>
            </a:pPr>
            <a:r>
              <a:rPr lang="en-US" sz="2000" dirty="0">
                <a:latin typeface="Times New Roman" pitchFamily="18" charset="0"/>
                <a:cs typeface="Times New Roman" pitchFamily="18" charset="0"/>
              </a:rPr>
              <a:t>/ Display code and document bases.</a:t>
            </a:r>
          </a:p>
          <a:p>
            <a:pPr>
              <a:buNone/>
            </a:pPr>
            <a:r>
              <a:rPr lang="en-US" sz="2000" dirty="0">
                <a:latin typeface="Times New Roman" pitchFamily="18" charset="0"/>
                <a:cs typeface="Times New Roman" pitchFamily="18" charset="0"/>
              </a:rPr>
              <a:t>import java.awt.*;</a:t>
            </a:r>
          </a:p>
          <a:p>
            <a:pPr>
              <a:buNone/>
            </a:pPr>
            <a:r>
              <a:rPr lang="en-US" sz="2000" dirty="0">
                <a:latin typeface="Times New Roman" pitchFamily="18" charset="0"/>
                <a:cs typeface="Times New Roman" pitchFamily="18" charset="0"/>
              </a:rPr>
              <a:t>import </a:t>
            </a:r>
            <a:r>
              <a:rPr lang="en-US" sz="2000" dirty="0" err="1">
                <a:latin typeface="Times New Roman" pitchFamily="18" charset="0"/>
                <a:cs typeface="Times New Roman" pitchFamily="18" charset="0"/>
              </a:rPr>
              <a:t>java.applet</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/*&lt;applet code="Bases" width=300 height=50&gt; &lt;/applet&gt;*/</a:t>
            </a:r>
          </a:p>
          <a:p>
            <a:pPr>
              <a:buNone/>
            </a:pPr>
            <a:r>
              <a:rPr lang="en-US" sz="2000" dirty="0">
                <a:latin typeface="Times New Roman" pitchFamily="18" charset="0"/>
                <a:cs typeface="Times New Roman" pitchFamily="18" charset="0"/>
              </a:rPr>
              <a:t> public class Bases extends Applet {</a:t>
            </a:r>
          </a:p>
          <a:p>
            <a:pPr>
              <a:buNone/>
            </a:pPr>
            <a:r>
              <a:rPr lang="en-US" sz="2000" dirty="0">
                <a:latin typeface="Times New Roman" pitchFamily="18" charset="0"/>
                <a:cs typeface="Times New Roman" pitchFamily="18" charset="0"/>
              </a:rPr>
              <a:t>// Display code and document bases.</a:t>
            </a:r>
          </a:p>
          <a:p>
            <a:pPr>
              <a:buNone/>
            </a:pPr>
            <a:r>
              <a:rPr lang="en-US" sz="2000" dirty="0">
                <a:latin typeface="Times New Roman" pitchFamily="18" charset="0"/>
                <a:cs typeface="Times New Roman" pitchFamily="18" charset="0"/>
              </a:rPr>
              <a:t>public void paint(Graphics g) {</a:t>
            </a:r>
          </a:p>
          <a:p>
            <a:pPr>
              <a:buNone/>
            </a:pPr>
            <a:r>
              <a:rPr lang="en-US" sz="2000" dirty="0">
                <a:latin typeface="Times New Roman" pitchFamily="18" charset="0"/>
                <a:cs typeface="Times New Roman" pitchFamily="18" charset="0"/>
              </a:rPr>
              <a:t>String </a:t>
            </a:r>
            <a:r>
              <a:rPr lang="en-US" sz="2000" dirty="0" err="1">
                <a:latin typeface="Times New Roman" pitchFamily="18" charset="0"/>
                <a:cs typeface="Times New Roman" pitchFamily="18" charset="0"/>
              </a:rPr>
              <a:t>msg</a:t>
            </a:r>
            <a:r>
              <a:rPr lang="en-US" sz="2000" dirty="0">
                <a:latin typeface="Times New Roman" pitchFamily="18" charset="0"/>
                <a:cs typeface="Times New Roman" pitchFamily="18" charset="0"/>
              </a:rPr>
              <a:t>;</a:t>
            </a:r>
          </a:p>
          <a:p>
            <a:pPr>
              <a:buNone/>
            </a:pP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getCodeBase</a:t>
            </a:r>
            <a:r>
              <a:rPr lang="en-US" sz="2000" dirty="0">
                <a:latin typeface="Times New Roman" pitchFamily="18" charset="0"/>
                <a:cs typeface="Times New Roman" pitchFamily="18" charset="0"/>
              </a:rPr>
              <a:t>(); // get code base</a:t>
            </a:r>
          </a:p>
          <a:p>
            <a:pPr>
              <a:buNone/>
            </a:pPr>
            <a:r>
              <a:rPr lang="en-US" sz="2000" dirty="0">
                <a:latin typeface="Times New Roman" pitchFamily="18" charset="0"/>
                <a:cs typeface="Times New Roman" pitchFamily="18" charset="0"/>
              </a:rPr>
              <a:t>msg1 = "Code base: " + </a:t>
            </a:r>
            <a:r>
              <a:rPr lang="en-US" sz="2000" dirty="0" err="1">
                <a:latin typeface="Times New Roman" pitchFamily="18" charset="0"/>
                <a:cs typeface="Times New Roman" pitchFamily="18" charset="0"/>
              </a:rPr>
              <a:t>url.toString</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g.drawString</a:t>
            </a:r>
            <a:r>
              <a:rPr lang="en-US" sz="2000" dirty="0">
                <a:latin typeface="Times New Roman" pitchFamily="18" charset="0"/>
                <a:cs typeface="Times New Roman" pitchFamily="18" charset="0"/>
              </a:rPr>
              <a:t>(msg1, 10, 20);</a:t>
            </a:r>
          </a:p>
          <a:p>
            <a:pPr>
              <a:buNone/>
            </a:pP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getDocumentBase</a:t>
            </a:r>
            <a:r>
              <a:rPr lang="en-US" sz="2000" dirty="0">
                <a:latin typeface="Times New Roman" pitchFamily="18" charset="0"/>
                <a:cs typeface="Times New Roman" pitchFamily="18" charset="0"/>
              </a:rPr>
              <a:t>(); // get document base</a:t>
            </a:r>
          </a:p>
          <a:p>
            <a:pPr>
              <a:buNone/>
            </a:pPr>
            <a:r>
              <a:rPr lang="en-US" sz="2000" dirty="0">
                <a:latin typeface="Times New Roman" pitchFamily="18" charset="0"/>
                <a:cs typeface="Times New Roman" pitchFamily="18" charset="0"/>
              </a:rPr>
              <a:t>msg2 = "Document base: " + </a:t>
            </a:r>
            <a:r>
              <a:rPr lang="en-US" sz="2000" dirty="0" err="1">
                <a:latin typeface="Times New Roman" pitchFamily="18" charset="0"/>
                <a:cs typeface="Times New Roman" pitchFamily="18" charset="0"/>
              </a:rPr>
              <a:t>url.toString</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g.drawString</a:t>
            </a:r>
            <a:r>
              <a:rPr lang="en-US" sz="2000" dirty="0">
                <a:latin typeface="Times New Roman" pitchFamily="18" charset="0"/>
                <a:cs typeface="Times New Roman" pitchFamily="18" charset="0"/>
              </a:rPr>
              <a:t>(msg2, 10, 40);</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K16C1J.jpg"/>
          <p:cNvPicPr>
            <a:picLocks noGrp="1" noChangeAspect="1"/>
          </p:cNvPicPr>
          <p:nvPr>
            <p:ph sz="quarter" idx="1"/>
          </p:nvPr>
        </p:nvPicPr>
        <p:blipFill>
          <a:blip r:embed="rId2" cstate="print"/>
          <a:stretch>
            <a:fillRect/>
          </a:stretch>
        </p:blipFill>
        <p:spPr>
          <a:xfrm>
            <a:off x="928662" y="1643050"/>
            <a:ext cx="7262717" cy="263336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Color</a:t>
            </a:r>
            <a:r>
              <a:rPr lang="en-GB" b="1" dirty="0"/>
              <a:t> class</a:t>
            </a:r>
            <a:endParaRPr lang="en-US" b="1" dirty="0"/>
          </a:p>
        </p:txBody>
      </p:sp>
      <p:sp>
        <p:nvSpPr>
          <p:cNvPr id="3" name="Content Placeholder 2"/>
          <p:cNvSpPr>
            <a:spLocks noGrp="1"/>
          </p:cNvSpPr>
          <p:nvPr>
            <p:ph sz="quarter" idx="1"/>
          </p:nvPr>
        </p:nvSpPr>
        <p:spPr/>
        <p:txBody>
          <a:bodyPr/>
          <a:lstStyle/>
          <a:p>
            <a:r>
              <a:rPr lang="en-GB" dirty="0"/>
              <a:t>The </a:t>
            </a:r>
            <a:r>
              <a:rPr lang="en-GB" dirty="0" err="1"/>
              <a:t>Color</a:t>
            </a:r>
            <a:r>
              <a:rPr lang="en-GB" dirty="0"/>
              <a:t> class is a part of Java Abstract Window Toolkit(AWT) package. The </a:t>
            </a:r>
            <a:r>
              <a:rPr lang="en-GB" dirty="0" err="1"/>
              <a:t>Color</a:t>
            </a:r>
            <a:r>
              <a:rPr lang="en-GB" dirty="0"/>
              <a:t> class creates </a:t>
            </a:r>
            <a:r>
              <a:rPr lang="en-GB" dirty="0" err="1"/>
              <a:t>color</a:t>
            </a:r>
            <a:r>
              <a:rPr lang="en-GB" dirty="0"/>
              <a:t> by using the given RGBA values where </a:t>
            </a:r>
            <a:r>
              <a:rPr lang="en-GB" b="1" dirty="0"/>
              <a:t>RGBA</a:t>
            </a:r>
            <a:r>
              <a:rPr lang="en-GB" dirty="0"/>
              <a:t> stands for RED, GREEN, BLUE, ALPHA or using </a:t>
            </a:r>
            <a:r>
              <a:rPr lang="en-GB" b="1" dirty="0"/>
              <a:t>HSB</a:t>
            </a:r>
            <a:r>
              <a:rPr lang="en-GB" dirty="0"/>
              <a:t> value where HSB stands for HUE, SATURATION, </a:t>
            </a:r>
            <a:r>
              <a:rPr lang="en-GB" dirty="0" err="1"/>
              <a:t>BRIcomponents</a:t>
            </a:r>
            <a:r>
              <a:rPr lang="en-GB" dirty="0"/>
              <a:t>. The value for individual components RGBA ranges from 0 to 255 or 0.0 to 0.1. The value of alpha determines the opacity of the </a:t>
            </a:r>
            <a:r>
              <a:rPr lang="en-GB" dirty="0" err="1"/>
              <a:t>color</a:t>
            </a:r>
            <a:r>
              <a:rPr lang="en-GB" dirty="0"/>
              <a:t>, where 0 or 0.0 stands fully transparent and 255 or 1.0 stands opaque.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642918"/>
            <a:ext cx="7358114" cy="6000792"/>
          </a:xfrm>
        </p:spPr>
        <p:txBody>
          <a:bodyPr>
            <a:normAutofit fontScale="85000" lnSpcReduction="20000"/>
          </a:bodyPr>
          <a:lstStyle/>
          <a:p>
            <a:pPr fontAlgn="base"/>
            <a:r>
              <a:rPr lang="en-GB" b="1" dirty="0"/>
              <a:t>Constructors of </a:t>
            </a:r>
            <a:r>
              <a:rPr lang="en-GB" b="1" dirty="0" err="1"/>
              <a:t>Color</a:t>
            </a:r>
            <a:r>
              <a:rPr lang="en-GB" b="1" dirty="0"/>
              <a:t> Class</a:t>
            </a:r>
            <a:r>
              <a:rPr lang="en-GB" dirty="0"/>
              <a:t> </a:t>
            </a:r>
          </a:p>
          <a:p>
            <a:pPr fontAlgn="base"/>
            <a:r>
              <a:rPr lang="en-GB" b="1" dirty="0" err="1"/>
              <a:t>Color</a:t>
            </a:r>
            <a:r>
              <a:rPr lang="en-GB" b="1" dirty="0"/>
              <a:t>(</a:t>
            </a:r>
            <a:r>
              <a:rPr lang="en-GB" b="1" dirty="0" err="1"/>
              <a:t>ColorSpace</a:t>
            </a:r>
            <a:r>
              <a:rPr lang="en-GB" b="1" dirty="0"/>
              <a:t> c, float[] co, float a)</a:t>
            </a:r>
            <a:r>
              <a:rPr lang="en-GB" dirty="0"/>
              <a:t> : Creates a </a:t>
            </a:r>
            <a:r>
              <a:rPr lang="en-GB" dirty="0" err="1"/>
              <a:t>color</a:t>
            </a:r>
            <a:r>
              <a:rPr lang="en-GB" dirty="0"/>
              <a:t> in the specified </a:t>
            </a:r>
            <a:r>
              <a:rPr lang="en-GB" dirty="0" err="1"/>
              <a:t>ColorSpace</a:t>
            </a:r>
            <a:r>
              <a:rPr lang="en-GB" dirty="0"/>
              <a:t> with the </a:t>
            </a:r>
            <a:r>
              <a:rPr lang="en-GB" dirty="0" err="1"/>
              <a:t>color</a:t>
            </a:r>
            <a:r>
              <a:rPr lang="en-GB" dirty="0"/>
              <a:t> components specified in the float array and the specified alpha.</a:t>
            </a:r>
          </a:p>
          <a:p>
            <a:pPr fontAlgn="base"/>
            <a:r>
              <a:rPr lang="en-GB" b="1" dirty="0" err="1"/>
              <a:t>Color</a:t>
            </a:r>
            <a:r>
              <a:rPr lang="en-GB" b="1" dirty="0"/>
              <a:t>(float r, float g, float b) </a:t>
            </a:r>
            <a:r>
              <a:rPr lang="en-GB" dirty="0"/>
              <a:t>: creates a opaque </a:t>
            </a:r>
            <a:r>
              <a:rPr lang="en-GB" dirty="0" err="1"/>
              <a:t>color</a:t>
            </a:r>
            <a:r>
              <a:rPr lang="en-GB" dirty="0"/>
              <a:t> with specified RGB components(values are in range 0.0 – 0.1)</a:t>
            </a:r>
          </a:p>
          <a:p>
            <a:pPr fontAlgn="base"/>
            <a:r>
              <a:rPr lang="en-GB" b="1" dirty="0" err="1"/>
              <a:t>Color</a:t>
            </a:r>
            <a:r>
              <a:rPr lang="en-GB" b="1" dirty="0"/>
              <a:t>(float r, float g, float b, float a) </a:t>
            </a:r>
            <a:r>
              <a:rPr lang="en-GB" dirty="0"/>
              <a:t>: creates a </a:t>
            </a:r>
            <a:r>
              <a:rPr lang="en-GB" dirty="0" err="1"/>
              <a:t>color</a:t>
            </a:r>
            <a:r>
              <a:rPr lang="en-GB" dirty="0"/>
              <a:t> with specified RGBA components(values are in range 0.0 – 0.1)</a:t>
            </a:r>
          </a:p>
          <a:p>
            <a:pPr fontAlgn="base"/>
            <a:r>
              <a:rPr lang="en-GB" b="1" dirty="0" err="1"/>
              <a:t>Color</a:t>
            </a:r>
            <a:r>
              <a:rPr lang="en-GB" b="1" dirty="0"/>
              <a:t>(</a:t>
            </a:r>
            <a:r>
              <a:rPr lang="en-GB" b="1" dirty="0" err="1"/>
              <a:t>int</a:t>
            </a:r>
            <a:r>
              <a:rPr lang="en-GB" b="1" dirty="0"/>
              <a:t> </a:t>
            </a:r>
            <a:r>
              <a:rPr lang="en-GB" b="1" dirty="0" err="1"/>
              <a:t>rgb</a:t>
            </a:r>
            <a:r>
              <a:rPr lang="en-GB" b="1" dirty="0"/>
              <a:t>)</a:t>
            </a:r>
            <a:r>
              <a:rPr lang="en-GB" dirty="0"/>
              <a:t>: Creates an opaque RGB </a:t>
            </a:r>
            <a:r>
              <a:rPr lang="en-GB" dirty="0" err="1"/>
              <a:t>color</a:t>
            </a:r>
            <a:r>
              <a:rPr lang="en-GB" dirty="0"/>
              <a:t> with the specified combined RGB value consisting of the red component in bits 16-23, the green component in bits 8 – 15, and the blue component in bits 0-7.</a:t>
            </a:r>
          </a:p>
          <a:p>
            <a:pPr fontAlgn="base"/>
            <a:r>
              <a:rPr lang="en-GB" b="1" dirty="0" err="1"/>
              <a:t>Color</a:t>
            </a:r>
            <a:r>
              <a:rPr lang="en-GB" b="1" dirty="0"/>
              <a:t>(</a:t>
            </a:r>
            <a:r>
              <a:rPr lang="en-GB" b="1" dirty="0" err="1"/>
              <a:t>int</a:t>
            </a:r>
            <a:r>
              <a:rPr lang="en-GB" b="1" dirty="0"/>
              <a:t> </a:t>
            </a:r>
            <a:r>
              <a:rPr lang="en-GB" b="1" dirty="0" err="1"/>
              <a:t>rgba</a:t>
            </a:r>
            <a:r>
              <a:rPr lang="en-GB" b="1" dirty="0"/>
              <a:t>, </a:t>
            </a:r>
            <a:r>
              <a:rPr lang="en-GB" b="1" dirty="0" err="1"/>
              <a:t>boolean</a:t>
            </a:r>
            <a:r>
              <a:rPr lang="en-GB" b="1" dirty="0"/>
              <a:t> b)</a:t>
            </a:r>
            <a:r>
              <a:rPr lang="en-GB" dirty="0"/>
              <a:t>: Creates an </a:t>
            </a:r>
            <a:r>
              <a:rPr lang="en-GB" dirty="0" err="1"/>
              <a:t>sRGB</a:t>
            </a:r>
            <a:r>
              <a:rPr lang="en-GB" dirty="0"/>
              <a:t> </a:t>
            </a:r>
            <a:r>
              <a:rPr lang="en-GB" dirty="0" err="1"/>
              <a:t>color</a:t>
            </a:r>
            <a:r>
              <a:rPr lang="en-GB" dirty="0"/>
              <a:t> with the specified combined RGBA value consisting of the alpha component in bits 24-31, the red component in bits 16 – 23, the green component in bits 8 </a:t>
            </a:r>
            <a:br>
              <a:rPr lang="en-GB" dirty="0"/>
            </a:br>
            <a:r>
              <a:rPr lang="en-GB" dirty="0"/>
              <a:t>– 15, and the blue component in bits 0 – 7.</a:t>
            </a:r>
          </a:p>
          <a:p>
            <a:pPr fontAlgn="base"/>
            <a:r>
              <a:rPr lang="en-GB" b="1" dirty="0" err="1"/>
              <a:t>Color</a:t>
            </a:r>
            <a:r>
              <a:rPr lang="en-GB" b="1" dirty="0"/>
              <a:t>(</a:t>
            </a:r>
            <a:r>
              <a:rPr lang="en-GB" b="1" dirty="0" err="1"/>
              <a:t>int</a:t>
            </a:r>
            <a:r>
              <a:rPr lang="en-GB" b="1" dirty="0"/>
              <a:t> r, </a:t>
            </a:r>
            <a:r>
              <a:rPr lang="en-GB" b="1" dirty="0" err="1"/>
              <a:t>int</a:t>
            </a:r>
            <a:r>
              <a:rPr lang="en-GB" b="1" dirty="0"/>
              <a:t> g, </a:t>
            </a:r>
            <a:r>
              <a:rPr lang="en-GB" b="1" dirty="0" err="1"/>
              <a:t>int</a:t>
            </a:r>
            <a:r>
              <a:rPr lang="en-GB" b="1" dirty="0"/>
              <a:t> b) </a:t>
            </a:r>
            <a:r>
              <a:rPr lang="en-GB" dirty="0"/>
              <a:t>: Creates a opaque </a:t>
            </a:r>
            <a:r>
              <a:rPr lang="en-GB" dirty="0" err="1"/>
              <a:t>color</a:t>
            </a:r>
            <a:r>
              <a:rPr lang="en-GB" dirty="0"/>
              <a:t> with specified RGB components(values are in range 0 – 255)</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Some of the methods of </a:t>
            </a:r>
            <a:r>
              <a:rPr lang="en-GB" b="1" dirty="0" err="1"/>
              <a:t>Color</a:t>
            </a:r>
            <a:r>
              <a:rPr lang="en-GB" b="1" dirty="0"/>
              <a:t> Class</a:t>
            </a:r>
            <a:endParaRPr lang="en-US" dirty="0"/>
          </a:p>
        </p:txBody>
      </p:sp>
      <p:sp>
        <p:nvSpPr>
          <p:cNvPr id="3" name="Content Placeholder 2"/>
          <p:cNvSpPr>
            <a:spLocks noGrp="1"/>
          </p:cNvSpPr>
          <p:nvPr>
            <p:ph sz="quarter" idx="1"/>
          </p:nvPr>
        </p:nvSpPr>
        <p:spPr/>
        <p:txBody>
          <a:bodyPr>
            <a:normAutofit lnSpcReduction="10000"/>
          </a:bodyPr>
          <a:lstStyle/>
          <a:p>
            <a:r>
              <a:rPr lang="en-GB" b="1" dirty="0" err="1"/>
              <a:t>getColorSpace</a:t>
            </a:r>
            <a:r>
              <a:rPr lang="en-GB" b="1" dirty="0"/>
              <a:t>()</a:t>
            </a:r>
            <a:r>
              <a:rPr lang="en-GB" dirty="0"/>
              <a:t>returns the </a:t>
            </a:r>
            <a:r>
              <a:rPr lang="en-GB" dirty="0" err="1"/>
              <a:t>ColorSpace</a:t>
            </a:r>
            <a:r>
              <a:rPr lang="en-GB" dirty="0"/>
              <a:t> of this </a:t>
            </a:r>
            <a:r>
              <a:rPr lang="en-GB" dirty="0" err="1"/>
              <a:t>Color</a:t>
            </a:r>
            <a:r>
              <a:rPr lang="en-GB" dirty="0"/>
              <a:t>.</a:t>
            </a:r>
          </a:p>
          <a:p>
            <a:r>
              <a:rPr lang="en-GB" b="1" dirty="0" err="1"/>
              <a:t>getGreen</a:t>
            </a:r>
            <a:r>
              <a:rPr lang="en-GB" b="1" dirty="0"/>
              <a:t>()</a:t>
            </a:r>
            <a:r>
              <a:rPr lang="en-GB" dirty="0"/>
              <a:t>returns the green component in the range 0-255 in the default </a:t>
            </a:r>
            <a:r>
              <a:rPr lang="en-GB" dirty="0" err="1"/>
              <a:t>sRGB</a:t>
            </a:r>
            <a:r>
              <a:rPr lang="en-GB" dirty="0"/>
              <a:t> space.</a:t>
            </a:r>
          </a:p>
          <a:p>
            <a:r>
              <a:rPr lang="en-GB" b="1" dirty="0" err="1"/>
              <a:t>getRed</a:t>
            </a:r>
            <a:r>
              <a:rPr lang="en-GB" b="1" dirty="0"/>
              <a:t>()</a:t>
            </a:r>
            <a:r>
              <a:rPr lang="en-GB" dirty="0"/>
              <a:t>returns the red component in the range 0-255 in the default </a:t>
            </a:r>
            <a:r>
              <a:rPr lang="en-GB" dirty="0" err="1"/>
              <a:t>sRGB</a:t>
            </a:r>
            <a:r>
              <a:rPr lang="en-GB" dirty="0"/>
              <a:t> space.</a:t>
            </a:r>
          </a:p>
          <a:p>
            <a:r>
              <a:rPr lang="en-GB" b="1" dirty="0" err="1"/>
              <a:t>getRGB</a:t>
            </a:r>
            <a:r>
              <a:rPr lang="en-GB" b="1" dirty="0"/>
              <a:t>()</a:t>
            </a:r>
            <a:r>
              <a:rPr lang="en-GB" dirty="0"/>
              <a:t>Returns the RGB value representing the </a:t>
            </a:r>
            <a:r>
              <a:rPr lang="en-GB" dirty="0" err="1"/>
              <a:t>color</a:t>
            </a:r>
            <a:r>
              <a:rPr lang="en-GB" dirty="0"/>
              <a:t> in the default </a:t>
            </a:r>
            <a:r>
              <a:rPr lang="en-GB" dirty="0" err="1"/>
              <a:t>sRGB</a:t>
            </a:r>
            <a:r>
              <a:rPr lang="en-GB" dirty="0"/>
              <a:t> </a:t>
            </a:r>
            <a:r>
              <a:rPr lang="en-GB" dirty="0" err="1"/>
              <a:t>ColorModel</a:t>
            </a:r>
            <a:r>
              <a:rPr lang="en-GB" dirty="0"/>
              <a:t>.</a:t>
            </a:r>
          </a:p>
          <a:p>
            <a:r>
              <a:rPr lang="en-GB" b="1" dirty="0" err="1"/>
              <a:t>getHSBColor</a:t>
            </a:r>
            <a:r>
              <a:rPr lang="en-GB" b="1" dirty="0"/>
              <a:t>(float h, float s, float b)</a:t>
            </a:r>
            <a:r>
              <a:rPr lang="en-GB" dirty="0"/>
              <a:t>Creates a </a:t>
            </a:r>
            <a:r>
              <a:rPr lang="en-GB" dirty="0" err="1"/>
              <a:t>Color</a:t>
            </a:r>
            <a:r>
              <a:rPr lang="en-GB" dirty="0"/>
              <a:t> object based on the specified values for the HSB </a:t>
            </a:r>
            <a:r>
              <a:rPr lang="en-GB" dirty="0" err="1"/>
              <a:t>color</a:t>
            </a:r>
            <a:r>
              <a:rPr lang="en-GB" dirty="0"/>
              <a:t> model.</a:t>
            </a:r>
          </a:p>
          <a:p>
            <a:r>
              <a:rPr lang="en-GB" b="1" dirty="0" err="1"/>
              <a:t>getTransparency</a:t>
            </a:r>
            <a:r>
              <a:rPr lang="en-GB" b="1" dirty="0"/>
              <a:t>()</a:t>
            </a:r>
            <a:r>
              <a:rPr lang="en-GB" dirty="0"/>
              <a:t>returns the transparency mode for this </a:t>
            </a:r>
            <a:r>
              <a:rPr lang="en-GB" dirty="0" err="1"/>
              <a:t>Color</a:t>
            </a:r>
            <a:r>
              <a:rPr lang="en-GB"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14348" y="142852"/>
            <a:ext cx="7851648" cy="7858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Defining Applets</a:t>
            </a:r>
          </a:p>
        </p:txBody>
      </p:sp>
      <p:sp>
        <p:nvSpPr>
          <p:cNvPr id="3" name="Rectangle 2"/>
          <p:cNvSpPr/>
          <p:nvPr/>
        </p:nvSpPr>
        <p:spPr>
          <a:xfrm>
            <a:off x="285720" y="785794"/>
            <a:ext cx="8358246" cy="5940088"/>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itchFamily="18" charset="0"/>
                <a:ea typeface="SimHei" pitchFamily="49" charset="-122"/>
                <a:cs typeface="Times New Roman" pitchFamily="18" charset="0"/>
              </a:rPr>
              <a:t>An </a:t>
            </a:r>
            <a:r>
              <a:rPr lang="en-US" sz="2000" b="1" dirty="0">
                <a:latin typeface="Times New Roman" pitchFamily="18" charset="0"/>
                <a:ea typeface="SimHei" pitchFamily="49" charset="-122"/>
                <a:cs typeface="Times New Roman" pitchFamily="18" charset="0"/>
              </a:rPr>
              <a:t>applet</a:t>
            </a:r>
            <a:r>
              <a:rPr lang="en-US" sz="2000" dirty="0">
                <a:latin typeface="Times New Roman" pitchFamily="18" charset="0"/>
                <a:ea typeface="SimHei" pitchFamily="49" charset="-122"/>
                <a:cs typeface="Times New Roman" pitchFamily="18" charset="0"/>
              </a:rPr>
              <a:t> is a small internet-based program written in </a:t>
            </a:r>
            <a:r>
              <a:rPr lang="en-US" sz="2000" b="1" dirty="0">
                <a:latin typeface="Times New Roman" pitchFamily="18" charset="0"/>
                <a:ea typeface="SimHei" pitchFamily="49" charset="-122"/>
                <a:cs typeface="Times New Roman" pitchFamily="18" charset="0"/>
              </a:rPr>
              <a:t>Java.</a:t>
            </a:r>
            <a:endParaRPr lang="en-US" sz="2000" dirty="0">
              <a:latin typeface="Times New Roman" pitchFamily="18" charset="0"/>
              <a:ea typeface="SimHei" pitchFamily="49" charset="-122"/>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ea typeface="SimHei" pitchFamily="49" charset="-122"/>
                <a:cs typeface="Times New Roman" pitchFamily="18" charset="0"/>
              </a:rPr>
              <a:t>The </a:t>
            </a:r>
            <a:r>
              <a:rPr lang="en-US" sz="2000" b="1" dirty="0">
                <a:latin typeface="Times New Roman" pitchFamily="18" charset="0"/>
                <a:ea typeface="SimHei" pitchFamily="49" charset="-122"/>
                <a:cs typeface="Times New Roman" pitchFamily="18" charset="0"/>
              </a:rPr>
              <a:t>applet</a:t>
            </a:r>
            <a:r>
              <a:rPr lang="en-US" sz="2000" dirty="0">
                <a:latin typeface="Times New Roman" pitchFamily="18" charset="0"/>
                <a:ea typeface="SimHei" pitchFamily="49" charset="-122"/>
                <a:cs typeface="Times New Roman" pitchFamily="18" charset="0"/>
              </a:rPr>
              <a:t> is usually embedded in an HTML page on a web site and can be executed from within a browser.</a:t>
            </a:r>
            <a:r>
              <a:rPr lang="en-US" sz="2000" dirty="0">
                <a:latin typeface="Times New Roman" pitchFamily="18" charset="0"/>
                <a:cs typeface="Times New Roman" pitchFamily="18" charset="0"/>
              </a:rPr>
              <a:t>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An applet is a Java class that extends the </a:t>
            </a:r>
            <a:r>
              <a:rPr lang="en-US" sz="2000" dirty="0" err="1">
                <a:solidFill>
                  <a:srgbClr val="FF0000"/>
                </a:solidFill>
                <a:latin typeface="Times New Roman" pitchFamily="18" charset="0"/>
                <a:cs typeface="Times New Roman" pitchFamily="18" charset="0"/>
              </a:rPr>
              <a:t>java.applet.Applet</a:t>
            </a:r>
            <a:r>
              <a:rPr lang="en-US" sz="2000" dirty="0">
                <a:latin typeface="Times New Roman" pitchFamily="18" charset="0"/>
                <a:cs typeface="Times New Roman" pitchFamily="18" charset="0"/>
              </a:rPr>
              <a:t> class.</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A main method is not invoked on an applet, and an applet class will not define main. </a:t>
            </a:r>
          </a:p>
          <a:p>
            <a:pPr marL="342900" indent="-342900" algn="just"/>
            <a:endParaRPr lang="en-US" sz="2000" dirty="0">
              <a:latin typeface="Times New Roman" pitchFamily="18" charset="0"/>
              <a:cs typeface="Times New Roman" pitchFamily="18" charset="0"/>
            </a:endParaRPr>
          </a:p>
          <a:p>
            <a:r>
              <a:rPr lang="en-GB" sz="2000" b="1" dirty="0">
                <a:latin typeface="Times New Roman" pitchFamily="18" charset="0"/>
                <a:cs typeface="Times New Roman" pitchFamily="18" charset="0"/>
              </a:rPr>
              <a:t>Advantage of Applet</a:t>
            </a:r>
          </a:p>
          <a:p>
            <a:r>
              <a:rPr lang="en-GB" sz="2000" dirty="0">
                <a:latin typeface="Times New Roman" pitchFamily="18" charset="0"/>
                <a:cs typeface="Times New Roman" pitchFamily="18" charset="0"/>
              </a:rPr>
              <a:t>There are many advantages of applet. They are as follows:</a:t>
            </a:r>
          </a:p>
          <a:p>
            <a:r>
              <a:rPr lang="en-GB" sz="2000" dirty="0">
                <a:latin typeface="Times New Roman" pitchFamily="18" charset="0"/>
                <a:cs typeface="Times New Roman" pitchFamily="18" charset="0"/>
              </a:rPr>
              <a:t>It works at client side so less response time.</a:t>
            </a:r>
          </a:p>
          <a:p>
            <a:r>
              <a:rPr lang="en-GB" sz="2000" dirty="0">
                <a:latin typeface="Times New Roman" pitchFamily="18" charset="0"/>
                <a:cs typeface="Times New Roman" pitchFamily="18" charset="0"/>
              </a:rPr>
              <a:t>Secured</a:t>
            </a:r>
          </a:p>
          <a:p>
            <a:r>
              <a:rPr lang="en-GB" sz="2000" dirty="0">
                <a:latin typeface="Times New Roman" pitchFamily="18" charset="0"/>
                <a:cs typeface="Times New Roman" pitchFamily="18" charset="0"/>
              </a:rPr>
              <a:t>It can be executed by browsers running under many </a:t>
            </a:r>
            <a:r>
              <a:rPr lang="en-GB" sz="2000" dirty="0" err="1">
                <a:latin typeface="Times New Roman" pitchFamily="18" charset="0"/>
                <a:cs typeface="Times New Roman" pitchFamily="18" charset="0"/>
              </a:rPr>
              <a:t>plateforms</a:t>
            </a:r>
            <a:r>
              <a:rPr lang="en-GB" sz="2000" dirty="0">
                <a:latin typeface="Times New Roman" pitchFamily="18" charset="0"/>
                <a:cs typeface="Times New Roman" pitchFamily="18" charset="0"/>
              </a:rPr>
              <a:t>, including Linux, Windows, Mac Os etc.</a:t>
            </a:r>
          </a:p>
          <a:p>
            <a:r>
              <a:rPr lang="en-GB" sz="2000" b="1" dirty="0">
                <a:latin typeface="Times New Roman" pitchFamily="18" charset="0"/>
                <a:cs typeface="Times New Roman" pitchFamily="18" charset="0"/>
              </a:rPr>
              <a:t>Drawback of Applet</a:t>
            </a:r>
          </a:p>
          <a:p>
            <a:r>
              <a:rPr lang="en-GB" sz="2000" dirty="0" err="1">
                <a:latin typeface="Times New Roman" pitchFamily="18" charset="0"/>
                <a:cs typeface="Times New Roman" pitchFamily="18" charset="0"/>
              </a:rPr>
              <a:t>Plugin</a:t>
            </a:r>
            <a:r>
              <a:rPr lang="en-GB" sz="2000" dirty="0">
                <a:latin typeface="Times New Roman" pitchFamily="18" charset="0"/>
                <a:cs typeface="Times New Roman" pitchFamily="18" charset="0"/>
              </a:rPr>
              <a:t> is required at client browser to execute applet.</a:t>
            </a:r>
          </a:p>
          <a:p>
            <a:br>
              <a:rPr lang="en-GB"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342900" indent="-342900" algn="just"/>
            <a:br>
              <a:rPr lang="en-US" sz="2000" dirty="0">
                <a:latin typeface="Times New Roman" pitchFamily="18" charset="0"/>
                <a:ea typeface="SimHei" pitchFamily="49" charset="-122"/>
                <a:cs typeface="Times New Roman" pitchFamily="18" charset="0"/>
              </a:rPr>
            </a:br>
            <a:endParaRPr lang="en-US" sz="2000" dirty="0">
              <a:latin typeface="Times New Roman" pitchFamily="18" charset="0"/>
              <a:ea typeface="SimHei"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blinds(horizontal)">
                                      <p:cBhvr>
                                        <p:cTn id="27" dur="500"/>
                                        <p:tgtEl>
                                          <p:spTgt spid="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28596" y="71414"/>
            <a:ext cx="7851648" cy="785818"/>
          </a:xfrm>
          <a:prstGeom prst="rect">
            <a:avLst/>
          </a:prstGeom>
        </p:spPr>
        <p:txBody>
          <a:bodyPr>
            <a:noAutofit/>
          </a:bodyPr>
          <a:lstStyle/>
          <a:p>
            <a:pPr algn="ctr">
              <a:spcBef>
                <a:spcPct val="0"/>
              </a:spcBef>
            </a:pPr>
            <a:r>
              <a:rPr lang="en-US" sz="3200" i="1" dirty="0">
                <a:solidFill>
                  <a:srgbClr val="FF0000"/>
                </a:solidFill>
                <a:latin typeface="Times New Roman" panose="02020603050405020304" pitchFamily="18" charset="0"/>
                <a:cs typeface="Times New Roman" panose="02020603050405020304" pitchFamily="18" charset="0"/>
              </a:rPr>
              <a:t>Class Hierarchy for </a:t>
            </a:r>
            <a:r>
              <a:rPr kumimoji="0" lang="en-US" sz="32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sp>
        <p:nvSpPr>
          <p:cNvPr id="5" name="Rectangle 3"/>
          <p:cNvSpPr txBox="1">
            <a:spLocks noChangeArrowheads="1"/>
          </p:cNvSpPr>
          <p:nvPr/>
        </p:nvSpPr>
        <p:spPr>
          <a:xfrm>
            <a:off x="642910" y="1571612"/>
            <a:ext cx="8229600" cy="449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endParaRPr lang="en-US" sz="2400" dirty="0">
              <a:latin typeface="Times New Roman" panose="02020603050405020304" pitchFamily="18" charset="0"/>
              <a:cs typeface="Times New Roman" panose="02020603050405020304" pitchFamily="18" charset="0"/>
            </a:endParaRPr>
          </a:p>
        </p:txBody>
      </p:sp>
      <p:sp>
        <p:nvSpPr>
          <p:cNvPr id="7" name="Rectangle 3"/>
          <p:cNvSpPr txBox="1">
            <a:spLocks noChangeArrowheads="1"/>
          </p:cNvSpPr>
          <p:nvPr/>
        </p:nvSpPr>
        <p:spPr>
          <a:xfrm>
            <a:off x="571472" y="719150"/>
            <a:ext cx="8001056" cy="449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defRPr/>
            </a:pPr>
            <a:r>
              <a:rPr lang="en-US" sz="2000" dirty="0">
                <a:latin typeface="Times New Roman" panose="02020603050405020304" pitchFamily="18" charset="0"/>
                <a:cs typeface="Times New Roman" panose="02020603050405020304" pitchFamily="18" charset="0"/>
              </a:rPr>
              <a:t>The AWT allows us to use various graphical components. </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To write any applet program it essentially has to import two packages namely – java.awt and </a:t>
            </a:r>
            <a:r>
              <a:rPr lang="en-US" sz="2000" dirty="0" err="1">
                <a:latin typeface="Times New Roman" panose="02020603050405020304" pitchFamily="18" charset="0"/>
                <a:cs typeface="Times New Roman" panose="02020603050405020304" pitchFamily="18" charset="0"/>
              </a:rPr>
              <a:t>java.applet</a:t>
            </a:r>
            <a:r>
              <a:rPr lang="en-US" sz="2000" dirty="0">
                <a:latin typeface="Times New Roman" panose="02020603050405020304" pitchFamily="18" charset="0"/>
                <a:cs typeface="Times New Roman" panose="02020603050405020304" pitchFamily="18" charset="0"/>
              </a:rPr>
              <a:t>.</a:t>
            </a:r>
          </a:p>
          <a:p>
            <a:pPr>
              <a:spcBef>
                <a:spcPts val="0"/>
              </a:spcBef>
            </a:pPr>
            <a:endParaRPr lang="en-IN"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java.applet</a:t>
            </a:r>
            <a:r>
              <a:rPr lang="en-US" sz="2000" dirty="0">
                <a:latin typeface="Times New Roman" panose="02020603050405020304" pitchFamily="18" charset="0"/>
                <a:cs typeface="Times New Roman" panose="02020603050405020304" pitchFamily="18" charset="0"/>
              </a:rPr>
              <a:t> package contains a class Applet</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The applet class is an extension of Panel class belonging to java.awt package.</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To create an user friendly graphical interface we need to place various components on GUI window. </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There is a Component class from java.awt package which derives several classes for components. These classes include Check box, Choice, List, buttons and so on. </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The Component class in java.awt is an abstract class.</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blinds(horizontal)">
                                      <p:cBhvr>
                                        <p:cTn id="20" dur="5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blinds(horizontal)">
                                      <p:cBhvr>
                                        <p:cTn id="25" dur="500"/>
                                        <p:tgtEl>
                                          <p:spTgt spid="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blinds(horizontal)">
                                      <p:cBhvr>
                                        <p:cTn id="30" dur="500"/>
                                        <p:tgtEl>
                                          <p:spTgt spid="7">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animEffect transition="in" filter="blinds(horizontal)">
                                      <p:cBhvr>
                                        <p:cTn id="35"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8596" y="214290"/>
            <a:ext cx="7851648" cy="785818"/>
          </a:xfrm>
          <a:prstGeom prst="rect">
            <a:avLst/>
          </a:prstGeom>
        </p:spPr>
        <p:txBody>
          <a:bodyPr>
            <a:noAutofit/>
          </a:bodyPr>
          <a:lstStyle/>
          <a:p>
            <a:pPr algn="ctr">
              <a:spcBef>
                <a:spcPct val="0"/>
              </a:spcBef>
            </a:pPr>
            <a:r>
              <a:rPr lang="en-US" sz="3600" i="1" dirty="0">
                <a:solidFill>
                  <a:srgbClr val="FF0000"/>
                </a:solidFill>
                <a:latin typeface="Times New Roman" panose="02020603050405020304" pitchFamily="18" charset="0"/>
                <a:cs typeface="Times New Roman" panose="02020603050405020304" pitchFamily="18" charset="0"/>
              </a:rPr>
              <a:t>Class Hierarchy for </a:t>
            </a:r>
            <a:r>
              <a:rPr kumimoji="0" lang="en-US" sz="36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pic>
        <p:nvPicPr>
          <p:cNvPr id="17410" name="Picture 2" descr="Applet class hierarchy"/>
          <p:cNvPicPr>
            <a:picLocks noChangeAspect="1" noChangeArrowheads="1"/>
          </p:cNvPicPr>
          <p:nvPr/>
        </p:nvPicPr>
        <p:blipFill>
          <a:blip r:embed="rId2" cstate="print"/>
          <a:srcRect/>
          <a:stretch>
            <a:fillRect/>
          </a:stretch>
        </p:blipFill>
        <p:spPr bwMode="auto">
          <a:xfrm>
            <a:off x="5886479" y="1428736"/>
            <a:ext cx="2828925" cy="4357718"/>
          </a:xfrm>
          <a:prstGeom prst="rect">
            <a:avLst/>
          </a:prstGeom>
          <a:noFill/>
        </p:spPr>
      </p:pic>
      <p:sp>
        <p:nvSpPr>
          <p:cNvPr id="4" name="Text Box 4"/>
          <p:cNvSpPr txBox="1">
            <a:spLocks noChangeArrowheads="1"/>
          </p:cNvSpPr>
          <p:nvPr/>
        </p:nvSpPr>
        <p:spPr bwMode="auto">
          <a:xfrm>
            <a:off x="71406" y="1357298"/>
            <a:ext cx="61436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a:lstStyle>
          <a:p>
            <a:pPr eaLnBrk="0" hangingPunct="0"/>
            <a:endParaRPr lang="en-US" sz="2400" dirty="0"/>
          </a:p>
          <a:p>
            <a:pPr eaLnBrk="0" hangingPunct="0"/>
            <a:r>
              <a:rPr lang="en-US" sz="2400" dirty="0" err="1">
                <a:latin typeface="Trebuchet MS" panose="020B0603020202020204" pitchFamily="34" charset="0"/>
              </a:rPr>
              <a:t>java.lang.Object</a:t>
            </a:r>
            <a:endParaRPr lang="en-US" sz="2400" dirty="0">
              <a:latin typeface="Trebuchet MS" panose="020B0603020202020204" pitchFamily="34" charset="0"/>
            </a:endParaRPr>
          </a:p>
          <a:p>
            <a:pPr eaLnBrk="0" hangingPunct="0"/>
            <a:r>
              <a:rPr lang="en-US" sz="2400" dirty="0">
                <a:latin typeface="Trebuchet MS" panose="020B0603020202020204" pitchFamily="34" charset="0"/>
              </a:rPr>
              <a:t>   |</a:t>
            </a:r>
          </a:p>
          <a:p>
            <a:pPr eaLnBrk="0" hangingPunct="0"/>
            <a:r>
              <a:rPr lang="en-US" sz="2400" dirty="0">
                <a:latin typeface="Trebuchet MS" panose="020B0603020202020204" pitchFamily="34" charset="0"/>
              </a:rPr>
              <a:t>   +----</a:t>
            </a:r>
            <a:r>
              <a:rPr lang="en-US" sz="2400" dirty="0" err="1">
                <a:latin typeface="Trebuchet MS" panose="020B0603020202020204" pitchFamily="34" charset="0"/>
              </a:rPr>
              <a:t>java.awt.Component</a:t>
            </a:r>
            <a:endParaRPr lang="en-US" sz="2400" dirty="0">
              <a:latin typeface="Trebuchet MS" panose="020B0603020202020204" pitchFamily="34" charset="0"/>
            </a:endParaRPr>
          </a:p>
          <a:p>
            <a:pPr eaLnBrk="0" hangingPunct="0"/>
            <a:r>
              <a:rPr lang="en-US" sz="2400" dirty="0">
                <a:latin typeface="Trebuchet MS" panose="020B0603020202020204" pitchFamily="34" charset="0"/>
              </a:rPr>
              <a:t>           |</a:t>
            </a:r>
          </a:p>
          <a:p>
            <a:pPr eaLnBrk="0" hangingPunct="0"/>
            <a:r>
              <a:rPr lang="en-US" sz="2400" dirty="0">
                <a:latin typeface="Trebuchet MS" panose="020B0603020202020204" pitchFamily="34" charset="0"/>
              </a:rPr>
              <a:t>           +----</a:t>
            </a:r>
            <a:r>
              <a:rPr lang="en-US" sz="2400" dirty="0" err="1">
                <a:latin typeface="Trebuchet MS" panose="020B0603020202020204" pitchFamily="34" charset="0"/>
              </a:rPr>
              <a:t>java.awt.Container</a:t>
            </a:r>
            <a:endParaRPr lang="en-US" sz="2400" dirty="0">
              <a:latin typeface="Trebuchet MS" panose="020B0603020202020204" pitchFamily="34" charset="0"/>
            </a:endParaRPr>
          </a:p>
          <a:p>
            <a:pPr eaLnBrk="0" hangingPunct="0"/>
            <a:r>
              <a:rPr lang="en-US" sz="2400" dirty="0">
                <a:latin typeface="Trebuchet MS" panose="020B0603020202020204" pitchFamily="34" charset="0"/>
              </a:rPr>
              <a:t>                   |</a:t>
            </a:r>
          </a:p>
          <a:p>
            <a:pPr eaLnBrk="0" hangingPunct="0"/>
            <a:r>
              <a:rPr lang="en-US" sz="2400" dirty="0">
                <a:latin typeface="Trebuchet MS" panose="020B0603020202020204" pitchFamily="34" charset="0"/>
              </a:rPr>
              <a:t>                   +----</a:t>
            </a:r>
            <a:r>
              <a:rPr lang="en-US" sz="2400" dirty="0" err="1">
                <a:latin typeface="Trebuchet MS" panose="020B0603020202020204" pitchFamily="34" charset="0"/>
              </a:rPr>
              <a:t>java.awt.Panel</a:t>
            </a:r>
            <a:endParaRPr lang="en-US" sz="2400" dirty="0">
              <a:latin typeface="Trebuchet MS" panose="020B0603020202020204" pitchFamily="34" charset="0"/>
            </a:endParaRPr>
          </a:p>
          <a:p>
            <a:pPr eaLnBrk="0" hangingPunct="0"/>
            <a:r>
              <a:rPr lang="en-US" sz="2400" dirty="0">
                <a:latin typeface="Trebuchet MS" panose="020B0603020202020204" pitchFamily="34" charset="0"/>
              </a:rPr>
              <a:t>                           |</a:t>
            </a:r>
          </a:p>
          <a:p>
            <a:pPr eaLnBrk="0" hangingPunct="0"/>
            <a:r>
              <a:rPr lang="en-US" sz="2400" dirty="0">
                <a:latin typeface="Trebuchet MS" panose="020B0603020202020204" pitchFamily="34" charset="0"/>
              </a:rPr>
              <a:t>                           +----</a:t>
            </a:r>
            <a:r>
              <a:rPr lang="en-US" sz="2400" dirty="0" err="1">
                <a:latin typeface="Trebuchet MS" panose="020B0603020202020204" pitchFamily="34" charset="0"/>
              </a:rPr>
              <a:t>java.applet.Applet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blinds(horizontal)">
                                      <p:cBhvr>
                                        <p:cTn id="1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42910" y="285728"/>
            <a:ext cx="7851648" cy="7858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sp>
        <p:nvSpPr>
          <p:cNvPr id="3" name="Rectangle 2"/>
          <p:cNvSpPr/>
          <p:nvPr/>
        </p:nvSpPr>
        <p:spPr>
          <a:xfrm>
            <a:off x="285720" y="1000108"/>
            <a:ext cx="8305800" cy="594008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The Applet CLASS:</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applet is an extension of the </a:t>
            </a:r>
            <a:r>
              <a:rPr lang="en-US" sz="2000" dirty="0" err="1">
                <a:solidFill>
                  <a:srgbClr val="FF0000"/>
                </a:solidFill>
                <a:latin typeface="Times New Roman" panose="02020603050405020304" pitchFamily="18" charset="0"/>
                <a:cs typeface="Times New Roman" panose="02020603050405020304" pitchFamily="18" charset="0"/>
              </a:rPr>
              <a:t>java.applet.Applet</a:t>
            </a:r>
            <a:r>
              <a:rPr lang="en-US" sz="2000" dirty="0">
                <a:latin typeface="Times New Roman" panose="02020603050405020304" pitchFamily="18" charset="0"/>
                <a:cs typeface="Times New Roman" panose="02020603050405020304" pitchFamily="18" charset="0"/>
              </a:rPr>
              <a:t> class.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base Applet class provides methods that a derived Applet class may call to obtain information and services from the browser context.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include methods that do the following: </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Fetch an image</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Fetch an audio clip </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Play an audio clip </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Resize the applet</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Get applet parameters </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Get the network location of the HTML file that contains the applet</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Get the network location of the applet class directory Print a status message in the browser </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linds(horizontal)">
                                      <p:cBhvr>
                                        <p:cTn id="21" dur="500"/>
                                        <p:tgtEl>
                                          <p:spTgt spid="3">
                                            <p:txEl>
                                              <p:pRg st="11" end="1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blinds(horizontal)">
                                      <p:cBhvr>
                                        <p:cTn id="24" dur="500"/>
                                        <p:tgtEl>
                                          <p:spTgt spid="3">
                                            <p:txEl>
                                              <p:pRg st="12" end="1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linds(horizontal)">
                                      <p:cBhvr>
                                        <p:cTn id="2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800100" y="21429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spcBef>
                <a:spcPct val="0"/>
              </a:spcBef>
              <a:spcAft>
                <a:spcPct val="0"/>
              </a:spcAft>
              <a:defRPr sz="3600">
                <a:solidFill>
                  <a:srgbClr val="034CA1"/>
                </a:solidFill>
                <a:latin typeface="+mj-lt"/>
                <a:ea typeface="+mj-ea"/>
                <a:cs typeface="+mj-cs"/>
              </a:defRPr>
            </a:lvl1pPr>
            <a:lvl2pPr algn="l" rtl="0" fontAlgn="base">
              <a:spcBef>
                <a:spcPct val="0"/>
              </a:spcBef>
              <a:spcAft>
                <a:spcPct val="0"/>
              </a:spcAft>
              <a:defRPr sz="3600">
                <a:solidFill>
                  <a:srgbClr val="034CA1"/>
                </a:solidFill>
                <a:latin typeface="Arial" panose="020B0604020202020204" pitchFamily="34" charset="0"/>
              </a:defRPr>
            </a:lvl2pPr>
            <a:lvl3pPr algn="l" rtl="0" fontAlgn="base">
              <a:spcBef>
                <a:spcPct val="0"/>
              </a:spcBef>
              <a:spcAft>
                <a:spcPct val="0"/>
              </a:spcAft>
              <a:defRPr sz="3600">
                <a:solidFill>
                  <a:srgbClr val="034CA1"/>
                </a:solidFill>
                <a:latin typeface="Arial" panose="020B0604020202020204" pitchFamily="34" charset="0"/>
              </a:defRPr>
            </a:lvl3pPr>
            <a:lvl4pPr algn="l" rtl="0" fontAlgn="base">
              <a:spcBef>
                <a:spcPct val="0"/>
              </a:spcBef>
              <a:spcAft>
                <a:spcPct val="0"/>
              </a:spcAft>
              <a:defRPr sz="3600">
                <a:solidFill>
                  <a:srgbClr val="034CA1"/>
                </a:solidFill>
                <a:latin typeface="Arial" panose="020B0604020202020204" pitchFamily="34" charset="0"/>
              </a:defRPr>
            </a:lvl4pPr>
            <a:lvl5pPr algn="l" rtl="0" fontAlgn="base">
              <a:spcBef>
                <a:spcPct val="0"/>
              </a:spcBef>
              <a:spcAft>
                <a:spcPct val="0"/>
              </a:spcAft>
              <a:defRPr sz="3600">
                <a:solidFill>
                  <a:srgbClr val="034CA1"/>
                </a:solidFill>
                <a:latin typeface="Arial" panose="020B0604020202020204" pitchFamily="34" charset="0"/>
              </a:defRPr>
            </a:lvl5pPr>
            <a:lvl6pPr marL="457200" algn="l" rtl="0" fontAlgn="base">
              <a:spcBef>
                <a:spcPct val="0"/>
              </a:spcBef>
              <a:spcAft>
                <a:spcPct val="0"/>
              </a:spcAft>
              <a:defRPr sz="3600">
                <a:solidFill>
                  <a:srgbClr val="034CA1"/>
                </a:solidFill>
                <a:latin typeface="Arial" panose="020B0604020202020204" pitchFamily="34" charset="0"/>
              </a:defRPr>
            </a:lvl6pPr>
            <a:lvl7pPr marL="914400" algn="l" rtl="0" fontAlgn="base">
              <a:spcBef>
                <a:spcPct val="0"/>
              </a:spcBef>
              <a:spcAft>
                <a:spcPct val="0"/>
              </a:spcAft>
              <a:defRPr sz="3600">
                <a:solidFill>
                  <a:srgbClr val="034CA1"/>
                </a:solidFill>
                <a:latin typeface="Arial" panose="020B0604020202020204" pitchFamily="34" charset="0"/>
              </a:defRPr>
            </a:lvl7pPr>
            <a:lvl8pPr marL="1371600" algn="l" rtl="0" fontAlgn="base">
              <a:spcBef>
                <a:spcPct val="0"/>
              </a:spcBef>
              <a:spcAft>
                <a:spcPct val="0"/>
              </a:spcAft>
              <a:defRPr sz="3600">
                <a:solidFill>
                  <a:srgbClr val="034CA1"/>
                </a:solidFill>
                <a:latin typeface="Arial" panose="020B0604020202020204" pitchFamily="34" charset="0"/>
              </a:defRPr>
            </a:lvl8pPr>
            <a:lvl9pPr marL="1828800" algn="l" rtl="0" fontAlgn="base">
              <a:spcBef>
                <a:spcPct val="0"/>
              </a:spcBef>
              <a:spcAft>
                <a:spcPct val="0"/>
              </a:spcAft>
              <a:defRPr sz="3600">
                <a:solidFill>
                  <a:srgbClr val="034CA1"/>
                </a:solidFill>
                <a:latin typeface="Arial" panose="020B0604020202020204" pitchFamily="34" charset="0"/>
              </a:defRPr>
            </a:lvl9pPr>
          </a:lstStyle>
          <a:p>
            <a:pPr algn="ctr"/>
            <a:r>
              <a:rPr lang="en-US" sz="3200" b="1" i="1" dirty="0">
                <a:solidFill>
                  <a:srgbClr val="FF0000"/>
                </a:solidFill>
                <a:latin typeface="Times New Roman" panose="02020603050405020304" pitchFamily="18" charset="0"/>
                <a:cs typeface="Times New Roman" panose="02020603050405020304" pitchFamily="18" charset="0"/>
              </a:rPr>
              <a:t>Running an Applet</a:t>
            </a:r>
          </a:p>
        </p:txBody>
      </p:sp>
      <p:sp>
        <p:nvSpPr>
          <p:cNvPr id="3" name="Rectangle 2"/>
          <p:cNvSpPr>
            <a:spLocks noGrp="1" noChangeArrowheads="1"/>
          </p:cNvSpPr>
          <p:nvPr/>
        </p:nvSpPr>
        <p:spPr bwMode="auto">
          <a:xfrm>
            <a:off x="357158" y="1285860"/>
            <a:ext cx="800105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dirty="0">
                <a:latin typeface="Times New Roman" panose="02020603050405020304" pitchFamily="18" charset="0"/>
                <a:cs typeface="Times New Roman" panose="02020603050405020304" pitchFamily="18" charset="0"/>
              </a:rPr>
              <a:t>An applet class is compiled in the same way as any other Java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normal way to run an applet is to embed it in an HTML document.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applet is then run and viewed through a Web browser.</a:t>
            </a:r>
          </a:p>
          <a:p>
            <a:endParaRPr lang="en-IN"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An applet can also be viewed using an </a:t>
            </a:r>
            <a:r>
              <a:rPr lang="en-US" sz="2000" i="1" dirty="0">
                <a:latin typeface="Times New Roman" panose="02020603050405020304" pitchFamily="18" charset="0"/>
                <a:cs typeface="Times New Roman" panose="02020603050405020304" pitchFamily="18" charset="0"/>
              </a:rPr>
              <a:t>applet viewer.</a:t>
            </a:r>
          </a:p>
          <a:p>
            <a:pPr>
              <a:lnSpc>
                <a:spcPct val="90000"/>
              </a:lnSpc>
              <a:buNone/>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The Java </a:t>
            </a:r>
            <a:r>
              <a:rPr lang="en-US" sz="2000" b="1" dirty="0">
                <a:latin typeface="Times New Roman" panose="02020603050405020304" pitchFamily="18" charset="0"/>
                <a:cs typeface="Times New Roman" panose="02020603050405020304" pitchFamily="18" charset="0"/>
              </a:rPr>
              <a:t>applet viewer</a:t>
            </a:r>
            <a:r>
              <a:rPr lang="en-US" sz="2000" dirty="0">
                <a:latin typeface="Times New Roman" panose="02020603050405020304" pitchFamily="18" charset="0"/>
                <a:cs typeface="Times New Roman" panose="02020603050405020304" pitchFamily="18" charset="0"/>
              </a:rPr>
              <a:t> can be used to run an applet:</a:t>
            </a:r>
          </a:p>
          <a:p>
            <a:pPr lvl="1">
              <a:lnSpc>
                <a:spcPct val="90000"/>
              </a:lnSpc>
              <a:buFontTx/>
              <a:buNone/>
            </a:pPr>
            <a:r>
              <a:rPr lang="en-US" sz="2000" b="1" dirty="0" err="1">
                <a:solidFill>
                  <a:srgbClr val="FF0000"/>
                </a:solidFill>
                <a:latin typeface="Times New Roman" panose="02020603050405020304" pitchFamily="18" charset="0"/>
                <a:cs typeface="Times New Roman" panose="02020603050405020304" pitchFamily="18" charset="0"/>
              </a:rPr>
              <a:t>appletviewer</a:t>
            </a:r>
            <a:r>
              <a:rPr lang="en-US" sz="2000" b="1" dirty="0">
                <a:solidFill>
                  <a:srgbClr val="FF0000"/>
                </a:solidFill>
                <a:latin typeface="Times New Roman" panose="02020603050405020304" pitchFamily="18" charset="0"/>
                <a:cs typeface="Times New Roman" panose="02020603050405020304" pitchFamily="18" charset="0"/>
              </a:rPr>
              <a:t> FirstApplet.html</a:t>
            </a:r>
          </a:p>
          <a:p>
            <a:pPr lvl="1">
              <a:lnSpc>
                <a:spcPct val="90000"/>
              </a:lnSpc>
              <a:buFontTx/>
              <a:buNone/>
            </a:pPr>
            <a:endParaRPr lang="en-US" sz="2000" b="1" dirty="0">
              <a:solidFill>
                <a:srgbClr val="FF0000"/>
              </a:solidFill>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42910" y="285728"/>
            <a:ext cx="7851648" cy="7858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Applets</a:t>
            </a:r>
          </a:p>
        </p:txBody>
      </p:sp>
      <p:sp>
        <p:nvSpPr>
          <p:cNvPr id="4" name="Text Box 4"/>
          <p:cNvSpPr txBox="1">
            <a:spLocks noChangeArrowheads="1"/>
          </p:cNvSpPr>
          <p:nvPr/>
        </p:nvSpPr>
        <p:spPr bwMode="auto">
          <a:xfrm>
            <a:off x="357158" y="1214422"/>
            <a:ext cx="528641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a:lstStyle>
          <a:p>
            <a:pPr eaLnBrk="0" hangingPunct="0"/>
            <a:r>
              <a:rPr lang="en-US" sz="2400" dirty="0">
                <a:cs typeface="Times New Roman" pitchFamily="18" charset="0"/>
              </a:rPr>
              <a:t>import </a:t>
            </a:r>
            <a:r>
              <a:rPr lang="en-US" sz="2400" dirty="0" err="1">
                <a:cs typeface="Times New Roman" pitchFamily="18" charset="0"/>
              </a:rPr>
              <a:t>java.awt</a:t>
            </a:r>
            <a:r>
              <a:rPr lang="en-US" sz="2400" dirty="0">
                <a:cs typeface="Times New Roman" pitchFamily="18" charset="0"/>
              </a:rPr>
              <a:t>.*;</a:t>
            </a:r>
          </a:p>
          <a:p>
            <a:pPr eaLnBrk="0" hangingPunct="0"/>
            <a:r>
              <a:rPr lang="en-US" sz="2400" dirty="0">
                <a:cs typeface="Times New Roman" pitchFamily="18" charset="0"/>
              </a:rPr>
              <a:t>import </a:t>
            </a:r>
            <a:r>
              <a:rPr lang="en-US" sz="2400" dirty="0" err="1">
                <a:cs typeface="Times New Roman" pitchFamily="18" charset="0"/>
              </a:rPr>
              <a:t>java.applet</a:t>
            </a:r>
            <a:r>
              <a:rPr lang="en-US" sz="2400" dirty="0">
                <a:cs typeface="Times New Roman" pitchFamily="18" charset="0"/>
              </a:rPr>
              <a:t>.*;</a:t>
            </a:r>
          </a:p>
          <a:p>
            <a:pPr eaLnBrk="0" hangingPunct="0"/>
            <a:endParaRPr lang="en-US" sz="2400" dirty="0">
              <a:cs typeface="Times New Roman" pitchFamily="18" charset="0"/>
            </a:endParaRPr>
          </a:p>
          <a:p>
            <a:pPr eaLnBrk="0" hangingPunct="0"/>
            <a:r>
              <a:rPr lang="en-US" sz="2400" dirty="0">
                <a:cs typeface="Times New Roman" pitchFamily="18" charset="0"/>
              </a:rPr>
              <a:t>public class </a:t>
            </a:r>
            <a:r>
              <a:rPr lang="en-US" sz="2400" dirty="0" err="1">
                <a:cs typeface="Times New Roman" pitchFamily="18" charset="0"/>
              </a:rPr>
              <a:t>HelloWorld</a:t>
            </a:r>
            <a:r>
              <a:rPr lang="en-US" sz="2400" dirty="0">
                <a:cs typeface="Times New Roman" pitchFamily="18" charset="0"/>
              </a:rPr>
              <a:t> extends Applet </a:t>
            </a:r>
          </a:p>
          <a:p>
            <a:pPr eaLnBrk="0" hangingPunct="0"/>
            <a:r>
              <a:rPr lang="en-US" sz="2400" dirty="0">
                <a:cs typeface="Times New Roman" pitchFamily="18" charset="0"/>
              </a:rPr>
              <a:t>{</a:t>
            </a:r>
            <a:br>
              <a:rPr lang="en-US" sz="2400" dirty="0">
                <a:cs typeface="Times New Roman" pitchFamily="18" charset="0"/>
              </a:rPr>
            </a:br>
            <a:r>
              <a:rPr lang="en-US" sz="2400" dirty="0">
                <a:cs typeface="Times New Roman" pitchFamily="18" charset="0"/>
              </a:rPr>
              <a:t>    public void paint( Graphics g ) </a:t>
            </a:r>
          </a:p>
          <a:p>
            <a:pPr eaLnBrk="0" hangingPunct="0"/>
            <a:r>
              <a:rPr lang="en-US" sz="2400" dirty="0">
                <a:cs typeface="Times New Roman" pitchFamily="18" charset="0"/>
              </a:rPr>
              <a:t>	{</a:t>
            </a:r>
          </a:p>
          <a:p>
            <a:pPr eaLnBrk="0" hangingPunct="0"/>
            <a:r>
              <a:rPr lang="en-US" sz="2400" dirty="0">
                <a:cs typeface="Times New Roman" pitchFamily="18" charset="0"/>
              </a:rPr>
              <a:t>    </a:t>
            </a:r>
            <a:r>
              <a:rPr lang="en-US" sz="2400" dirty="0" err="1">
                <a:cs typeface="Times New Roman" pitchFamily="18" charset="0"/>
              </a:rPr>
              <a:t>g.drawString</a:t>
            </a:r>
            <a:r>
              <a:rPr lang="en-US" sz="2400" dirty="0">
                <a:cs typeface="Times New Roman" pitchFamily="18" charset="0"/>
              </a:rPr>
              <a:t>( "Hello World!", 30, 30 );</a:t>
            </a:r>
          </a:p>
          <a:p>
            <a:pPr eaLnBrk="0" hangingPunct="0"/>
            <a:r>
              <a:rPr lang="en-US" sz="2400" dirty="0">
                <a:cs typeface="Times New Roman" pitchFamily="18" charset="0"/>
              </a:rPr>
              <a:t>    	}</a:t>
            </a:r>
          </a:p>
          <a:p>
            <a:pPr eaLnBrk="0" hangingPunct="0"/>
            <a:r>
              <a:rPr lang="en-US" sz="2400" dirty="0">
                <a:cs typeface="Times New Roman" pitchFamily="18" charset="0"/>
              </a:rPr>
              <a:t>}</a:t>
            </a:r>
          </a:p>
          <a:p>
            <a:pPr eaLnBrk="0" hangingPunct="0"/>
            <a:endParaRPr lang="en-IN" sz="2400" dirty="0">
              <a:cs typeface="Times New Roman" pitchFamily="18" charset="0"/>
            </a:endParaRPr>
          </a:p>
          <a:p>
            <a:pPr eaLnBrk="0" hangingPunct="0"/>
            <a:endParaRPr lang="en-IN" sz="2400" dirty="0">
              <a:cs typeface="Times New Roman" pitchFamily="18" charset="0"/>
            </a:endParaRPr>
          </a:p>
          <a:p>
            <a:pPr eaLnBrk="0" hangingPunct="0"/>
            <a:r>
              <a:rPr lang="en-IN" sz="2400" dirty="0">
                <a:cs typeface="Times New Roman" pitchFamily="18" charset="0"/>
              </a:rPr>
              <a:t>Save this file with Helloworld.java</a:t>
            </a:r>
            <a:endParaRPr lang="en-US" sz="2400" dirty="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7512</TotalTime>
  <Words>3587</Words>
  <Application>Microsoft Office PowerPoint</Application>
  <PresentationFormat>On-screen Show (4:3)</PresentationFormat>
  <Paragraphs>354</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SimHei</vt:lpstr>
      <vt:lpstr>宋体</vt:lpstr>
      <vt:lpstr>Arial</vt:lpstr>
      <vt:lpstr>Calibri</vt:lpstr>
      <vt:lpstr>Century Schoolbook</vt:lpstr>
      <vt:lpstr>Times New Roman</vt:lpstr>
      <vt:lpstr>Trebuchet MS</vt:lpstr>
      <vt:lpstr>Wingdings</vt:lpstr>
      <vt:lpstr>Wingdings 2</vt:lpstr>
      <vt:lpstr>Oriel</vt:lpstr>
      <vt:lpstr>Unit V Applets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ABOUT APPLET TAG</vt:lpstr>
      <vt:lpstr>PowerPoint Presentation</vt:lpstr>
      <vt:lpstr>PowerPoint Presentation</vt:lpstr>
      <vt:lpstr>PowerPoint Presentation</vt:lpstr>
      <vt:lpstr>PowerPoint Presentation</vt:lpstr>
      <vt:lpstr>PowerPoint Presentation</vt:lpstr>
      <vt:lpstr>         getDocumentBase () AND getCodeBase () Methods</vt:lpstr>
      <vt:lpstr>PowerPoint Presentation</vt:lpstr>
      <vt:lpstr>PowerPoint Presentation</vt:lpstr>
      <vt:lpstr>Color class</vt:lpstr>
      <vt:lpstr>PowerPoint Presentation</vt:lpstr>
      <vt:lpstr>Some of the methods of Color Class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Applets</dc:title>
  <dc:creator>HP</dc:creator>
  <cp:lastModifiedBy>PROF.A.P.Ghatol</cp:lastModifiedBy>
  <cp:revision>109</cp:revision>
  <dcterms:created xsi:type="dcterms:W3CDTF">2020-11-03T09:06:00Z</dcterms:created>
  <dcterms:modified xsi:type="dcterms:W3CDTF">2023-11-07T10:04:03Z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