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72" r:id="rId1"/>
  </p:sldMasterIdLst>
  <p:notesMasterIdLst>
    <p:notesMasterId r:id="rId3"/>
  </p:notesMasterIdLst>
  <p:sldIdLst>
    <p:sldId id="263" r:id="rId2"/>
  </p:sldIdLst>
  <p:sldSz cx="43891200" cy="32918400"/>
  <p:notesSz cx="6858000" cy="9144000"/>
  <p:embeddedFontLst>
    <p:embeddedFont>
      <p:font typeface="Calibri" panose="020F0502020204030204" pitchFamily="34" charset="0"/>
      <p:regular r:id="rId4"/>
      <p:bold r:id="rId5"/>
      <p:italic r:id="rId6"/>
      <p:boldItalic r:id="rId7"/>
    </p:embeddedFont>
    <p:embeddedFont>
      <p:font typeface="Domine" panose="020B0604020202020204" charset="0"/>
      <p:regular r:id="rId8"/>
    </p:embeddedFont>
    <p:embeddedFont>
      <p:font typeface="Microsoft Sans Serif" panose="020B0604020202020204" pitchFamily="34" charset="0"/>
      <p:regular r:id="rId9"/>
    </p:embeddedFont>
    <p:embeddedFont>
      <p:font typeface="Montserrat Extra Bold" panose="020B0604020202020204" charset="0"/>
      <p:bold r:id="rId10"/>
    </p:embeddedFont>
  </p:embeddedFontLst>
  <p:custDataLst>
    <p:tags r:id="rId11"/>
  </p:custDataLst>
  <p:defaultTex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8" algn="l" defTabSz="4388077" rtl="0" eaLnBrk="1" latinLnBrk="0" hangingPunct="1">
      <a:defRPr sz="869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guide id="3" orient="horz" pos="10368" userDrawn="1">
          <p15:clr>
            <a:srgbClr val="A4A3A4"/>
          </p15:clr>
        </p15:guide>
        <p15:guide id="4" pos="138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15EBC1-0B44-33C7-5D08-53A75975C487}" v="1649" dt="2023-04-12T00:02:32.199"/>
    <p1510:client id="{09480B82-F9CC-EC6B-F2BA-1B75D8C34E9E}" v="74" dt="2023-04-11T22:11:11.230"/>
    <p1510:client id="{1D9FE11A-8206-410E-A3D3-7A7FF8869040}" v="7" dt="2023-04-08T23:41:36.641"/>
    <p1510:client id="{24F12267-ED21-40D4-6A09-4A5951E2F733}" v="680" dt="2023-04-12T04:32:53.810"/>
    <p1510:client id="{617AF297-EF4D-0EE6-82CE-FE0DF1734860}" v="87" dt="2023-04-12T05:02:37.844"/>
    <p1510:client id="{A9D97D64-BC94-2577-BBCD-FFDF627BEEC4}" v="356" dt="2023-04-12T01:25:34.621"/>
    <p1510:client id="{DEF86007-5222-4C64-9C03-C39CFFE6EEA1}" v="317" dt="2023-04-09T14:12:52.0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6912"/>
        <p:guide pos="10368"/>
        <p:guide orient="horz" pos="10368"/>
        <p:guide pos="13824"/>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ags" Target="tags/tag1.xml"/><Relationship Id="rId5" Type="http://schemas.openxmlformats.org/officeDocument/2006/relationships/font" Target="fonts/font2.fntdata"/><Relationship Id="rId15" Type="http://schemas.openxmlformats.org/officeDocument/2006/relationships/tableStyles" Target="tableStyle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defPPr>
              <a:defRPr kern="1200"/>
            </a:defPPr>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defPPr>
              <a:defRPr kern="1200"/>
            </a:defPPr>
            <a:lvl1pPr algn="r">
              <a:defRPr sz="1200"/>
            </a:lvl1pPr>
          </a:lstStyle>
          <a:p>
            <a:fld id="{7B0E8FA9-8B5F-4493-A208-FBBD06A1EBF4}" type="datetimeFigureOut">
              <a:rPr lang="en-US" smtClean="0"/>
              <a:t>4/11/2023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defPPr>
              <a:defRPr kern="1200"/>
            </a:defPPr>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defPPr>
              <a:defRPr kern="1200"/>
            </a:defPPr>
            <a:lvl1pPr algn="r">
              <a:defRPr sz="1200"/>
            </a:lvl1pPr>
          </a:lstStyle>
          <a:p>
            <a:fld id="{CD15AFD9-35F1-4A8D-8AD3-EDB948176196}" type="slidenum">
              <a:rPr lang="en-US" smtClean="0"/>
              <a:t>‹#›</a:t>
            </a:fld>
            <a:endParaRPr lang="en-US"/>
          </a:p>
        </p:txBody>
      </p:sp>
    </p:spTree>
    <p:extLst>
      <p:ext uri="{BB962C8B-B14F-4D97-AF65-F5344CB8AC3E}">
        <p14:creationId xmlns:p14="http://schemas.microsoft.com/office/powerpoint/2010/main" val="2095315684"/>
      </p:ext>
    </p:extLst>
  </p:cSld>
  <p:clrMap bg1="lt1" tx1="dk1" bg2="lt2" tx2="dk2" accent1="accent1" accent2="accent2" accent3="accent3" accent4="accent4" accent5="accent5" accent6="accent6" hlink="hlink" folHlink="folHlink"/>
  <p:notesStyle>
    <a:lvl1pPr marL="0" algn="l" defTabSz="4388077" rtl="0" eaLnBrk="1" latinLnBrk="0" hangingPunct="1">
      <a:defRPr sz="5700" kern="1200">
        <a:solidFill>
          <a:schemeClr val="tx1"/>
        </a:solidFill>
        <a:latin typeface="+mn-lt"/>
        <a:ea typeface="+mn-ea"/>
        <a:cs typeface="+mn-cs"/>
      </a:defRPr>
    </a:lvl1pPr>
    <a:lvl2pPr marL="2194039" algn="l" defTabSz="4388077" rtl="0" eaLnBrk="1" latinLnBrk="0" hangingPunct="1">
      <a:defRPr sz="5700" kern="1200">
        <a:solidFill>
          <a:schemeClr val="tx1"/>
        </a:solidFill>
        <a:latin typeface="+mn-lt"/>
        <a:ea typeface="+mn-ea"/>
        <a:cs typeface="+mn-cs"/>
      </a:defRPr>
    </a:lvl2pPr>
    <a:lvl3pPr marL="4388077" algn="l" defTabSz="4388077" rtl="0" eaLnBrk="1" latinLnBrk="0" hangingPunct="1">
      <a:defRPr sz="5700" kern="1200">
        <a:solidFill>
          <a:schemeClr val="tx1"/>
        </a:solidFill>
        <a:latin typeface="+mn-lt"/>
        <a:ea typeface="+mn-ea"/>
        <a:cs typeface="+mn-cs"/>
      </a:defRPr>
    </a:lvl3pPr>
    <a:lvl4pPr marL="6582120" algn="l" defTabSz="4388077" rtl="0" eaLnBrk="1" latinLnBrk="0" hangingPunct="1">
      <a:defRPr sz="5700" kern="1200">
        <a:solidFill>
          <a:schemeClr val="tx1"/>
        </a:solidFill>
        <a:latin typeface="+mn-lt"/>
        <a:ea typeface="+mn-ea"/>
        <a:cs typeface="+mn-cs"/>
      </a:defRPr>
    </a:lvl4pPr>
    <a:lvl5pPr marL="8776160" algn="l" defTabSz="4388077" rtl="0" eaLnBrk="1" latinLnBrk="0" hangingPunct="1">
      <a:defRPr sz="5700" kern="1200">
        <a:solidFill>
          <a:schemeClr val="tx1"/>
        </a:solidFill>
        <a:latin typeface="+mn-lt"/>
        <a:ea typeface="+mn-ea"/>
        <a:cs typeface="+mn-cs"/>
      </a:defRPr>
    </a:lvl5pPr>
    <a:lvl6pPr marL="10970199" algn="l" defTabSz="4388077" rtl="0" eaLnBrk="1" latinLnBrk="0" hangingPunct="1">
      <a:defRPr sz="5700" kern="1200">
        <a:solidFill>
          <a:schemeClr val="tx1"/>
        </a:solidFill>
        <a:latin typeface="+mn-lt"/>
        <a:ea typeface="+mn-ea"/>
        <a:cs typeface="+mn-cs"/>
      </a:defRPr>
    </a:lvl6pPr>
    <a:lvl7pPr marL="13164238" algn="l" defTabSz="4388077" rtl="0" eaLnBrk="1" latinLnBrk="0" hangingPunct="1">
      <a:defRPr sz="5700" kern="1200">
        <a:solidFill>
          <a:schemeClr val="tx1"/>
        </a:solidFill>
        <a:latin typeface="+mn-lt"/>
        <a:ea typeface="+mn-ea"/>
        <a:cs typeface="+mn-cs"/>
      </a:defRPr>
    </a:lvl7pPr>
    <a:lvl8pPr marL="15358277" algn="l" defTabSz="4388077" rtl="0" eaLnBrk="1" latinLnBrk="0" hangingPunct="1">
      <a:defRPr sz="5700" kern="1200">
        <a:solidFill>
          <a:schemeClr val="tx1"/>
        </a:solidFill>
        <a:latin typeface="+mn-lt"/>
        <a:ea typeface="+mn-ea"/>
        <a:cs typeface="+mn-cs"/>
      </a:defRPr>
    </a:lvl8pPr>
    <a:lvl9pPr marL="17552318" algn="l" defTabSz="4388077" rtl="0" eaLnBrk="1" latinLnBrk="0" hangingPunct="1">
      <a:defRPr sz="57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696767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94629"/>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New picture"/>
          <p:cNvPicPr/>
          <p:nvPr/>
        </p:nvPicPr>
        <p:blipFill>
          <a:blip r:embed="rId4"/>
          <a:stretch>
            <a:fillRect/>
          </a:stretch>
        </p:blipFill>
        <p:spPr>
          <a:xfrm rot="16200000">
            <a:off x="-11074400" y="16459200"/>
            <a:ext cx="14274800" cy="3937000"/>
          </a:xfrm>
          <a:prstGeom prst="rect">
            <a:avLst/>
          </a:prstGeom>
        </p:spPr>
      </p:pic>
      <p:pic>
        <p:nvPicPr>
          <p:cNvPr id="3" name="New picture"/>
          <p:cNvPicPr/>
          <p:nvPr/>
        </p:nvPicPr>
        <p:blipFill>
          <a:blip r:embed="rId4"/>
          <a:stretch>
            <a:fillRect/>
          </a:stretch>
        </p:blipFill>
        <p:spPr>
          <a:xfrm rot="5400000">
            <a:off x="40690800" y="16459200"/>
            <a:ext cx="14274800" cy="3937000"/>
          </a:xfrm>
          <a:prstGeom prst="rect">
            <a:avLst/>
          </a:prstGeom>
        </p:spPr>
      </p:pic>
      <p:pic>
        <p:nvPicPr>
          <p:cNvPr id="4" name="New picture"/>
          <p:cNvPicPr/>
          <p:nvPr/>
        </p:nvPicPr>
        <p:blipFill>
          <a:blip r:embed="rId5"/>
          <a:stretch>
            <a:fillRect/>
          </a:stretch>
        </p:blipFill>
        <p:spPr>
          <a:xfrm>
            <a:off x="6953250" y="33426400"/>
            <a:ext cx="29984700" cy="1460500"/>
          </a:xfrm>
          <a:prstGeom prst="rect">
            <a:avLst/>
          </a:prstGeom>
        </p:spPr>
      </p:pic>
      <p:sp>
        <p:nvSpPr>
          <p:cNvPr id="5" name="New shape"/>
          <p:cNvSpPr/>
          <p:nvPr/>
        </p:nvSpPr>
        <p:spPr>
          <a:xfrm>
            <a:off x="695325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600">
                <a:solidFill>
                  <a:srgbClr val="808080"/>
                </a:solidFill>
              </a:rPr>
              <a:t>Template ID: assessingslate  Size: 48x36</a:t>
            </a:r>
          </a:p>
        </p:txBody>
      </p:sp>
    </p:spTree>
    <p:extLst>
      <p:ext uri="{BB962C8B-B14F-4D97-AF65-F5344CB8AC3E}">
        <p14:creationId xmlns:p14="http://schemas.microsoft.com/office/powerpoint/2010/main" val="2054342921"/>
      </p:ext>
    </p:extLst>
  </p:cSld>
  <p:clrMap bg1="lt1" tx1="dk1" bg2="lt2" tx2="dk2" accent1="accent1" accent2="accent2" accent3="accent3" accent4="accent4" accent5="accent5" accent6="accent6" hlink="hlink" folHlink="folHlink"/>
  <p:sldLayoutIdLst>
    <p:sldLayoutId id="2147483679" r:id="rId1"/>
    <p:sldLayoutId id="2147483680" r:id="rId2"/>
  </p:sldLayoutIdLst>
  <p:transition/>
  <p:txStyles>
    <p:titleStyle>
      <a:defPPr>
        <a:defRPr kern="1200"/>
      </a:defPPr>
      <a:lvl1pPr algn="ctr" defTabSz="4389028" rtl="0" eaLnBrk="1" latinLnBrk="0" hangingPunct="1">
        <a:spcBef>
          <a:spcPct val="0"/>
        </a:spcBef>
        <a:buNone/>
        <a:defRPr sz="13400" kern="1200">
          <a:solidFill>
            <a:schemeClr val="tx1"/>
          </a:solidFill>
          <a:latin typeface="+mj-lt"/>
          <a:ea typeface="+mj-ea"/>
          <a:cs typeface="+mj-cs"/>
        </a:defRPr>
      </a:lvl1pPr>
    </p:titleStyle>
    <p:bodyStyle>
      <a:defPPr>
        <a:defRPr kern="1200"/>
      </a:defPPr>
      <a:lvl1pPr marL="0" indent="0" algn="l" defTabSz="4389028" rtl="0" eaLnBrk="1" latinLnBrk="0" hangingPunct="1">
        <a:spcBef>
          <a:spcPct val="20000"/>
        </a:spcBef>
        <a:buFont typeface="Arial" pitchFamily="34" charset="0"/>
        <a:buNone/>
        <a:defRPr sz="13400" kern="120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p:bodyStyle>
    <p:otherStyle>
      <a:defPPr>
        <a:defRPr lang="en-US"/>
      </a:defPPr>
      <a:lvl1pPr marL="0" algn="l" defTabSz="4389028" rtl="0" eaLnBrk="1" latinLnBrk="0" hangingPunct="1">
        <a:defRPr sz="8700" kern="1200">
          <a:solidFill>
            <a:schemeClr val="tx1"/>
          </a:solidFill>
          <a:latin typeface="+mn-lt"/>
          <a:ea typeface="+mn-ea"/>
          <a:cs typeface="+mn-cs"/>
        </a:defRPr>
      </a:lvl1pPr>
      <a:lvl2pPr marL="2194514" algn="l" defTabSz="4389028" rtl="0" eaLnBrk="1" latinLnBrk="0" hangingPunct="1">
        <a:defRPr sz="8700" kern="1200">
          <a:solidFill>
            <a:schemeClr val="tx1"/>
          </a:solidFill>
          <a:latin typeface="+mn-lt"/>
          <a:ea typeface="+mn-ea"/>
          <a:cs typeface="+mn-cs"/>
        </a:defRPr>
      </a:lvl2pPr>
      <a:lvl3pPr marL="4389028" algn="l" defTabSz="4389028" rtl="0" eaLnBrk="1" latinLnBrk="0" hangingPunct="1">
        <a:defRPr sz="8700" kern="1200">
          <a:solidFill>
            <a:schemeClr val="tx1"/>
          </a:solidFill>
          <a:latin typeface="+mn-lt"/>
          <a:ea typeface="+mn-ea"/>
          <a:cs typeface="+mn-cs"/>
        </a:defRPr>
      </a:lvl3pPr>
      <a:lvl4pPr marL="6583543" algn="l" defTabSz="4389028" rtl="0" eaLnBrk="1" latinLnBrk="0" hangingPunct="1">
        <a:defRPr sz="8700" kern="1200">
          <a:solidFill>
            <a:schemeClr val="tx1"/>
          </a:solidFill>
          <a:latin typeface="+mn-lt"/>
          <a:ea typeface="+mn-ea"/>
          <a:cs typeface="+mn-cs"/>
        </a:defRPr>
      </a:lvl4pPr>
      <a:lvl5pPr marL="8778057" algn="l" defTabSz="4389028" rtl="0" eaLnBrk="1" latinLnBrk="0" hangingPunct="1">
        <a:defRPr sz="8700" kern="1200">
          <a:solidFill>
            <a:schemeClr val="tx1"/>
          </a:solidFill>
          <a:latin typeface="+mn-lt"/>
          <a:ea typeface="+mn-ea"/>
          <a:cs typeface="+mn-cs"/>
        </a:defRPr>
      </a:lvl5pPr>
      <a:lvl6pPr marL="10972571" algn="l" defTabSz="4389028" rtl="0" eaLnBrk="1" latinLnBrk="0" hangingPunct="1">
        <a:defRPr sz="8700" kern="1200">
          <a:solidFill>
            <a:schemeClr val="tx1"/>
          </a:solidFill>
          <a:latin typeface="+mn-lt"/>
          <a:ea typeface="+mn-ea"/>
          <a:cs typeface="+mn-cs"/>
        </a:defRPr>
      </a:lvl6pPr>
      <a:lvl7pPr marL="13167085" algn="l" defTabSz="4389028" rtl="0" eaLnBrk="1" latinLnBrk="0" hangingPunct="1">
        <a:defRPr sz="8700" kern="1200">
          <a:solidFill>
            <a:schemeClr val="tx1"/>
          </a:solidFill>
          <a:latin typeface="+mn-lt"/>
          <a:ea typeface="+mn-ea"/>
          <a:cs typeface="+mn-cs"/>
        </a:defRPr>
      </a:lvl7pPr>
      <a:lvl8pPr marL="15361599" algn="l" defTabSz="4389028" rtl="0" eaLnBrk="1" latinLnBrk="0" hangingPunct="1">
        <a:defRPr sz="8700" kern="1200">
          <a:solidFill>
            <a:schemeClr val="tx1"/>
          </a:solidFill>
          <a:latin typeface="+mn-lt"/>
          <a:ea typeface="+mn-ea"/>
          <a:cs typeface="+mn-cs"/>
        </a:defRPr>
      </a:lvl8pPr>
      <a:lvl9pPr marL="17556114" algn="l" defTabSz="4389028" rtl="0" eaLnBrk="1" latinLnBrk="0" hangingPunct="1">
        <a:defRPr sz="8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svg"/><Relationship Id="rId10" Type="http://schemas.openxmlformats.org/officeDocument/2006/relationships/image" Target="../media/image11.jpe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p:cNvSpPr/>
          <p:nvPr/>
        </p:nvSpPr>
        <p:spPr>
          <a:xfrm>
            <a:off x="0" y="644900"/>
            <a:ext cx="43891200" cy="6252092"/>
          </a:xfrm>
          <a:prstGeom prst="rect">
            <a:avLst/>
          </a:prstGeom>
          <a:solidFill>
            <a:srgbClr val="A0BEC8"/>
          </a:solidFill>
          <a:ln>
            <a:noFill/>
          </a:ln>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defPPr>
              <a:defRPr kern="1200"/>
            </a:defPPr>
          </a:lstStyle>
          <a:p>
            <a:pPr algn="ctr"/>
            <a:endParaRPr lang="en-US"/>
          </a:p>
        </p:txBody>
      </p:sp>
      <p:sp>
        <p:nvSpPr>
          <p:cNvPr id="51" name="Title 11">
            <a:extLst>
              <a:ext uri="{FF2B5EF4-FFF2-40B4-BE49-F238E27FC236}">
                <a16:creationId xmlns:a16="http://schemas.microsoft.com/office/drawing/2014/main" id="{EE7A5C51-35F0-4B71-992D-43D344D16C04}"/>
              </a:ext>
            </a:extLst>
          </p:cNvPr>
          <p:cNvSpPr txBox="1"/>
          <p:nvPr/>
        </p:nvSpPr>
        <p:spPr>
          <a:xfrm>
            <a:off x="1371600" y="1399637"/>
            <a:ext cx="41148000" cy="2746935"/>
          </a:xfrm>
          <a:prstGeom prst="rect">
            <a:avLst/>
          </a:prstGeom>
        </p:spPr>
        <p:txBody>
          <a:bodyPr lIns="128016" tIns="64008" rIns="128016" bIns="64008" anchor="t"/>
          <a:lstStyle>
            <a:defPPr>
              <a:defRPr kern="1200"/>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en-US" sz="9600" b="1" err="1">
                <a:latin typeface="Montserrat Extra Bold"/>
              </a:rPr>
              <a:t>iGO</a:t>
            </a:r>
            <a:r>
              <a:rPr lang="en-US" sz="9600" b="1">
                <a:latin typeface="Montserrat Extra Bold"/>
              </a:rPr>
              <a:t> - SOEN 6461 PROJECT</a:t>
            </a:r>
          </a:p>
        </p:txBody>
      </p:sp>
      <p:sp>
        <p:nvSpPr>
          <p:cNvPr id="58" name="Text Placeholder 16">
            <a:extLst>
              <a:ext uri="{FF2B5EF4-FFF2-40B4-BE49-F238E27FC236}">
                <a16:creationId xmlns:a16="http://schemas.microsoft.com/office/drawing/2014/main" id="{1F3AA395-C058-4F87-B3A3-A8A8BC543EF9}"/>
              </a:ext>
            </a:extLst>
          </p:cNvPr>
          <p:cNvSpPr txBox="1"/>
          <p:nvPr/>
        </p:nvSpPr>
        <p:spPr>
          <a:xfrm>
            <a:off x="1371600" y="3630563"/>
            <a:ext cx="41148000" cy="2025170"/>
          </a:xfrm>
          <a:prstGeom prst="rect">
            <a:avLst/>
          </a:prstGeom>
        </p:spPr>
        <p:txBody>
          <a:bodyPr lIns="128016" tIns="64008" rIns="128016" bIns="64008" anchor="t">
            <a:spAutoFit/>
          </a:bodyPr>
          <a:lstStyle>
            <a:defPPr>
              <a:defRPr kern="1200"/>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5600">
                <a:latin typeface="Domine"/>
              </a:rPr>
              <a:t>Malay, Nihar, Saurabh, Shreyans, Sushant </a:t>
            </a:r>
            <a:endParaRPr lang="en-US" sz="5600">
              <a:latin typeface="Domine" panose="02040503040403060204" pitchFamily="18" charset="0"/>
            </a:endParaRPr>
          </a:p>
          <a:p>
            <a:pPr algn="ctr"/>
            <a:r>
              <a:rPr lang="en-US" sz="5600">
                <a:latin typeface="Domine"/>
              </a:rPr>
              <a:t>Gina Cody School of Engineering, Concordia University</a:t>
            </a:r>
          </a:p>
        </p:txBody>
      </p:sp>
      <p:sp>
        <p:nvSpPr>
          <p:cNvPr id="42" name="Rectangle: Rounded Corners 41"/>
          <p:cNvSpPr/>
          <p:nvPr/>
        </p:nvSpPr>
        <p:spPr>
          <a:xfrm>
            <a:off x="33120681" y="7062659"/>
            <a:ext cx="10058400" cy="10809466"/>
          </a:xfrm>
          <a:prstGeom prst="roundRect">
            <a:avLst>
              <a:gd name="adj" fmla="val 1477"/>
            </a:avLst>
          </a:prstGeom>
          <a:solidFill>
            <a:srgbClr val="A0BEC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p>
        </p:txBody>
      </p:sp>
      <p:sp>
        <p:nvSpPr>
          <p:cNvPr id="83" name="TextBox 82">
            <a:extLst>
              <a:ext uri="{FF2B5EF4-FFF2-40B4-BE49-F238E27FC236}">
                <a16:creationId xmlns:a16="http://schemas.microsoft.com/office/drawing/2014/main" id="{66B428E8-E946-4C04-BA2E-DBE7C90A92EC}"/>
              </a:ext>
            </a:extLst>
          </p:cNvPr>
          <p:cNvSpPr txBox="1"/>
          <p:nvPr/>
        </p:nvSpPr>
        <p:spPr>
          <a:xfrm>
            <a:off x="33331993" y="7267232"/>
            <a:ext cx="9144000" cy="1323439"/>
          </a:xfrm>
          <a:prstGeom prst="rect">
            <a:avLst/>
          </a:prstGeom>
          <a:noFill/>
        </p:spPr>
        <p:txBody>
          <a:bodyPr wrap="square" lIns="91440" tIns="45720" rIns="91440" bIns="45720" rtlCol="0" anchor="t">
            <a:spAutoFit/>
          </a:bodyPr>
          <a:lstStyle>
            <a:defPPr>
              <a:defRPr kern="1200"/>
            </a:defPPr>
          </a:lstStyle>
          <a:p>
            <a:r>
              <a:rPr lang="en-US" sz="4400" b="1" dirty="0">
                <a:solidFill>
                  <a:srgbClr val="000000"/>
                </a:solidFill>
                <a:latin typeface="Microsoft Sans Serif"/>
              </a:rPr>
              <a:t>Lessons Learnt</a:t>
            </a:r>
          </a:p>
          <a:p>
            <a:endParaRPr lang="en-US" sz="3600" b="1" dirty="0">
              <a:solidFill>
                <a:schemeClr val="tx1">
                  <a:lumMod val="75000"/>
                  <a:lumOff val="25000"/>
                </a:schemeClr>
              </a:solidFill>
              <a:latin typeface="Montserrat Extra Bold"/>
            </a:endParaRPr>
          </a:p>
        </p:txBody>
      </p:sp>
      <p:sp>
        <p:nvSpPr>
          <p:cNvPr id="45" name="Rectangle: Rounded Corners 44"/>
          <p:cNvSpPr/>
          <p:nvPr/>
        </p:nvSpPr>
        <p:spPr>
          <a:xfrm>
            <a:off x="33120682" y="18561287"/>
            <a:ext cx="10058400" cy="13579336"/>
          </a:xfrm>
          <a:prstGeom prst="roundRect">
            <a:avLst>
              <a:gd name="adj" fmla="val 1592"/>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p>
        </p:txBody>
      </p:sp>
      <p:sp>
        <p:nvSpPr>
          <p:cNvPr id="85" name="TextBox 84">
            <a:extLst>
              <a:ext uri="{FF2B5EF4-FFF2-40B4-BE49-F238E27FC236}">
                <a16:creationId xmlns:a16="http://schemas.microsoft.com/office/drawing/2014/main" id="{2F9F16DD-B1FB-447B-BA78-9201D1B2D897}"/>
              </a:ext>
            </a:extLst>
          </p:cNvPr>
          <p:cNvSpPr txBox="1"/>
          <p:nvPr/>
        </p:nvSpPr>
        <p:spPr>
          <a:xfrm>
            <a:off x="33331993" y="19039525"/>
            <a:ext cx="9144000" cy="769441"/>
          </a:xfrm>
          <a:prstGeom prst="rect">
            <a:avLst/>
          </a:prstGeom>
          <a:noFill/>
        </p:spPr>
        <p:txBody>
          <a:bodyPr wrap="square" lIns="91440" tIns="45720" rIns="91440" bIns="45720" rtlCol="0" anchor="t">
            <a:spAutoFit/>
          </a:bodyPr>
          <a:lstStyle>
            <a:defPPr>
              <a:defRPr kern="1200"/>
            </a:defPPr>
          </a:lstStyle>
          <a:p>
            <a:r>
              <a:rPr lang="en-US" sz="4400" b="1" dirty="0">
                <a:latin typeface="Microsoft Sans Serif"/>
              </a:rPr>
              <a:t>If not Python, then?</a:t>
            </a:r>
            <a:endParaRPr lang="en-US" sz="4400">
              <a:latin typeface="Microsoft Sans Serif"/>
            </a:endParaRPr>
          </a:p>
        </p:txBody>
      </p:sp>
      <p:sp>
        <p:nvSpPr>
          <p:cNvPr id="39" name="Rectangle: Rounded Corners 38"/>
          <p:cNvSpPr/>
          <p:nvPr/>
        </p:nvSpPr>
        <p:spPr>
          <a:xfrm>
            <a:off x="712119" y="7062659"/>
            <a:ext cx="10058400" cy="8331566"/>
          </a:xfrm>
          <a:prstGeom prst="roundRect">
            <a:avLst>
              <a:gd name="adj" fmla="val 1711"/>
            </a:avLst>
          </a:prstGeom>
          <a:solidFill>
            <a:srgbClr val="A0BEC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p>
        </p:txBody>
      </p:sp>
      <p:sp>
        <p:nvSpPr>
          <p:cNvPr id="46" name="TextBox 45"/>
          <p:cNvSpPr txBox="1"/>
          <p:nvPr/>
        </p:nvSpPr>
        <p:spPr>
          <a:xfrm>
            <a:off x="1164979" y="7218741"/>
            <a:ext cx="9852932" cy="10999806"/>
          </a:xfrm>
          <a:prstGeom prst="rect">
            <a:avLst/>
          </a:prstGeom>
          <a:noFill/>
        </p:spPr>
        <p:txBody>
          <a:bodyPr wrap="square" lIns="91440" tIns="45720" rIns="91440" bIns="45720" rtlCol="0" anchor="t">
            <a:spAutoFit/>
          </a:bodyPr>
          <a:lstStyle>
            <a:defPPr>
              <a:defRPr kern="1200"/>
            </a:defPPr>
          </a:lstStyle>
          <a:p>
            <a:endParaRPr lang="en-US" sz="3600" dirty="0">
              <a:solidFill>
                <a:srgbClr val="C00000"/>
              </a:solidFill>
              <a:ea typeface="+mn-lt"/>
              <a:cs typeface="+mn-lt"/>
            </a:endParaRPr>
          </a:p>
          <a:p>
            <a:endParaRPr lang="en-US" sz="3600" dirty="0">
              <a:solidFill>
                <a:srgbClr val="C00000"/>
              </a:solidFill>
              <a:ea typeface="+mn-lt"/>
              <a:cs typeface="+mn-lt"/>
            </a:endParaRPr>
          </a:p>
          <a:p>
            <a:r>
              <a:rPr lang="en-US" sz="3600" dirty="0">
                <a:latin typeface="Microsoft Sans Serif"/>
                <a:ea typeface="+mn-lt"/>
                <a:cs typeface="+mn-lt"/>
              </a:rPr>
              <a:t>We used collaboration patterns</a:t>
            </a:r>
            <a:endParaRPr lang="en-US" sz="3600">
              <a:solidFill>
                <a:srgbClr val="C00000"/>
              </a:solidFill>
              <a:latin typeface="Microsoft Sans Serif"/>
              <a:ea typeface="+mn-lt"/>
              <a:cs typeface="+mn-lt"/>
            </a:endParaRPr>
          </a:p>
          <a:p>
            <a:pPr>
              <a:spcAft>
                <a:spcPts val="2000"/>
              </a:spcAft>
            </a:pPr>
            <a:r>
              <a:rPr lang="en-US" sz="3600" dirty="0">
                <a:latin typeface="Microsoft Sans Serif"/>
                <a:ea typeface="+mn-lt"/>
                <a:cs typeface="+mn-lt"/>
              </a:rPr>
              <a:t>such as:</a:t>
            </a:r>
            <a:endParaRPr lang="en-US" sz="3600">
              <a:solidFill>
                <a:srgbClr val="C00000"/>
              </a:solidFill>
              <a:latin typeface="Microsoft Sans Serif"/>
              <a:ea typeface="+mn-lt"/>
              <a:cs typeface="+mn-lt"/>
            </a:endParaRPr>
          </a:p>
          <a:p>
            <a:pPr>
              <a:spcAft>
                <a:spcPts val="1500"/>
              </a:spcAft>
            </a:pPr>
            <a:r>
              <a:rPr lang="en-US" sz="3600" dirty="0">
                <a:solidFill>
                  <a:srgbClr val="C00000"/>
                </a:solidFill>
                <a:latin typeface="Microsoft Sans Serif"/>
                <a:ea typeface="+mn-lt"/>
                <a:cs typeface="+mn-lt"/>
              </a:rPr>
              <a:t>Agile Development:</a:t>
            </a:r>
            <a:r>
              <a:rPr lang="en-US" sz="3600" dirty="0">
                <a:latin typeface="Microsoft Sans Serif"/>
                <a:ea typeface="+mn-lt"/>
                <a:cs typeface="+mn-lt"/>
              </a:rPr>
              <a:t> By breaking down the project into smaller, more manageable pieces, and iterating on those pieces in short sprints.</a:t>
            </a:r>
            <a:endParaRPr lang="en-US" sz="3600" dirty="0">
              <a:solidFill>
                <a:srgbClr val="000000"/>
              </a:solidFill>
              <a:latin typeface="Microsoft Sans Serif"/>
              <a:ea typeface="+mn-lt"/>
              <a:cs typeface="+mn-lt"/>
            </a:endParaRPr>
          </a:p>
          <a:p>
            <a:pPr>
              <a:spcBef>
                <a:spcPts val="200"/>
              </a:spcBef>
            </a:pPr>
            <a:r>
              <a:rPr lang="en-US" sz="3600" dirty="0">
                <a:solidFill>
                  <a:srgbClr val="C00000"/>
                </a:solidFill>
                <a:latin typeface="Microsoft Sans Serif"/>
                <a:ea typeface="+mn-lt"/>
                <a:cs typeface="+mn-lt"/>
              </a:rPr>
              <a:t>Collaboration Environments: </a:t>
            </a:r>
          </a:p>
          <a:p>
            <a:pPr marL="571500" indent="-571500">
              <a:spcBef>
                <a:spcPts val="200"/>
              </a:spcBef>
              <a:buFont typeface="Wingdings"/>
              <a:buChar char="v"/>
            </a:pPr>
            <a:r>
              <a:rPr lang="en-US" sz="3600" i="1" dirty="0">
                <a:solidFill>
                  <a:srgbClr val="C00000"/>
                </a:solidFill>
                <a:latin typeface="Microsoft Sans Serif"/>
                <a:ea typeface="+mn-lt"/>
                <a:cs typeface="+mn-lt"/>
              </a:rPr>
              <a:t>GitHub</a:t>
            </a:r>
            <a:r>
              <a:rPr lang="en-US" sz="3600" dirty="0">
                <a:latin typeface="Microsoft Sans Serif"/>
                <a:ea typeface="+mn-lt"/>
                <a:cs typeface="+mn-lt"/>
              </a:rPr>
              <a:t> for version control.</a:t>
            </a:r>
            <a:endParaRPr lang="en-US" sz="3600" dirty="0">
              <a:solidFill>
                <a:srgbClr val="C00000"/>
              </a:solidFill>
              <a:latin typeface="Microsoft Sans Serif"/>
            </a:endParaRPr>
          </a:p>
          <a:p>
            <a:pPr marL="571500" indent="-571500">
              <a:spcBef>
                <a:spcPts val="200"/>
              </a:spcBef>
              <a:buFont typeface="Wingdings"/>
              <a:buChar char="v"/>
            </a:pPr>
            <a:r>
              <a:rPr lang="en-US" sz="3600" i="1" dirty="0">
                <a:solidFill>
                  <a:srgbClr val="C00000"/>
                </a:solidFill>
                <a:latin typeface="Microsoft Sans Serif"/>
              </a:rPr>
              <a:t>Google Meets</a:t>
            </a:r>
            <a:r>
              <a:rPr lang="en-US" sz="3600" dirty="0">
                <a:solidFill>
                  <a:srgbClr val="000000"/>
                </a:solidFill>
                <a:latin typeface="Microsoft Sans Serif"/>
              </a:rPr>
              <a:t> for virtual meetings.</a:t>
            </a:r>
            <a:endParaRPr lang="en-US" sz="3600" dirty="0">
              <a:solidFill>
                <a:srgbClr val="C00000"/>
              </a:solidFill>
              <a:latin typeface="Microsoft Sans Serif"/>
            </a:endParaRPr>
          </a:p>
          <a:p>
            <a:pPr marL="571500" indent="-571500">
              <a:spcBef>
                <a:spcPts val="200"/>
              </a:spcBef>
              <a:buFont typeface="Wingdings"/>
              <a:buChar char="v"/>
            </a:pPr>
            <a:r>
              <a:rPr lang="en-US" sz="3600" i="1" dirty="0">
                <a:solidFill>
                  <a:srgbClr val="C00000"/>
                </a:solidFill>
                <a:latin typeface="Microsoft Sans Serif"/>
              </a:rPr>
              <a:t>WhatsApp</a:t>
            </a:r>
            <a:r>
              <a:rPr lang="en-US" sz="3600" dirty="0">
                <a:solidFill>
                  <a:srgbClr val="000000"/>
                </a:solidFill>
                <a:latin typeface="Microsoft Sans Serif"/>
              </a:rPr>
              <a:t> for general discussions.</a:t>
            </a:r>
            <a:endParaRPr lang="en-US" sz="3600" dirty="0">
              <a:solidFill>
                <a:srgbClr val="C00000"/>
              </a:solidFill>
              <a:latin typeface="Microsoft Sans Serif"/>
            </a:endParaRPr>
          </a:p>
          <a:p>
            <a:pPr marL="571500" indent="-571500">
              <a:spcBef>
                <a:spcPts val="200"/>
              </a:spcBef>
              <a:buFont typeface="Wingdings"/>
              <a:buChar char="v"/>
            </a:pPr>
            <a:r>
              <a:rPr lang="en-US" sz="3600" dirty="0">
                <a:solidFill>
                  <a:srgbClr val="C00000"/>
                </a:solidFill>
                <a:latin typeface="Microsoft Sans Serif"/>
              </a:rPr>
              <a:t>Google Drive</a:t>
            </a:r>
            <a:r>
              <a:rPr lang="en-US" sz="3600" dirty="0">
                <a:solidFill>
                  <a:srgbClr val="000000"/>
                </a:solidFill>
                <a:latin typeface="Microsoft Sans Serif"/>
              </a:rPr>
              <a:t> for interviews.</a:t>
            </a:r>
            <a:endParaRPr lang="en-US" sz="3600">
              <a:solidFill>
                <a:srgbClr val="C00000"/>
              </a:solidFill>
              <a:latin typeface="Microsoft Sans Serif"/>
            </a:endParaRPr>
          </a:p>
          <a:p>
            <a:endParaRPr lang="en-US" sz="3600" dirty="0">
              <a:solidFill>
                <a:srgbClr val="000000"/>
              </a:solidFill>
              <a:latin typeface="Arial"/>
            </a:endParaRPr>
          </a:p>
          <a:p>
            <a:endParaRPr lang="en-US" sz="3600" dirty="0">
              <a:solidFill>
                <a:srgbClr val="C00000"/>
              </a:solidFill>
              <a:latin typeface="Microsoft Sans Serif"/>
            </a:endParaRPr>
          </a:p>
          <a:p>
            <a:br>
              <a:rPr lang="en-US" dirty="0"/>
            </a:br>
            <a:endParaRPr lang="en-US" dirty="0"/>
          </a:p>
        </p:txBody>
      </p:sp>
      <p:sp>
        <p:nvSpPr>
          <p:cNvPr id="47" name="TextBox 46"/>
          <p:cNvSpPr txBox="1"/>
          <p:nvPr/>
        </p:nvSpPr>
        <p:spPr>
          <a:xfrm>
            <a:off x="1169319" y="7267232"/>
            <a:ext cx="9144000" cy="1384995"/>
          </a:xfrm>
          <a:prstGeom prst="rect">
            <a:avLst/>
          </a:prstGeom>
          <a:noFill/>
        </p:spPr>
        <p:txBody>
          <a:bodyPr wrap="square" lIns="91440" tIns="45720" rIns="91440" bIns="45720" rtlCol="0" anchor="t">
            <a:spAutoFit/>
          </a:bodyPr>
          <a:lstStyle>
            <a:defPPr>
              <a:defRPr kern="1200"/>
            </a:defPPr>
          </a:lstStyle>
          <a:p>
            <a:r>
              <a:rPr lang="en-US" sz="4400" b="1" dirty="0">
                <a:latin typeface="Microsoft Sans Serif"/>
                <a:ea typeface="+mn-lt"/>
                <a:cs typeface="+mn-lt"/>
              </a:rPr>
              <a:t>Collaboration Patterns</a:t>
            </a:r>
            <a:endParaRPr lang="en-US" sz="4400" b="1" dirty="0">
              <a:latin typeface="Microsoft Sans Serif"/>
            </a:endParaRPr>
          </a:p>
          <a:p>
            <a:endParaRPr lang="en-US" sz="4000" b="1" dirty="0">
              <a:solidFill>
                <a:schemeClr val="tx1">
                  <a:lumMod val="75000"/>
                  <a:lumOff val="25000"/>
                </a:schemeClr>
              </a:solidFill>
              <a:latin typeface="Montserrat Extra Bold"/>
            </a:endParaRPr>
          </a:p>
        </p:txBody>
      </p:sp>
      <p:sp>
        <p:nvSpPr>
          <p:cNvPr id="43" name="Rectangle: Rounded Corners 42"/>
          <p:cNvSpPr/>
          <p:nvPr/>
        </p:nvSpPr>
        <p:spPr>
          <a:xfrm>
            <a:off x="712119" y="15832827"/>
            <a:ext cx="10058400" cy="16285504"/>
          </a:xfrm>
          <a:prstGeom prst="roundRect">
            <a:avLst>
              <a:gd name="adj" fmla="val 2004"/>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p>
        </p:txBody>
      </p:sp>
      <p:sp>
        <p:nvSpPr>
          <p:cNvPr id="86" name="TextBox 85">
            <a:extLst>
              <a:ext uri="{FF2B5EF4-FFF2-40B4-BE49-F238E27FC236}">
                <a16:creationId xmlns:a16="http://schemas.microsoft.com/office/drawing/2014/main" id="{9B320F11-3F85-4920-92E0-15D89C7AF4D2}"/>
              </a:ext>
            </a:extLst>
          </p:cNvPr>
          <p:cNvSpPr txBox="1"/>
          <p:nvPr/>
        </p:nvSpPr>
        <p:spPr>
          <a:xfrm>
            <a:off x="1135898" y="18726264"/>
            <a:ext cx="9144000" cy="16604546"/>
          </a:xfrm>
          <a:prstGeom prst="rect">
            <a:avLst/>
          </a:prstGeom>
          <a:noFill/>
        </p:spPr>
        <p:txBody>
          <a:bodyPr wrap="square" lIns="91440" tIns="45720" rIns="91440" bIns="45720" rtlCol="0" anchor="t">
            <a:spAutoFit/>
          </a:bodyPr>
          <a:lstStyle>
            <a:defPPr>
              <a:defRPr kern="1200"/>
            </a:defPPr>
          </a:lstStyle>
          <a:p>
            <a:r>
              <a:rPr lang="en-US" sz="3600" i="1" dirty="0">
                <a:solidFill>
                  <a:srgbClr val="7030A0"/>
                </a:solidFill>
                <a:latin typeface="Microsoft Sans Serif"/>
                <a:ea typeface="Microsoft Sans Serif"/>
                <a:cs typeface="Microsoft Sans Serif"/>
              </a:rPr>
              <a:t>Programming language: </a:t>
            </a:r>
            <a:r>
              <a:rPr lang="en-US" sz="3600" dirty="0">
                <a:latin typeface="Microsoft Sans Serif"/>
                <a:ea typeface="+mn-lt"/>
                <a:cs typeface="+mn-lt"/>
              </a:rPr>
              <a:t>Choosing Python for this project involves considering factors such as its suitability for the payment processing requirements, hardware and integration with transit systems. Additionally, testing, maintenance, play an important role. </a:t>
            </a:r>
            <a:endParaRPr lang="en-US" sz="8650">
              <a:latin typeface="Microsoft Sans Serif"/>
            </a:endParaRPr>
          </a:p>
          <a:p>
            <a:r>
              <a:rPr lang="en-US" sz="3600" i="1" dirty="0">
                <a:solidFill>
                  <a:srgbClr val="7030A0"/>
                </a:solidFill>
                <a:latin typeface="Microsoft Sans Serif"/>
                <a:ea typeface="Microsoft Sans Serif"/>
                <a:cs typeface="Microsoft Sans Serif"/>
              </a:rPr>
              <a:t>User -interface design: </a:t>
            </a:r>
            <a:r>
              <a:rPr lang="en-US" sz="3600" dirty="0">
                <a:solidFill>
                  <a:srgbClr val="000000"/>
                </a:solidFill>
                <a:latin typeface="Microsoft Sans Serif"/>
                <a:ea typeface="Microsoft Sans Serif"/>
                <a:cs typeface="Arial"/>
              </a:rPr>
              <a:t>Another</a:t>
            </a:r>
            <a:r>
              <a:rPr lang="en-US" sz="3600" dirty="0">
                <a:latin typeface="Microsoft Sans Serif"/>
                <a:ea typeface="+mn-lt"/>
                <a:cs typeface="+mn-lt"/>
              </a:rPr>
              <a:t> critical decision in the development of a Ticket Vending Machine is the design of the user interface. The user interface should be intuitive, user-friendly, and accessible to a wide range of users.</a:t>
            </a:r>
            <a:endParaRPr lang="en-US" sz="8650">
              <a:solidFill>
                <a:srgbClr val="000000"/>
              </a:solidFill>
              <a:latin typeface="Microsoft Sans Serif"/>
              <a:ea typeface="Microsoft Sans Serif"/>
              <a:cs typeface="Arial"/>
            </a:endParaRPr>
          </a:p>
          <a:p>
            <a:r>
              <a:rPr lang="en-US" sz="3600" i="1" dirty="0">
                <a:solidFill>
                  <a:srgbClr val="7030A0"/>
                </a:solidFill>
                <a:latin typeface="Microsoft Sans Serif"/>
                <a:ea typeface="Microsoft Sans Serif"/>
                <a:cs typeface="Microsoft Sans Serif"/>
              </a:rPr>
              <a:t>Payment processing:</a:t>
            </a:r>
            <a:r>
              <a:rPr lang="en-US" sz="3600" dirty="0">
                <a:latin typeface="Microsoft Sans Serif"/>
                <a:ea typeface="+mn-lt"/>
                <a:cs typeface="+mn-lt"/>
              </a:rPr>
              <a:t> The software will need to be able to process payments from a variety of sources, including cash, credit/debit cards.</a:t>
            </a:r>
            <a:endParaRPr lang="en-US" sz="8650">
              <a:latin typeface="Microsoft Sans Serif"/>
            </a:endParaRPr>
          </a:p>
          <a:p>
            <a:r>
              <a:rPr lang="en-US" sz="3600" i="1" dirty="0">
                <a:solidFill>
                  <a:srgbClr val="7030A0"/>
                </a:solidFill>
                <a:latin typeface="Microsoft Sans Serif"/>
                <a:ea typeface="Microsoft Sans Serif"/>
                <a:cs typeface="Microsoft Sans Serif"/>
              </a:rPr>
              <a:t>Testing: </a:t>
            </a:r>
            <a:r>
              <a:rPr lang="en-US" sz="3600" dirty="0">
                <a:solidFill>
                  <a:srgbClr val="000000"/>
                </a:solidFill>
                <a:latin typeface="Microsoft Sans Serif"/>
                <a:ea typeface="Microsoft Sans Serif"/>
                <a:cs typeface="Arial"/>
              </a:rPr>
              <a:t>Testing is critical</a:t>
            </a:r>
            <a:r>
              <a:rPr lang="en-US" sz="3600" dirty="0">
                <a:latin typeface="Microsoft Sans Serif"/>
                <a:ea typeface="+mn-lt"/>
                <a:cs typeface="+mn-lt"/>
              </a:rPr>
              <a:t> to ensure that the software is robust, reliable, and secure. For testing we have considered a range of scenarios and use cases, including peak usage periods, and both functional and non-functional testing.</a:t>
            </a:r>
            <a:endParaRPr lang="en-US" sz="8650">
              <a:latin typeface="Microsoft Sans Serif"/>
            </a:endParaRPr>
          </a:p>
          <a:p>
            <a:endParaRPr lang="en-US" sz="3600" dirty="0"/>
          </a:p>
          <a:p>
            <a:br>
              <a:rPr lang="en-US" sz="8650" dirty="0"/>
            </a:br>
            <a:endParaRPr lang="en-US" sz="8650"/>
          </a:p>
        </p:txBody>
      </p:sp>
      <p:sp>
        <p:nvSpPr>
          <p:cNvPr id="87" name="TextBox 86">
            <a:extLst>
              <a:ext uri="{FF2B5EF4-FFF2-40B4-BE49-F238E27FC236}">
                <a16:creationId xmlns:a16="http://schemas.microsoft.com/office/drawing/2014/main" id="{7DB2E49A-CE7A-4210-AE9F-5037030C938E}"/>
              </a:ext>
            </a:extLst>
          </p:cNvPr>
          <p:cNvSpPr txBox="1"/>
          <p:nvPr/>
        </p:nvSpPr>
        <p:spPr>
          <a:xfrm>
            <a:off x="1169319" y="16379057"/>
            <a:ext cx="9144000" cy="1323439"/>
          </a:xfrm>
          <a:prstGeom prst="rect">
            <a:avLst/>
          </a:prstGeom>
          <a:noFill/>
        </p:spPr>
        <p:txBody>
          <a:bodyPr wrap="square" lIns="91440" tIns="45720" rIns="91440" bIns="45720" rtlCol="0" anchor="t">
            <a:spAutoFit/>
          </a:bodyPr>
          <a:lstStyle>
            <a:defPPr>
              <a:defRPr kern="1200"/>
            </a:defPPr>
          </a:lstStyle>
          <a:p>
            <a:r>
              <a:rPr lang="en-US" sz="4400" b="1" dirty="0">
                <a:latin typeface="Microsoft Sans Serif"/>
                <a:ea typeface="+mn-lt"/>
                <a:cs typeface="+mn-lt"/>
              </a:rPr>
              <a:t>Critical Decisions</a:t>
            </a:r>
            <a:endParaRPr lang="en-US" sz="4400" b="1" dirty="0">
              <a:latin typeface="Microsoft Sans Serif"/>
            </a:endParaRPr>
          </a:p>
          <a:p>
            <a:endParaRPr lang="en-US" sz="3600" b="1" dirty="0">
              <a:solidFill>
                <a:schemeClr val="tx1">
                  <a:lumMod val="75000"/>
                  <a:lumOff val="25000"/>
                </a:schemeClr>
              </a:solidFill>
              <a:latin typeface="Montserrat Extra Bold" panose="00000900000000000000" pitchFamily="50" charset="0"/>
            </a:endParaRPr>
          </a:p>
        </p:txBody>
      </p:sp>
      <p:sp>
        <p:nvSpPr>
          <p:cNvPr id="44" name="Rectangle: Rounded Corners 43"/>
          <p:cNvSpPr/>
          <p:nvPr/>
        </p:nvSpPr>
        <p:spPr>
          <a:xfrm>
            <a:off x="11288360" y="7062659"/>
            <a:ext cx="10266461" cy="8002560"/>
          </a:xfrm>
          <a:prstGeom prst="roundRect">
            <a:avLst>
              <a:gd name="adj" fmla="val 2700"/>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kern="1200"/>
            </a:defPPr>
          </a:lstStyle>
          <a:p>
            <a:pPr algn="ctr"/>
            <a:endParaRPr lang="en-US" sz="9600" dirty="0"/>
          </a:p>
        </p:txBody>
      </p:sp>
      <p:sp>
        <p:nvSpPr>
          <p:cNvPr id="89" name="TextBox 88">
            <a:extLst>
              <a:ext uri="{FF2B5EF4-FFF2-40B4-BE49-F238E27FC236}">
                <a16:creationId xmlns:a16="http://schemas.microsoft.com/office/drawing/2014/main" id="{CA3FBD3B-628E-43FF-A33F-32B15438C990}"/>
              </a:ext>
            </a:extLst>
          </p:cNvPr>
          <p:cNvSpPr txBox="1"/>
          <p:nvPr/>
        </p:nvSpPr>
        <p:spPr>
          <a:xfrm>
            <a:off x="11571005" y="7328704"/>
            <a:ext cx="9144000" cy="1323439"/>
          </a:xfrm>
          <a:prstGeom prst="rect">
            <a:avLst/>
          </a:prstGeom>
          <a:noFill/>
        </p:spPr>
        <p:txBody>
          <a:bodyPr wrap="square" lIns="91440" tIns="45720" rIns="91440" bIns="45720" rtlCol="0" anchor="t">
            <a:spAutoFit/>
          </a:bodyPr>
          <a:lstStyle>
            <a:defPPr>
              <a:defRPr kern="1200"/>
            </a:defPPr>
          </a:lstStyle>
          <a:p>
            <a:r>
              <a:rPr lang="en-US" sz="4400" b="1" dirty="0">
                <a:latin typeface="Microsoft Sans Serif"/>
                <a:ea typeface="+mn-lt"/>
                <a:cs typeface="+mn-lt"/>
              </a:rPr>
              <a:t>Re-use Potential</a:t>
            </a:r>
            <a:endParaRPr lang="en-US" sz="4400" b="1" dirty="0">
              <a:latin typeface="Microsoft Sans Serif"/>
            </a:endParaRPr>
          </a:p>
          <a:p>
            <a:endParaRPr lang="en-US" sz="3600" b="1" dirty="0">
              <a:solidFill>
                <a:schemeClr val="tx1">
                  <a:lumMod val="75000"/>
                  <a:lumOff val="25000"/>
                </a:schemeClr>
              </a:solidFill>
              <a:latin typeface="Montserrat Extra Bold" panose="00000900000000000000" pitchFamily="50" charset="0"/>
            </a:endParaRPr>
          </a:p>
        </p:txBody>
      </p:sp>
      <p:sp>
        <p:nvSpPr>
          <p:cNvPr id="40" name="Rectangle: Rounded Corners 39"/>
          <p:cNvSpPr/>
          <p:nvPr/>
        </p:nvSpPr>
        <p:spPr>
          <a:xfrm>
            <a:off x="11482639" y="15689432"/>
            <a:ext cx="10058400" cy="16428892"/>
          </a:xfrm>
          <a:prstGeom prst="roundRect">
            <a:avLst>
              <a:gd name="adj" fmla="val 1822"/>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kern="1200"/>
            </a:defPPr>
          </a:lstStyle>
          <a:p>
            <a:pPr algn="ctr"/>
            <a:endParaRPr lang="en-US" sz="2400">
              <a:latin typeface="Calibri"/>
            </a:endParaRPr>
          </a:p>
        </p:txBody>
      </p:sp>
      <p:sp>
        <p:nvSpPr>
          <p:cNvPr id="91" name="TextBox 90">
            <a:extLst>
              <a:ext uri="{FF2B5EF4-FFF2-40B4-BE49-F238E27FC236}">
                <a16:creationId xmlns:a16="http://schemas.microsoft.com/office/drawing/2014/main" id="{15232698-55E6-4C6D-9947-A1F5F1CCE1E0}"/>
              </a:ext>
            </a:extLst>
          </p:cNvPr>
          <p:cNvSpPr txBox="1"/>
          <p:nvPr/>
        </p:nvSpPr>
        <p:spPr>
          <a:xfrm>
            <a:off x="11939839" y="16032071"/>
            <a:ext cx="9144000" cy="2000548"/>
          </a:xfrm>
          <a:prstGeom prst="rect">
            <a:avLst/>
          </a:prstGeom>
          <a:noFill/>
        </p:spPr>
        <p:txBody>
          <a:bodyPr wrap="square" lIns="91440" tIns="45720" rIns="91440" bIns="45720" rtlCol="0" anchor="t">
            <a:spAutoFit/>
          </a:bodyPr>
          <a:lstStyle>
            <a:defPPr>
              <a:defRPr kern="1200"/>
            </a:defPPr>
          </a:lstStyle>
          <a:p>
            <a:r>
              <a:rPr lang="en-US" sz="4400" b="1" dirty="0">
                <a:latin typeface="Microsoft Sans Serif"/>
                <a:ea typeface="+mn-lt"/>
                <a:cs typeface="+mn-lt"/>
              </a:rPr>
              <a:t>Limitations</a:t>
            </a:r>
            <a:br>
              <a:rPr lang="en-US" sz="4400" b="1" dirty="0">
                <a:latin typeface="Microsoft Sans Serif"/>
                <a:ea typeface="+mn-lt"/>
                <a:cs typeface="+mn-lt"/>
              </a:rPr>
            </a:br>
            <a:endParaRPr lang="en-US" sz="4400" b="1" dirty="0">
              <a:latin typeface="Microsoft Sans Serif"/>
              <a:ea typeface="+mn-lt"/>
              <a:cs typeface="+mn-lt"/>
            </a:endParaRPr>
          </a:p>
          <a:p>
            <a:endParaRPr lang="en-US" sz="3600" b="1" dirty="0">
              <a:solidFill>
                <a:schemeClr val="tx1">
                  <a:lumMod val="75000"/>
                  <a:lumOff val="25000"/>
                </a:schemeClr>
              </a:solidFill>
              <a:latin typeface="Montserrat Extra Bold" panose="00000900000000000000" pitchFamily="50" charset="0"/>
            </a:endParaRPr>
          </a:p>
        </p:txBody>
      </p:sp>
      <p:sp>
        <p:nvSpPr>
          <p:cNvPr id="41" name="Rectangle: Rounded Corners 40"/>
          <p:cNvSpPr/>
          <p:nvPr/>
        </p:nvSpPr>
        <p:spPr>
          <a:xfrm>
            <a:off x="22350161" y="7062659"/>
            <a:ext cx="10058400" cy="25055664"/>
          </a:xfrm>
          <a:prstGeom prst="roundRect">
            <a:avLst>
              <a:gd name="adj" fmla="val 1937"/>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p>
        </p:txBody>
      </p:sp>
      <p:sp>
        <p:nvSpPr>
          <p:cNvPr id="93" name="TextBox 92">
            <a:extLst>
              <a:ext uri="{FF2B5EF4-FFF2-40B4-BE49-F238E27FC236}">
                <a16:creationId xmlns:a16="http://schemas.microsoft.com/office/drawing/2014/main" id="{7381E656-1550-4678-91D6-50348E24F942}"/>
              </a:ext>
            </a:extLst>
          </p:cNvPr>
          <p:cNvSpPr txBox="1"/>
          <p:nvPr/>
        </p:nvSpPr>
        <p:spPr>
          <a:xfrm>
            <a:off x="22799297" y="7482386"/>
            <a:ext cx="9144000" cy="3339056"/>
          </a:xfrm>
          <a:prstGeom prst="rect">
            <a:avLst/>
          </a:prstGeom>
          <a:noFill/>
        </p:spPr>
        <p:txBody>
          <a:bodyPr wrap="square" lIns="91440" tIns="45720" rIns="91440" bIns="45720" rtlCol="0" anchor="t">
            <a:spAutoFit/>
          </a:bodyPr>
          <a:lstStyle>
            <a:defPPr>
              <a:defRPr kern="1200"/>
            </a:defPPr>
          </a:lstStyle>
          <a:p>
            <a:r>
              <a:rPr lang="en-US" sz="4400" b="1" dirty="0">
                <a:latin typeface="Microsoft Sans Serif"/>
                <a:ea typeface="+mn-lt"/>
                <a:cs typeface="+mn-lt"/>
              </a:rPr>
              <a:t>How the design is separated</a:t>
            </a:r>
          </a:p>
          <a:p>
            <a:r>
              <a:rPr lang="en-US" sz="4400" b="1" dirty="0">
                <a:latin typeface="Microsoft Sans Serif"/>
                <a:ea typeface="+mn-lt"/>
                <a:cs typeface="+mn-lt"/>
              </a:rPr>
              <a:t>from its implementation?</a:t>
            </a:r>
            <a:endParaRPr lang="en-US" sz="4400" b="1" dirty="0">
              <a:latin typeface="Microsoft Sans Serif"/>
            </a:endParaRPr>
          </a:p>
          <a:p>
            <a:endParaRPr lang="en-US"/>
          </a:p>
          <a:p>
            <a:endParaRPr lang="en-US" sz="3600" b="1" dirty="0">
              <a:solidFill>
                <a:schemeClr val="tx1">
                  <a:lumMod val="75000"/>
                  <a:lumOff val="25000"/>
                </a:schemeClr>
              </a:solidFill>
              <a:latin typeface="Montserrat Extra Bold" panose="00000900000000000000" pitchFamily="50" charset="0"/>
            </a:endParaRPr>
          </a:p>
        </p:txBody>
      </p:sp>
      <p:pic>
        <p:nvPicPr>
          <p:cNvPr id="3" name="Picture 2" descr="A picture containing shape&#10;&#10;Description automatically generated">
            <a:extLst>
              <a:ext uri="{FF2B5EF4-FFF2-40B4-BE49-F238E27FC236}">
                <a16:creationId xmlns:a16="http://schemas.microsoft.com/office/drawing/2014/main" id="{049C417B-99AC-7F68-35DE-257334EEF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5119" y="2436201"/>
            <a:ext cx="7772400" cy="2388723"/>
          </a:xfrm>
          <a:prstGeom prst="rect">
            <a:avLst/>
          </a:prstGeom>
        </p:spPr>
      </p:pic>
      <p:pic>
        <p:nvPicPr>
          <p:cNvPr id="5" name="Picture 4" descr="A picture containing shape&#10;&#10;Description automatically generated">
            <a:extLst>
              <a:ext uri="{FF2B5EF4-FFF2-40B4-BE49-F238E27FC236}">
                <a16:creationId xmlns:a16="http://schemas.microsoft.com/office/drawing/2014/main" id="{63607721-A64C-4AB9-EA0F-6F37D07A4C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63681" y="2573679"/>
            <a:ext cx="7772400" cy="2388723"/>
          </a:xfrm>
          <a:prstGeom prst="rect">
            <a:avLst/>
          </a:prstGeom>
        </p:spPr>
      </p:pic>
      <p:sp>
        <p:nvSpPr>
          <p:cNvPr id="6" name="TextBox 5">
            <a:extLst>
              <a:ext uri="{FF2B5EF4-FFF2-40B4-BE49-F238E27FC236}">
                <a16:creationId xmlns:a16="http://schemas.microsoft.com/office/drawing/2014/main" id="{A1CF11CB-DE5C-DFAD-6B2A-EDB39D6CC3E4}"/>
              </a:ext>
            </a:extLst>
          </p:cNvPr>
          <p:cNvSpPr txBox="1"/>
          <p:nvPr/>
        </p:nvSpPr>
        <p:spPr>
          <a:xfrm>
            <a:off x="11492998" y="8382978"/>
            <a:ext cx="9676063" cy="9533059"/>
          </a:xfrm>
          <a:prstGeom prst="rect">
            <a:avLst/>
          </a:prstGeom>
          <a:noFill/>
        </p:spPr>
        <p:txBody>
          <a:bodyPr wrap="square" lIns="91440" tIns="45720" rIns="91440" bIns="45720" rtlCol="0" anchor="t">
            <a:spAutoFit/>
          </a:bodyPr>
          <a:lstStyle>
            <a:defPPr>
              <a:defRPr kern="1200"/>
            </a:defPPr>
          </a:lstStyle>
          <a:p>
            <a:pPr algn="just"/>
            <a:endParaRPr lang="en-US" sz="3600" dirty="0">
              <a:ea typeface="+mn-lt"/>
              <a:cs typeface="+mn-lt"/>
            </a:endParaRPr>
          </a:p>
          <a:p>
            <a:pPr algn="just"/>
            <a:r>
              <a:rPr lang="en-US" sz="3600" dirty="0">
                <a:latin typeface="Microsoft Sans Serif"/>
                <a:ea typeface="+mn-lt"/>
                <a:cs typeface="+mn-lt"/>
              </a:rPr>
              <a:t>Not to brag but, there is potential for reuse in every other similar systems that require similar functionalities, such as other types of vending machines or self-service kiosks. The modular design of the system, such as the separation of the user interface, payment processing, ticket dispensing, and data management components, allows for flexibility in adapting the system to different contexts and use cases.</a:t>
            </a:r>
            <a:endParaRPr lang="en-US" sz="3600" dirty="0">
              <a:latin typeface="Microsoft Sans Serif"/>
            </a:endParaRPr>
          </a:p>
          <a:p>
            <a:pPr algn="just"/>
            <a:br>
              <a:rPr lang="en-US" dirty="0"/>
            </a:br>
            <a:br>
              <a:rPr lang="en-US" sz="8650" dirty="0"/>
            </a:br>
            <a:endParaRPr lang="en-US" sz="4400" dirty="0"/>
          </a:p>
        </p:txBody>
      </p:sp>
      <p:sp>
        <p:nvSpPr>
          <p:cNvPr id="9" name="TextBox 8">
            <a:extLst>
              <a:ext uri="{FF2B5EF4-FFF2-40B4-BE49-F238E27FC236}">
                <a16:creationId xmlns:a16="http://schemas.microsoft.com/office/drawing/2014/main" id="{CA7F2774-76FF-2E60-29CE-ADAB3BEBC54E}"/>
              </a:ext>
            </a:extLst>
          </p:cNvPr>
          <p:cNvSpPr txBox="1"/>
          <p:nvPr/>
        </p:nvSpPr>
        <p:spPr>
          <a:xfrm>
            <a:off x="11894883" y="17058555"/>
            <a:ext cx="9097895" cy="150502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indent="-742950" algn="just">
              <a:buFont typeface="Wingdings"/>
              <a:buChar char="v"/>
            </a:pPr>
            <a:r>
              <a:rPr lang="en-US" sz="3600" i="1" dirty="0">
                <a:solidFill>
                  <a:srgbClr val="7030A0"/>
                </a:solidFill>
                <a:latin typeface="Microsoft Sans Serif"/>
                <a:ea typeface="+mn-lt"/>
                <a:cs typeface="+mn-lt"/>
              </a:rPr>
              <a:t>Performance limitations of Python:</a:t>
            </a:r>
            <a:endParaRPr lang="en-US" sz="3600" i="1" dirty="0">
              <a:solidFill>
                <a:srgbClr val="7030A0"/>
              </a:solidFill>
              <a:latin typeface="Microsoft Sans Serif"/>
            </a:endParaRPr>
          </a:p>
          <a:p>
            <a:pPr marL="1143000" lvl="1" algn="just"/>
            <a:r>
              <a:rPr lang="en-US" sz="3600" dirty="0">
                <a:latin typeface="Microsoft Sans Serif"/>
                <a:ea typeface="+mn-lt"/>
                <a:cs typeface="+mn-lt"/>
              </a:rPr>
              <a:t>Python is an interpreted language, so it can have lower performance compared to compiled languages like C++ or Java. </a:t>
            </a:r>
          </a:p>
          <a:p>
            <a:pPr marL="571500" indent="-571500" algn="just">
              <a:buFont typeface="Wingdings"/>
              <a:buChar char="v"/>
            </a:pPr>
            <a:r>
              <a:rPr lang="en-US" sz="3600" dirty="0">
                <a:latin typeface="Microsoft Sans Serif"/>
                <a:ea typeface="+mn-lt"/>
                <a:cs typeface="+mn-lt"/>
              </a:rPr>
              <a:t> </a:t>
            </a:r>
            <a:r>
              <a:rPr lang="en-US" sz="3600" i="1" dirty="0">
                <a:solidFill>
                  <a:srgbClr val="7030A0"/>
                </a:solidFill>
                <a:latin typeface="Microsoft Sans Serif"/>
                <a:ea typeface="+mn-lt"/>
                <a:cs typeface="+mn-lt"/>
              </a:rPr>
              <a:t>Memory limitations of Tkinter:</a:t>
            </a:r>
          </a:p>
          <a:p>
            <a:pPr marL="1143000" lvl="1" algn="just"/>
            <a:r>
              <a:rPr lang="en-US" sz="3600" dirty="0">
                <a:latin typeface="Microsoft Sans Serif"/>
                <a:ea typeface="+mn-lt"/>
                <a:cs typeface="+mn-lt"/>
              </a:rPr>
              <a:t>Tkinter relies on the underlying Tk toolkit, which can consume a significant amount of memory, especially for complex user interfaces.</a:t>
            </a:r>
            <a:endParaRPr lang="en-US" sz="3600" dirty="0">
              <a:latin typeface="Microsoft Sans Serif"/>
            </a:endParaRPr>
          </a:p>
          <a:p>
            <a:pPr marL="742950" indent="-742950" algn="just">
              <a:buFont typeface="Wingdings"/>
              <a:buChar char="v"/>
            </a:pPr>
            <a:r>
              <a:rPr lang="en-US" sz="3600" i="1" dirty="0">
                <a:solidFill>
                  <a:srgbClr val="7030A0"/>
                </a:solidFill>
                <a:latin typeface="Microsoft Sans Serif"/>
                <a:ea typeface="+mn-lt"/>
                <a:cs typeface="+mn-lt"/>
              </a:rPr>
              <a:t>Limited platform support of Python:</a:t>
            </a:r>
          </a:p>
          <a:p>
            <a:pPr marL="1143000" lvl="1" algn="just"/>
            <a:r>
              <a:rPr lang="en-US" sz="3600" dirty="0">
                <a:latin typeface="Microsoft Sans Serif"/>
                <a:ea typeface="+mn-lt"/>
                <a:cs typeface="+mn-lt"/>
              </a:rPr>
              <a:t>Unlike Python, Tkinter may not be supported on all platforms or may have platform-specific quirks or limitations.</a:t>
            </a:r>
            <a:endParaRPr lang="en-US" sz="3600" dirty="0">
              <a:latin typeface="Microsoft Sans Serif"/>
            </a:endParaRPr>
          </a:p>
          <a:p>
            <a:pPr marL="742950" indent="-742950" algn="just">
              <a:buFont typeface="Wingdings"/>
              <a:buChar char="v"/>
            </a:pPr>
            <a:r>
              <a:rPr lang="en-US" sz="3600" i="1" dirty="0">
                <a:solidFill>
                  <a:srgbClr val="7030A0"/>
                </a:solidFill>
                <a:latin typeface="Microsoft Sans Serif"/>
                <a:ea typeface="+mn-lt"/>
                <a:cs typeface="+mn-lt"/>
              </a:rPr>
              <a:t>Limited visual design capabilities:</a:t>
            </a:r>
          </a:p>
          <a:p>
            <a:pPr marL="1200150" lvl="1" indent="-57150" algn="just"/>
            <a:r>
              <a:rPr lang="en-US" sz="3600" dirty="0">
                <a:latin typeface="Microsoft Sans Serif"/>
                <a:ea typeface="+mn-lt"/>
                <a:cs typeface="+mn-lt"/>
              </a:rPr>
              <a:t>Tkinter has some limitations in terms of visual design capabilities compared to more specialized GUI development tools.</a:t>
            </a:r>
            <a:endParaRPr lang="en-US" sz="3600" dirty="0">
              <a:latin typeface="Microsoft Sans Serif"/>
            </a:endParaRPr>
          </a:p>
          <a:p>
            <a:pPr marL="742950" indent="-742950" algn="just">
              <a:buFont typeface="Wingdings"/>
              <a:buChar char="v"/>
            </a:pPr>
            <a:r>
              <a:rPr lang="en-US" sz="3600" i="1" dirty="0">
                <a:solidFill>
                  <a:srgbClr val="7030A0"/>
                </a:solidFill>
                <a:latin typeface="Microsoft Sans Serif"/>
                <a:ea typeface="+mn-lt"/>
                <a:cs typeface="+mn-lt"/>
              </a:rPr>
              <a:t>Limited integration capabilities:</a:t>
            </a:r>
          </a:p>
          <a:p>
            <a:pPr marL="1143000" lvl="1" algn="just"/>
            <a:r>
              <a:rPr lang="en-US" sz="3600" dirty="0">
                <a:latin typeface="Microsoft Sans Serif"/>
                <a:ea typeface="+mn-lt"/>
                <a:cs typeface="+mn-lt"/>
              </a:rPr>
              <a:t>Tkinter may have limitations in terms of integration with other software components, such as payment processing or ticket dispensing systems.</a:t>
            </a:r>
            <a:endParaRPr lang="en-US" sz="8650">
              <a:latin typeface="Microsoft Sans Serif"/>
            </a:endParaRPr>
          </a:p>
          <a:p>
            <a:pPr marL="742950" indent="-742950">
              <a:buAutoNum type="arabicPeriod"/>
            </a:pPr>
            <a:endParaRPr lang="en-US" sz="3600" dirty="0"/>
          </a:p>
        </p:txBody>
      </p:sp>
      <p:sp>
        <p:nvSpPr>
          <p:cNvPr id="10" name="TextBox 9">
            <a:extLst>
              <a:ext uri="{FF2B5EF4-FFF2-40B4-BE49-F238E27FC236}">
                <a16:creationId xmlns:a16="http://schemas.microsoft.com/office/drawing/2014/main" id="{9F03B713-AADB-1E84-3C4A-6834F06C1A53}"/>
              </a:ext>
            </a:extLst>
          </p:cNvPr>
          <p:cNvSpPr txBox="1"/>
          <p:nvPr/>
        </p:nvSpPr>
        <p:spPr>
          <a:xfrm>
            <a:off x="23052101" y="9097895"/>
            <a:ext cx="8790534" cy="163814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600" dirty="0">
              <a:ea typeface="+mn-lt"/>
              <a:cs typeface="+mn-lt"/>
            </a:endParaRPr>
          </a:p>
          <a:p>
            <a:endParaRPr lang="en-US" sz="3600" dirty="0">
              <a:ea typeface="+mn-lt"/>
              <a:cs typeface="+mn-lt"/>
            </a:endParaRPr>
          </a:p>
          <a:p>
            <a:endParaRPr lang="en-US" sz="3600" dirty="0">
              <a:ea typeface="+mn-lt"/>
              <a:cs typeface="+mn-lt"/>
            </a:endParaRPr>
          </a:p>
          <a:p>
            <a:r>
              <a:rPr lang="en-US" sz="3600" dirty="0">
                <a:latin typeface="Microsoft Sans Serif"/>
                <a:ea typeface="+mn-lt"/>
                <a:cs typeface="+mn-lt"/>
              </a:rPr>
              <a:t>Define the requirements: Clearly define the requirements of the Ticket Vending Machine system and separate them from the design and implementation details. This ensures that the design is based on the requirements and that any changes to the implementation do not affect the requirements.</a:t>
            </a:r>
            <a:endParaRPr lang="en-US" sz="3600">
              <a:latin typeface="Microsoft Sans Serif"/>
            </a:endParaRPr>
          </a:p>
          <a:p>
            <a:r>
              <a:rPr lang="en-US" sz="3600" dirty="0">
                <a:latin typeface="Microsoft Sans Serif"/>
              </a:rPr>
              <a:t>For this, the following steps were taken:</a:t>
            </a:r>
            <a:endParaRPr lang="en-US" sz="3600">
              <a:latin typeface="Microsoft Sans Serif"/>
            </a:endParaRPr>
          </a:p>
          <a:p>
            <a:pPr marL="742950" indent="-742950">
              <a:buAutoNum type="arabicPeriod"/>
            </a:pPr>
            <a:r>
              <a:rPr lang="en-US" sz="3600" dirty="0">
                <a:latin typeface="Microsoft Sans Serif"/>
                <a:ea typeface="+mn-lt"/>
                <a:cs typeface="+mn-lt"/>
              </a:rPr>
              <a:t>Create a design specification.</a:t>
            </a:r>
            <a:endParaRPr lang="en-US" sz="3600">
              <a:latin typeface="Microsoft Sans Serif"/>
              <a:ea typeface="+mn-lt"/>
              <a:cs typeface="+mn-lt"/>
            </a:endParaRPr>
          </a:p>
          <a:p>
            <a:pPr marL="742950" indent="-742950">
              <a:buAutoNum type="arabicPeriod"/>
            </a:pPr>
            <a:r>
              <a:rPr lang="en-US" sz="3600" dirty="0">
                <a:latin typeface="Microsoft Sans Serif"/>
                <a:ea typeface="+mn-lt"/>
                <a:cs typeface="+mn-lt"/>
              </a:rPr>
              <a:t>Use design patterns.</a:t>
            </a:r>
            <a:endParaRPr lang="en-US" sz="3600">
              <a:latin typeface="Microsoft Sans Serif"/>
              <a:ea typeface="+mn-lt"/>
              <a:cs typeface="+mn-lt"/>
            </a:endParaRPr>
          </a:p>
          <a:p>
            <a:pPr marL="742950" indent="-742950">
              <a:buAutoNum type="arabicPeriod"/>
            </a:pPr>
            <a:r>
              <a:rPr lang="en-US" sz="3600" dirty="0">
                <a:latin typeface="Microsoft Sans Serif"/>
                <a:ea typeface="+mn-lt"/>
                <a:cs typeface="+mn-lt"/>
              </a:rPr>
              <a:t>Use interfaces.</a:t>
            </a:r>
            <a:endParaRPr lang="en-US" sz="3600">
              <a:latin typeface="Microsoft Sans Serif"/>
              <a:ea typeface="+mn-lt"/>
              <a:cs typeface="+mn-lt"/>
            </a:endParaRPr>
          </a:p>
          <a:p>
            <a:pPr marL="742950" indent="-742950">
              <a:buAutoNum type="arabicPeriod"/>
            </a:pPr>
            <a:r>
              <a:rPr lang="en-US" sz="3600" dirty="0">
                <a:latin typeface="Microsoft Sans Serif"/>
                <a:ea typeface="+mn-lt"/>
                <a:cs typeface="+mn-lt"/>
              </a:rPr>
              <a:t>Implement using a modular approach.</a:t>
            </a:r>
            <a:endParaRPr lang="en-US" sz="3600">
              <a:latin typeface="Microsoft Sans Serif"/>
              <a:ea typeface="+mn-lt"/>
              <a:cs typeface="+mn-lt"/>
            </a:endParaRPr>
          </a:p>
          <a:p>
            <a:pPr marL="742950" indent="-742950">
              <a:buAutoNum type="arabicPeriod"/>
            </a:pPr>
            <a:r>
              <a:rPr lang="en-US" sz="3600" dirty="0">
                <a:latin typeface="Microsoft Sans Serif"/>
                <a:ea typeface="+mn-lt"/>
                <a:cs typeface="+mn-lt"/>
              </a:rPr>
              <a:t>Use abstraction layers.</a:t>
            </a:r>
            <a:endParaRPr lang="en-US" sz="3600">
              <a:latin typeface="Microsoft Sans Serif"/>
              <a:ea typeface="+mn-lt"/>
              <a:cs typeface="+mn-lt"/>
            </a:endParaRPr>
          </a:p>
          <a:p>
            <a:pPr marL="742950" indent="-742950">
              <a:buAutoNum type="arabicPeriod"/>
            </a:pPr>
            <a:r>
              <a:rPr lang="en-US" sz="3600" dirty="0">
                <a:latin typeface="Microsoft Sans Serif"/>
                <a:ea typeface="+mn-lt"/>
                <a:cs typeface="+mn-lt"/>
              </a:rPr>
              <a:t>Ensure documentation and testing.</a:t>
            </a:r>
            <a:endParaRPr lang="en-US" sz="3600">
              <a:latin typeface="Microsoft Sans Serif"/>
              <a:ea typeface="+mn-lt"/>
              <a:cs typeface="+mn-lt"/>
            </a:endParaRPr>
          </a:p>
          <a:p>
            <a:endParaRPr lang="en-US" sz="3600" dirty="0">
              <a:latin typeface="Microsoft Sans Serif"/>
            </a:endParaRPr>
          </a:p>
          <a:p>
            <a:r>
              <a:rPr lang="en-US" sz="3600" dirty="0">
                <a:latin typeface="Microsoft Sans Serif"/>
                <a:ea typeface="+mn-lt"/>
                <a:cs typeface="+mn-lt"/>
              </a:rPr>
              <a:t>By following these steps, the design of the Ticket Vending Machine can be separated and insulated from its implementation, ensuring that modifications or changes to either component do not affect the other. This allows for greater flexibility, maintainability, and scalability of the overall system.</a:t>
            </a:r>
            <a:endParaRPr lang="en-US" sz="3600">
              <a:latin typeface="Microsoft Sans Serif"/>
            </a:endParaRPr>
          </a:p>
          <a:p>
            <a:pPr marL="2193925" lvl="1"/>
            <a:endParaRPr lang="en-US" sz="8650" dirty="0">
              <a:ea typeface="+mn-lt"/>
              <a:cs typeface="+mn-lt"/>
            </a:endParaRPr>
          </a:p>
        </p:txBody>
      </p:sp>
      <p:sp>
        <p:nvSpPr>
          <p:cNvPr id="11" name="TextBox 10">
            <a:extLst>
              <a:ext uri="{FF2B5EF4-FFF2-40B4-BE49-F238E27FC236}">
                <a16:creationId xmlns:a16="http://schemas.microsoft.com/office/drawing/2014/main" id="{CC082105-E8EE-435C-FAF0-BCDCCE2CCFE2}"/>
              </a:ext>
            </a:extLst>
          </p:cNvPr>
          <p:cNvSpPr txBox="1"/>
          <p:nvPr/>
        </p:nvSpPr>
        <p:spPr>
          <a:xfrm>
            <a:off x="33471650" y="8575381"/>
            <a:ext cx="9712616" cy="89562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indent="-742950">
              <a:buFont typeface="Wingdings"/>
              <a:buChar char="v"/>
            </a:pPr>
            <a:r>
              <a:rPr lang="en-US" sz="3600" i="1" dirty="0">
                <a:solidFill>
                  <a:srgbClr val="C00000"/>
                </a:solidFill>
                <a:latin typeface="Microsoft Sans Serif"/>
                <a:ea typeface="+mn-lt"/>
                <a:cs typeface="+mn-lt"/>
              </a:rPr>
              <a:t>User-centered design is essential.</a:t>
            </a:r>
            <a:endParaRPr lang="en-US" sz="3600" i="1" dirty="0">
              <a:solidFill>
                <a:srgbClr val="C00000"/>
              </a:solidFill>
              <a:latin typeface="Microsoft Sans Serif"/>
            </a:endParaRPr>
          </a:p>
          <a:p>
            <a:pPr marL="1143000" lvl="1"/>
            <a:r>
              <a:rPr lang="en-US" sz="3600" dirty="0">
                <a:latin typeface="Microsoft Sans Serif"/>
                <a:ea typeface="+mn-lt"/>
                <a:cs typeface="+mn-lt"/>
              </a:rPr>
              <a:t>Intuitive, accessible, and easy to use is critical for ensuring that users can effectively use it.</a:t>
            </a:r>
            <a:endParaRPr lang="en-US" sz="3600">
              <a:latin typeface="Microsoft Sans Serif"/>
            </a:endParaRPr>
          </a:p>
          <a:p>
            <a:pPr marL="742950" indent="-742950">
              <a:buFont typeface="Wingdings"/>
              <a:buChar char="v"/>
            </a:pPr>
            <a:r>
              <a:rPr lang="en-US" sz="3600" i="1" dirty="0">
                <a:solidFill>
                  <a:srgbClr val="C00000"/>
                </a:solidFill>
                <a:latin typeface="Microsoft Sans Serif"/>
                <a:ea typeface="+mn-lt"/>
                <a:cs typeface="+mn-lt"/>
              </a:rPr>
              <a:t>Modularity and separation of concerns are critical.</a:t>
            </a:r>
          </a:p>
          <a:p>
            <a:pPr marL="1143000" lvl="1"/>
            <a:r>
              <a:rPr lang="en-US" sz="3600" dirty="0">
                <a:latin typeface="Microsoft Sans Serif"/>
                <a:ea typeface="+mn-lt"/>
                <a:cs typeface="+mn-lt"/>
              </a:rPr>
              <a:t>Breaking down the software system into smaller, independent components can make it easier to develop, test, and maintain.</a:t>
            </a:r>
            <a:endParaRPr lang="en-US" sz="3600">
              <a:latin typeface="Microsoft Sans Serif"/>
            </a:endParaRPr>
          </a:p>
          <a:p>
            <a:pPr marL="742950" indent="-742950">
              <a:buFont typeface="Wingdings"/>
              <a:buChar char="v"/>
            </a:pPr>
            <a:r>
              <a:rPr lang="en-US" sz="3600" i="1" dirty="0">
                <a:solidFill>
                  <a:srgbClr val="C00000"/>
                </a:solidFill>
                <a:latin typeface="Microsoft Sans Serif"/>
                <a:ea typeface="+mn-lt"/>
                <a:cs typeface="+mn-lt"/>
              </a:rPr>
              <a:t>Testing is crucial.</a:t>
            </a:r>
          </a:p>
          <a:p>
            <a:pPr marL="742950" indent="-742950">
              <a:buFont typeface="Wingdings"/>
              <a:buChar char="v"/>
            </a:pPr>
            <a:r>
              <a:rPr lang="en-US" sz="3600" i="1" dirty="0">
                <a:solidFill>
                  <a:srgbClr val="C00000"/>
                </a:solidFill>
                <a:latin typeface="Microsoft Sans Serif"/>
                <a:ea typeface="+mn-lt"/>
                <a:cs typeface="+mn-lt"/>
              </a:rPr>
              <a:t>Documentation is important.</a:t>
            </a:r>
          </a:p>
          <a:p>
            <a:pPr marL="1143000" lvl="1"/>
            <a:r>
              <a:rPr lang="en-US" sz="3600" dirty="0">
                <a:latin typeface="Microsoft Sans Serif"/>
                <a:ea typeface="+mn-lt"/>
                <a:cs typeface="+mn-lt"/>
              </a:rPr>
              <a:t>Can make it easier for future developers to understand and modify the codebase.</a:t>
            </a:r>
            <a:endParaRPr lang="en-US" sz="3600">
              <a:latin typeface="Microsoft Sans Serif"/>
            </a:endParaRPr>
          </a:p>
          <a:p>
            <a:pPr marL="742950" indent="-742950">
              <a:buFont typeface="Wingdings"/>
              <a:buChar char="v"/>
            </a:pPr>
            <a:r>
              <a:rPr lang="en-US" sz="3600" i="1" dirty="0">
                <a:solidFill>
                  <a:srgbClr val="C00000"/>
                </a:solidFill>
                <a:latin typeface="Microsoft Sans Serif"/>
                <a:ea typeface="+mn-lt"/>
                <a:cs typeface="+mn-lt"/>
              </a:rPr>
              <a:t>The importance of project management.</a:t>
            </a:r>
          </a:p>
          <a:p>
            <a:pPr marL="742950" indent="-742950">
              <a:buFont typeface="Wingdings"/>
              <a:buChar char="v"/>
            </a:pPr>
            <a:r>
              <a:rPr lang="en-US" sz="3600" i="1" dirty="0">
                <a:solidFill>
                  <a:srgbClr val="C00000"/>
                </a:solidFill>
                <a:latin typeface="Microsoft Sans Serif"/>
                <a:ea typeface="+mn-lt"/>
                <a:cs typeface="+mn-lt"/>
              </a:rPr>
              <a:t>Collaboration is essential.</a:t>
            </a:r>
            <a:endParaRPr lang="en-US" sz="3600" i="1" dirty="0">
              <a:solidFill>
                <a:srgbClr val="C00000"/>
              </a:solidFill>
              <a:latin typeface="Microsoft Sans Serif"/>
            </a:endParaRPr>
          </a:p>
        </p:txBody>
      </p:sp>
      <p:sp>
        <p:nvSpPr>
          <p:cNvPr id="12" name="TextBox 11">
            <a:extLst>
              <a:ext uri="{FF2B5EF4-FFF2-40B4-BE49-F238E27FC236}">
                <a16:creationId xmlns:a16="http://schemas.microsoft.com/office/drawing/2014/main" id="{C6B081B0-E6BD-0B08-85A9-8ADE19AFA4DC}"/>
              </a:ext>
            </a:extLst>
          </p:cNvPr>
          <p:cNvSpPr txBox="1"/>
          <p:nvPr/>
        </p:nvSpPr>
        <p:spPr>
          <a:xfrm>
            <a:off x="33686802" y="20900571"/>
            <a:ext cx="8944215" cy="95102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Microsoft Sans Serif"/>
                <a:ea typeface="+mn-lt"/>
                <a:cs typeface="+mn-lt"/>
              </a:rPr>
              <a:t>The low-level solution domain model of the Ticket Vending Machine software system can be mapped to a programming language that supports the object-oriented programming paradigm, such as </a:t>
            </a:r>
            <a:r>
              <a:rPr lang="en-US" sz="3600" i="1" dirty="0">
                <a:solidFill>
                  <a:srgbClr val="7030A0"/>
                </a:solidFill>
                <a:latin typeface="Microsoft Sans Serif"/>
                <a:ea typeface="+mn-lt"/>
                <a:cs typeface="+mn-lt"/>
              </a:rPr>
              <a:t>Java, C++, or C#. </a:t>
            </a:r>
            <a:r>
              <a:rPr lang="en-US" sz="3600" dirty="0">
                <a:latin typeface="Microsoft Sans Serif"/>
                <a:ea typeface="+mn-lt"/>
                <a:cs typeface="+mn-lt"/>
              </a:rPr>
              <a:t>The steps for Java would be:</a:t>
            </a:r>
          </a:p>
          <a:p>
            <a:endParaRPr lang="en-US" sz="3600" dirty="0">
              <a:latin typeface="Microsoft Sans Serif"/>
              <a:ea typeface="+mn-lt"/>
              <a:cs typeface="+mn-lt"/>
            </a:endParaRPr>
          </a:p>
          <a:p>
            <a:pPr marL="742950" indent="-742950">
              <a:buFont typeface="Wingdings"/>
              <a:buChar char="v"/>
            </a:pPr>
            <a:r>
              <a:rPr lang="en-US" sz="3600" dirty="0">
                <a:latin typeface="Microsoft Sans Serif"/>
                <a:ea typeface="+mn-lt"/>
                <a:cs typeface="+mn-lt"/>
              </a:rPr>
              <a:t>Identify </a:t>
            </a:r>
            <a:r>
              <a:rPr lang="en-US" sz="3600" i="1" dirty="0">
                <a:solidFill>
                  <a:srgbClr val="7030A0"/>
                </a:solidFill>
                <a:latin typeface="Microsoft Sans Serif"/>
                <a:ea typeface="+mn-lt"/>
                <a:cs typeface="+mn-lt"/>
              </a:rPr>
              <a:t>classes</a:t>
            </a:r>
            <a:r>
              <a:rPr lang="en-US" sz="3600" dirty="0">
                <a:latin typeface="Microsoft Sans Serif"/>
                <a:ea typeface="+mn-lt"/>
                <a:cs typeface="+mn-lt"/>
              </a:rPr>
              <a:t> and </a:t>
            </a:r>
            <a:r>
              <a:rPr lang="en-US" sz="3600" i="1" dirty="0">
                <a:solidFill>
                  <a:srgbClr val="7030A0"/>
                </a:solidFill>
                <a:latin typeface="Microsoft Sans Serif"/>
                <a:ea typeface="+mn-lt"/>
                <a:cs typeface="+mn-lt"/>
              </a:rPr>
              <a:t>objects</a:t>
            </a:r>
            <a:r>
              <a:rPr lang="en-US" sz="3600" dirty="0">
                <a:latin typeface="Microsoft Sans Serif"/>
                <a:ea typeface="+mn-lt"/>
                <a:cs typeface="+mn-lt"/>
              </a:rPr>
              <a:t> needed.</a:t>
            </a:r>
            <a:endParaRPr lang="en-US" sz="3600">
              <a:latin typeface="Microsoft Sans Serif"/>
              <a:ea typeface="+mn-lt"/>
              <a:cs typeface="+mn-lt"/>
            </a:endParaRPr>
          </a:p>
          <a:p>
            <a:pPr marL="742950" indent="-742950">
              <a:buFont typeface="Wingdings"/>
              <a:buChar char="v"/>
            </a:pPr>
            <a:r>
              <a:rPr lang="en-US" sz="3600" dirty="0">
                <a:latin typeface="Microsoft Sans Serif"/>
                <a:ea typeface="+mn-lt"/>
                <a:cs typeface="+mn-lt"/>
              </a:rPr>
              <a:t>Define classes and objects for the TVM.</a:t>
            </a:r>
            <a:endParaRPr lang="en-US" sz="3600">
              <a:latin typeface="Microsoft Sans Serif"/>
              <a:ea typeface="+mn-lt"/>
              <a:cs typeface="+mn-lt"/>
            </a:endParaRPr>
          </a:p>
          <a:p>
            <a:pPr marL="742950" indent="-742950">
              <a:buFont typeface="Wingdings"/>
              <a:buChar char="v"/>
            </a:pPr>
            <a:r>
              <a:rPr lang="en-US" sz="3600" dirty="0">
                <a:latin typeface="Microsoft Sans Serif"/>
                <a:ea typeface="+mn-lt"/>
                <a:cs typeface="+mn-lt"/>
              </a:rPr>
              <a:t>Implement class relationships like </a:t>
            </a:r>
            <a:r>
              <a:rPr lang="en-US" sz="3600" i="1" dirty="0">
                <a:solidFill>
                  <a:srgbClr val="7030A0"/>
                </a:solidFill>
                <a:latin typeface="Microsoft Sans Serif"/>
                <a:ea typeface="+mn-lt"/>
                <a:cs typeface="+mn-lt"/>
              </a:rPr>
              <a:t>Inheritance</a:t>
            </a:r>
            <a:r>
              <a:rPr lang="en-US" sz="3600" i="1" dirty="0">
                <a:latin typeface="Microsoft Sans Serif"/>
                <a:ea typeface="+mn-lt"/>
                <a:cs typeface="+mn-lt"/>
              </a:rPr>
              <a:t>,</a:t>
            </a:r>
            <a:r>
              <a:rPr lang="en-US" sz="3600" i="1" dirty="0">
                <a:solidFill>
                  <a:srgbClr val="7030A0"/>
                </a:solidFill>
                <a:latin typeface="Microsoft Sans Serif"/>
                <a:ea typeface="+mn-lt"/>
                <a:cs typeface="+mn-lt"/>
              </a:rPr>
              <a:t> Aggregation</a:t>
            </a:r>
            <a:r>
              <a:rPr lang="en-US" sz="3600" dirty="0">
                <a:latin typeface="Microsoft Sans Serif"/>
                <a:ea typeface="+mn-lt"/>
                <a:cs typeface="+mn-lt"/>
              </a:rPr>
              <a:t>, etc.</a:t>
            </a:r>
            <a:endParaRPr lang="en-US" sz="3600">
              <a:latin typeface="Microsoft Sans Serif"/>
              <a:ea typeface="+mn-lt"/>
              <a:cs typeface="+mn-lt"/>
            </a:endParaRPr>
          </a:p>
          <a:p>
            <a:pPr marL="742950" indent="-742950">
              <a:buFont typeface="Wingdings"/>
              <a:buChar char="v"/>
            </a:pPr>
            <a:r>
              <a:rPr lang="en-US" sz="3600" dirty="0">
                <a:latin typeface="Microsoft Sans Serif"/>
                <a:ea typeface="+mn-lt"/>
                <a:cs typeface="+mn-lt"/>
              </a:rPr>
              <a:t>Implement class methods.</a:t>
            </a:r>
            <a:endParaRPr lang="en-US" sz="3600">
              <a:latin typeface="Microsoft Sans Serif"/>
              <a:ea typeface="+mn-lt"/>
              <a:cs typeface="+mn-lt"/>
            </a:endParaRPr>
          </a:p>
          <a:p>
            <a:pPr marL="742950" indent="-742950">
              <a:buFont typeface="Wingdings"/>
              <a:buChar char="v"/>
            </a:pPr>
            <a:r>
              <a:rPr lang="en-US" sz="3600" dirty="0">
                <a:latin typeface="Microsoft Sans Serif"/>
                <a:ea typeface="+mn-lt"/>
                <a:cs typeface="+mn-lt"/>
              </a:rPr>
              <a:t>Implement user interface in </a:t>
            </a:r>
            <a:r>
              <a:rPr lang="en-US" sz="3600" i="1" dirty="0">
                <a:solidFill>
                  <a:srgbClr val="7030A0"/>
                </a:solidFill>
                <a:latin typeface="Microsoft Sans Serif"/>
                <a:ea typeface="+mn-lt"/>
                <a:cs typeface="+mn-lt"/>
              </a:rPr>
              <a:t>Swing</a:t>
            </a:r>
            <a:r>
              <a:rPr lang="en-US" sz="3600" dirty="0">
                <a:latin typeface="Microsoft Sans Serif"/>
                <a:ea typeface="+mn-lt"/>
                <a:cs typeface="+mn-lt"/>
              </a:rPr>
              <a:t> or </a:t>
            </a:r>
            <a:r>
              <a:rPr lang="en-US" sz="3600" i="1" dirty="0">
                <a:solidFill>
                  <a:srgbClr val="7030A0"/>
                </a:solidFill>
                <a:latin typeface="Microsoft Sans Serif"/>
                <a:ea typeface="+mn-lt"/>
                <a:cs typeface="+mn-lt"/>
              </a:rPr>
              <a:t>JavaFX</a:t>
            </a:r>
            <a:r>
              <a:rPr lang="en-US" sz="3600" i="1" dirty="0">
                <a:latin typeface="Microsoft Sans Serif"/>
                <a:ea typeface="+mn-lt"/>
                <a:cs typeface="+mn-lt"/>
              </a:rPr>
              <a:t> </a:t>
            </a:r>
            <a:r>
              <a:rPr lang="en-US" sz="3600" dirty="0">
                <a:latin typeface="Microsoft Sans Serif"/>
                <a:ea typeface="+mn-lt"/>
                <a:cs typeface="+mn-lt"/>
              </a:rPr>
              <a:t>frameworks.</a:t>
            </a:r>
            <a:endParaRPr lang="en-US" sz="3600">
              <a:latin typeface="Microsoft Sans Serif"/>
              <a:ea typeface="+mn-lt"/>
              <a:cs typeface="+mn-lt"/>
            </a:endParaRPr>
          </a:p>
          <a:p>
            <a:pPr marL="742950" indent="-742950">
              <a:buFont typeface="Wingdings"/>
              <a:buChar char="v"/>
            </a:pPr>
            <a:r>
              <a:rPr lang="en-US" sz="3600" dirty="0">
                <a:latin typeface="Microsoft Sans Serif"/>
                <a:ea typeface="+mn-lt"/>
                <a:cs typeface="+mn-lt"/>
              </a:rPr>
              <a:t>Implement data storage using </a:t>
            </a:r>
            <a:r>
              <a:rPr lang="en-US" sz="3600" i="1" dirty="0">
                <a:solidFill>
                  <a:srgbClr val="7030A0"/>
                </a:solidFill>
                <a:latin typeface="Microsoft Sans Serif"/>
                <a:ea typeface="+mn-lt"/>
                <a:cs typeface="+mn-lt"/>
              </a:rPr>
              <a:t>JDBC</a:t>
            </a:r>
            <a:r>
              <a:rPr lang="en-US" sz="3600" dirty="0">
                <a:latin typeface="Microsoft Sans Serif"/>
                <a:ea typeface="+mn-lt"/>
                <a:cs typeface="+mn-lt"/>
              </a:rPr>
              <a:t>.</a:t>
            </a:r>
            <a:endParaRPr lang="en-US" sz="3600">
              <a:latin typeface="Microsoft Sans Serif"/>
              <a:ea typeface="+mn-lt"/>
              <a:cs typeface="+mn-lt"/>
            </a:endParaRPr>
          </a:p>
          <a:p>
            <a:pPr marL="742950" indent="-742950">
              <a:buFont typeface="Wingdings"/>
              <a:buChar char="v"/>
            </a:pPr>
            <a:r>
              <a:rPr lang="en-US" sz="3600" dirty="0">
                <a:latin typeface="Microsoft Sans Serif"/>
                <a:ea typeface="+mn-lt"/>
                <a:cs typeface="+mn-lt"/>
              </a:rPr>
              <a:t>Test the implementation.</a:t>
            </a:r>
            <a:endParaRPr lang="en-US" sz="3600" dirty="0">
              <a:latin typeface="Microsoft Sans Serif"/>
            </a:endParaRPr>
          </a:p>
        </p:txBody>
      </p:sp>
      <p:pic>
        <p:nvPicPr>
          <p:cNvPr id="13" name="Picture 13" descr="Cartoon bee with pointer">
            <a:extLst>
              <a:ext uri="{FF2B5EF4-FFF2-40B4-BE49-F238E27FC236}">
                <a16:creationId xmlns:a16="http://schemas.microsoft.com/office/drawing/2014/main" id="{8F7304DF-BFD1-7F71-3612-1642BD896015}"/>
              </a:ext>
            </a:extLst>
          </p:cNvPr>
          <p:cNvPicPr>
            <a:picLocks noChangeAspect="1"/>
          </p:cNvPicPr>
          <p:nvPr/>
        </p:nvPicPr>
        <p:blipFill>
          <a:blip r:embed="rId3"/>
          <a:stretch>
            <a:fillRect/>
          </a:stretch>
        </p:blipFill>
        <p:spPr>
          <a:xfrm>
            <a:off x="30015364" y="7067346"/>
            <a:ext cx="2374366" cy="2663347"/>
          </a:xfrm>
          <a:prstGeom prst="rect">
            <a:avLst/>
          </a:prstGeom>
        </p:spPr>
      </p:pic>
      <p:pic>
        <p:nvPicPr>
          <p:cNvPr id="14" name="Graphic 14" descr="An open book">
            <a:extLst>
              <a:ext uri="{FF2B5EF4-FFF2-40B4-BE49-F238E27FC236}">
                <a16:creationId xmlns:a16="http://schemas.microsoft.com/office/drawing/2014/main" id="{6CB572BF-2E02-B353-DFDA-4C4C194214C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8746739" y="5782235"/>
            <a:ext cx="3127402" cy="3096666"/>
          </a:xfrm>
          <a:prstGeom prst="rect">
            <a:avLst/>
          </a:prstGeom>
        </p:spPr>
      </p:pic>
      <p:pic>
        <p:nvPicPr>
          <p:cNvPr id="17" name="Graphic 17" descr="Fork In Road with solid fill">
            <a:extLst>
              <a:ext uri="{FF2B5EF4-FFF2-40B4-BE49-F238E27FC236}">
                <a16:creationId xmlns:a16="http://schemas.microsoft.com/office/drawing/2014/main" id="{0E28AA02-ED58-F775-F286-A7F5167A2D0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9499775" y="18245738"/>
            <a:ext cx="2328261" cy="2266789"/>
          </a:xfrm>
          <a:prstGeom prst="rect">
            <a:avLst/>
          </a:prstGeom>
        </p:spPr>
      </p:pic>
      <p:pic>
        <p:nvPicPr>
          <p:cNvPr id="20" name="Picture 20" descr="A picture containing clipart&#10;&#10;Description automatically generated">
            <a:extLst>
              <a:ext uri="{FF2B5EF4-FFF2-40B4-BE49-F238E27FC236}">
                <a16:creationId xmlns:a16="http://schemas.microsoft.com/office/drawing/2014/main" id="{C28DD82A-C983-99EF-684C-312E430F6D0E}"/>
              </a:ext>
            </a:extLst>
          </p:cNvPr>
          <p:cNvPicPr>
            <a:picLocks noChangeAspect="1"/>
          </p:cNvPicPr>
          <p:nvPr/>
        </p:nvPicPr>
        <p:blipFill>
          <a:blip r:embed="rId8"/>
          <a:stretch>
            <a:fillRect/>
          </a:stretch>
        </p:blipFill>
        <p:spPr>
          <a:xfrm>
            <a:off x="6582582" y="15815822"/>
            <a:ext cx="4172638" cy="2729666"/>
          </a:xfrm>
          <a:prstGeom prst="rect">
            <a:avLst/>
          </a:prstGeom>
        </p:spPr>
      </p:pic>
      <p:pic>
        <p:nvPicPr>
          <p:cNvPr id="22" name="Picture 22" descr="Icon&#10;&#10;Description automatically generated">
            <a:extLst>
              <a:ext uri="{FF2B5EF4-FFF2-40B4-BE49-F238E27FC236}">
                <a16:creationId xmlns:a16="http://schemas.microsoft.com/office/drawing/2014/main" id="{CCF929AA-A631-7137-81A5-F34324E50FE4}"/>
              </a:ext>
            </a:extLst>
          </p:cNvPr>
          <p:cNvPicPr>
            <a:picLocks noChangeAspect="1"/>
          </p:cNvPicPr>
          <p:nvPr/>
        </p:nvPicPr>
        <p:blipFill>
          <a:blip r:embed="rId9"/>
          <a:stretch>
            <a:fillRect/>
          </a:stretch>
        </p:blipFill>
        <p:spPr>
          <a:xfrm>
            <a:off x="7998762" y="6603435"/>
            <a:ext cx="2541974" cy="2776386"/>
          </a:xfrm>
          <a:prstGeom prst="rect">
            <a:avLst/>
          </a:prstGeom>
        </p:spPr>
      </p:pic>
      <p:pic>
        <p:nvPicPr>
          <p:cNvPr id="23" name="Picture 23" descr="A picture containing indoor&#10;&#10;Description automatically generated">
            <a:extLst>
              <a:ext uri="{FF2B5EF4-FFF2-40B4-BE49-F238E27FC236}">
                <a16:creationId xmlns:a16="http://schemas.microsoft.com/office/drawing/2014/main" id="{6E8BEE8C-5908-6BA2-E9C1-B81FF8FBA446}"/>
              </a:ext>
            </a:extLst>
          </p:cNvPr>
          <p:cNvPicPr>
            <a:picLocks noChangeAspect="1"/>
          </p:cNvPicPr>
          <p:nvPr/>
        </p:nvPicPr>
        <p:blipFill>
          <a:blip r:embed="rId10"/>
          <a:stretch>
            <a:fillRect/>
          </a:stretch>
        </p:blipFill>
        <p:spPr>
          <a:xfrm>
            <a:off x="17346706" y="15048718"/>
            <a:ext cx="3818965" cy="2021824"/>
          </a:xfrm>
          <a:prstGeom prst="rect">
            <a:avLst/>
          </a:prstGeom>
        </p:spPr>
      </p:pic>
      <p:pic>
        <p:nvPicPr>
          <p:cNvPr id="4" name="Picture 6" descr="A picture containing text, queen, vector graphics, businesscard&#10;&#10;Description automatically generated">
            <a:extLst>
              <a:ext uri="{FF2B5EF4-FFF2-40B4-BE49-F238E27FC236}">
                <a16:creationId xmlns:a16="http://schemas.microsoft.com/office/drawing/2014/main" id="{3058FB85-39B3-A763-C9E9-679B34E0EB5E}"/>
              </a:ext>
            </a:extLst>
          </p:cNvPr>
          <p:cNvPicPr>
            <a:picLocks noChangeAspect="1"/>
          </p:cNvPicPr>
          <p:nvPr/>
        </p:nvPicPr>
        <p:blipFill>
          <a:blip r:embed="rId11"/>
          <a:stretch>
            <a:fillRect/>
          </a:stretch>
        </p:blipFill>
        <p:spPr>
          <a:xfrm>
            <a:off x="18589976" y="7069449"/>
            <a:ext cx="2743200" cy="1898904"/>
          </a:xfrm>
          <a:prstGeom prst="rect">
            <a:avLst/>
          </a:prstGeom>
        </p:spPr>
      </p:pic>
    </p:spTree>
    <p:extLst>
      <p:ext uri="{BB962C8B-B14F-4D97-AF65-F5344CB8AC3E}">
        <p14:creationId xmlns:p14="http://schemas.microsoft.com/office/powerpoint/2010/main" val="4128123355"/>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assessingslate|08-202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Arial"/>
        <a:cs typeface="Arial"/>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revision>709</cp:revision>
  <dcterms:modified xsi:type="dcterms:W3CDTF">2023-04-12T05:08:18Z</dcterms:modified>
  <cp:category>science research poster</cp:category>
</cp:coreProperties>
</file>