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6" r:id="rId9"/>
    <p:sldId id="265" r:id="rId10"/>
    <p:sldId id="267" r:id="rId11"/>
    <p:sldId id="268" r:id="rId12"/>
    <p:sldId id="262" r:id="rId13"/>
    <p:sldId id="263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703"/>
  </p:normalViewPr>
  <p:slideViewPr>
    <p:cSldViewPr snapToGrid="0">
      <p:cViewPr>
        <p:scale>
          <a:sx n="91" d="100"/>
          <a:sy n="91" d="100"/>
        </p:scale>
        <p:origin x="1616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891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67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674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8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71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8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3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9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2109166F-727E-1D41-8309-50E0D5BE0192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2D24E2A-2F7E-7549-88F6-A00A1631D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24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235/individual+household+electric+power+consump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F477-A380-9F1E-24C7-8C80F693BB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972CC-F111-9304-3288-3E3D69AAA7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green plug and solar panels and wind turbines around the earth&#10;&#10;Description automatically generated">
            <a:extLst>
              <a:ext uri="{FF2B5EF4-FFF2-40B4-BE49-F238E27FC236}">
                <a16:creationId xmlns:a16="http://schemas.microsoft.com/office/drawing/2014/main" id="{DB8B60A8-13B8-58C0-1826-D4A04944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24142" y="-82826"/>
            <a:ext cx="14352680" cy="70236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8499D-B5AB-30A8-BA3B-ADA68FDD1D5C}"/>
              </a:ext>
            </a:extLst>
          </p:cNvPr>
          <p:cNvSpPr txBox="1"/>
          <p:nvPr/>
        </p:nvSpPr>
        <p:spPr>
          <a:xfrm>
            <a:off x="1786598" y="1246257"/>
            <a:ext cx="90647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Time Series Forecasting for Electrical Load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64C2C-A3F2-135F-013A-7EC448C7EEC6}"/>
              </a:ext>
            </a:extLst>
          </p:cNvPr>
          <p:cNvSpPr txBox="1"/>
          <p:nvPr/>
        </p:nvSpPr>
        <p:spPr>
          <a:xfrm>
            <a:off x="3432517" y="5735637"/>
            <a:ext cx="108790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/>
              <a:t>Nihar</a:t>
            </a:r>
            <a:r>
              <a:rPr lang="en-US" sz="2800" dirty="0"/>
              <a:t> </a:t>
            </a:r>
            <a:r>
              <a:rPr lang="en-US" sz="2800" dirty="0" err="1"/>
              <a:t>Madasu</a:t>
            </a:r>
            <a:r>
              <a:rPr lang="en-US" sz="2800" dirty="0"/>
              <a:t>, Archana </a:t>
            </a:r>
            <a:r>
              <a:rPr lang="en-US" sz="2800" dirty="0" err="1"/>
              <a:t>Bhusara</a:t>
            </a:r>
            <a:r>
              <a:rPr lang="en-US" sz="2800" dirty="0"/>
              <a:t>, Pranavi Chintala, </a:t>
            </a:r>
            <a:r>
              <a:rPr lang="en-US" sz="2800" dirty="0" err="1"/>
              <a:t>Divija</a:t>
            </a:r>
            <a:r>
              <a:rPr lang="en-US" sz="2800" dirty="0"/>
              <a:t> </a:t>
            </a:r>
            <a:r>
              <a:rPr lang="en-US" sz="2800" dirty="0" err="1"/>
              <a:t>Vasagiri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F2EBFE-FE57-84E4-CF95-FB94A4274482}"/>
              </a:ext>
            </a:extLst>
          </p:cNvPr>
          <p:cNvSpPr txBox="1"/>
          <p:nvPr/>
        </p:nvSpPr>
        <p:spPr>
          <a:xfrm>
            <a:off x="4083080" y="1915035"/>
            <a:ext cx="7526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University at Buffalo, Dec 10 , 2024 </a:t>
            </a:r>
          </a:p>
        </p:txBody>
      </p:sp>
    </p:spTree>
    <p:extLst>
      <p:ext uri="{BB962C8B-B14F-4D97-AF65-F5344CB8AC3E}">
        <p14:creationId xmlns:p14="http://schemas.microsoft.com/office/powerpoint/2010/main" val="311193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 &amp; Discussions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1AB18-3C9A-4BD8-DBBE-A46401136967}"/>
              </a:ext>
            </a:extLst>
          </p:cNvPr>
          <p:cNvSpPr txBox="1"/>
          <p:nvPr/>
        </p:nvSpPr>
        <p:spPr>
          <a:xfrm>
            <a:off x="1348154" y="1733252"/>
            <a:ext cx="565755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analyzes the residuals from a time series model: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Innovation Residuals</a:t>
            </a:r>
            <a:r>
              <a:rPr lang="en-US" dirty="0"/>
              <a:t>: The residuals fluctuate around zero, with some spikes, indicating occasional outliers or irregular patterns.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ACF (Autocorrelation Function)</a:t>
            </a:r>
            <a:r>
              <a:rPr lang="en-US" dirty="0"/>
              <a:t>: The lack of significant autocorrelations suggests the model has captured the underlying patterns well, leaving only random noise.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Histogram of Residuals</a:t>
            </a:r>
            <a:r>
              <a:rPr lang="en-US" dirty="0"/>
              <a:t>: The residuals are somewhat skewed, but they appear to be roughly centered around zero, indicating the model fits the data fairly well.</a:t>
            </a:r>
          </a:p>
          <a:p>
            <a:r>
              <a:rPr lang="en-US" dirty="0"/>
              <a:t>Overall, the model is reasonable, capturing trends effectively, though it may not fully account for occasional outliers.</a:t>
            </a:r>
          </a:p>
        </p:txBody>
      </p:sp>
      <p:pic>
        <p:nvPicPr>
          <p:cNvPr id="7" name="Picture 6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C02D14E6-739A-AD03-C3BC-4ED86D83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387" y="2423479"/>
            <a:ext cx="3862000" cy="236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38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400" b="1" dirty="0"/>
              <a:t>Illustrative Examples</a:t>
            </a:r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showing the growth of the year&#10;&#10;Description automatically generated with medium confidence">
            <a:extLst>
              <a:ext uri="{FF2B5EF4-FFF2-40B4-BE49-F238E27FC236}">
                <a16:creationId xmlns:a16="http://schemas.microsoft.com/office/drawing/2014/main" id="{1DA7346A-7786-70E8-9AF8-17858E51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425" y="1639941"/>
            <a:ext cx="6107243" cy="37828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B0174B-6CC2-1915-B4C0-C3FA9C090362}"/>
              </a:ext>
            </a:extLst>
          </p:cNvPr>
          <p:cNvSpPr txBox="1"/>
          <p:nvPr/>
        </p:nvSpPr>
        <p:spPr>
          <a:xfrm>
            <a:off x="397241" y="2560513"/>
            <a:ext cx="401513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The plot shows the forecast of electrical power consumption using the </a:t>
            </a:r>
            <a:r>
              <a:rPr lang="en-US" sz="900" b="1" dirty="0"/>
              <a:t>ARIMA model</a:t>
            </a:r>
            <a:r>
              <a:rPr lang="en-US" sz="900" dirty="0"/>
              <a:t>.</a:t>
            </a:r>
          </a:p>
          <a:p>
            <a:endParaRPr lang="en-US" sz="900" dirty="0"/>
          </a:p>
          <a:p>
            <a:r>
              <a:rPr lang="en-US" sz="900" b="1" dirty="0"/>
              <a:t>What the Plot Shows:</a:t>
            </a:r>
            <a:endParaRPr lang="en-US" sz="900" dirty="0"/>
          </a:p>
          <a:p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The </a:t>
            </a:r>
            <a:r>
              <a:rPr lang="en-US" sz="900" b="1" dirty="0"/>
              <a:t>black line</a:t>
            </a:r>
            <a:r>
              <a:rPr lang="en-US" sz="900" dirty="0"/>
              <a:t> represents actual historical values (June-November 2010).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The </a:t>
            </a:r>
            <a:r>
              <a:rPr lang="en-US" sz="900" b="1" dirty="0"/>
              <a:t>shaded areas</a:t>
            </a:r>
            <a:r>
              <a:rPr lang="en-US" sz="900" dirty="0"/>
              <a:t> represent forecasted values for October and November,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b="1" dirty="0"/>
              <a:t>95% confidence interval</a:t>
            </a:r>
            <a:r>
              <a:rPr lang="en-US" sz="900" dirty="0"/>
              <a:t> (darker blue) indicating higher certainty.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900" b="1" dirty="0"/>
              <a:t>80% confidence interval</a:t>
            </a:r>
            <a:r>
              <a:rPr lang="en-US" sz="900" dirty="0"/>
              <a:t> (lighter blue) showing a narrower range with less certainty.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900" dirty="0"/>
          </a:p>
          <a:p>
            <a:r>
              <a:rPr lang="en-US" sz="900" b="1" dirty="0"/>
              <a:t>Key Insights</a:t>
            </a:r>
            <a:r>
              <a:rPr lang="en-US" sz="9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The forecast shows an increasing trend in electrical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The widening confidence intervals indicate higher uncertainty for long-term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00" dirty="0"/>
              <a:t>ARIMA effectively captures the trend and provides reliable forecasts for decision-making.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4644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995" y="329430"/>
            <a:ext cx="3066937" cy="1188720"/>
          </a:xfrm>
        </p:spPr>
        <p:txBody>
          <a:bodyPr>
            <a:normAutofit/>
          </a:bodyPr>
          <a:lstStyle/>
          <a:p>
            <a:r>
              <a:rPr lang="en-US" sz="2400" b="1" dirty="0"/>
              <a:t>Illustrative Examples</a:t>
            </a: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F05DE7-DD13-4ECA-2D9F-B43CDD9F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842868"/>
            <a:ext cx="3685735" cy="40583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ETS Model Forecasting</a:t>
            </a:r>
          </a:p>
          <a:p>
            <a:r>
              <a:rPr lang="en-US" dirty="0"/>
              <a:t>The plot shows the forecast of electrical power consumption using an ETS model for next 6 months, which predicts future values based on past data.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the Plot Shows: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black line represents the historical power consumption (June-November 2010).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shaded area represents forecasted values for October and November 2010, with: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95% confidence interval</a:t>
            </a:r>
            <a:r>
              <a:rPr lang="en-US" dirty="0"/>
              <a:t> (darker blue) indicating a 95% certainty that actual values will fall within this range.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An </a:t>
            </a:r>
            <a:r>
              <a:rPr lang="en-US" b="1" dirty="0"/>
              <a:t>80% confidence interval</a:t>
            </a:r>
            <a:r>
              <a:rPr lang="en-US" dirty="0"/>
              <a:t> (lighter blue) showing a more narrow range with 80% certainty.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forecast indicates a rising trend in power consumption.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the forecast period extends, the uncertainty increases (widening shaded area).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ETS model captures trends and seasonality effectively, with confidence intervals guiding forecast reliability and decision-making for power demand management.</a:t>
            </a:r>
          </a:p>
          <a:p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showing the growth of the year&#10;&#10;Description automatically generated with medium confidence">
            <a:extLst>
              <a:ext uri="{FF2B5EF4-FFF2-40B4-BE49-F238E27FC236}">
                <a16:creationId xmlns:a16="http://schemas.microsoft.com/office/drawing/2014/main" id="{6FD8BEA5-B1D7-E4A9-53D0-491C68883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518150"/>
            <a:ext cx="6227064" cy="382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56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400" b="1" dirty="0"/>
              <a:t>Illustrative Examples</a:t>
            </a:r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AF05DE7-DD13-4ECA-2D9F-B43CDD9F7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3063765" cy="326320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900" dirty="0"/>
              <a:t>Multiple Linear Regression Forecasting</a:t>
            </a:r>
          </a:p>
          <a:p>
            <a:pPr>
              <a:lnSpc>
                <a:spcPct val="90000"/>
              </a:lnSpc>
            </a:pPr>
            <a:r>
              <a:rPr lang="en-US" sz="900" dirty="0"/>
              <a:t>The plot shows the forecast of electrical power consumption using an MLR model for next 6 months, which predicts future values based on past data. 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b="1" dirty="0"/>
              <a:t>What the Plot Shows: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The </a:t>
            </a:r>
            <a:r>
              <a:rPr lang="en-US" sz="900" b="1" dirty="0"/>
              <a:t>red line</a:t>
            </a:r>
            <a:r>
              <a:rPr lang="en-US" sz="900" dirty="0"/>
              <a:t> represents actual power consumption data (June-November 2010), while the </a:t>
            </a:r>
            <a:r>
              <a:rPr lang="en-US" sz="900" b="1" dirty="0"/>
              <a:t>green line</a:t>
            </a:r>
            <a:r>
              <a:rPr lang="en-US" sz="900" dirty="0"/>
              <a:t> represents predicted values from the model.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The close alignment of the lines indicates good model performance.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b="1" dirty="0"/>
              <a:t>Key Insights:</a:t>
            </a:r>
            <a:endParaRPr lang="en-US" sz="9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Both actual and predicted values show a similar trend, with power consumption rising in the later months of 2010.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900" dirty="0"/>
              <a:t>The model accurately predicts power consumption, demonstrating its reliability for forecasting future demand based on historical data.</a:t>
            </a:r>
          </a:p>
          <a:p>
            <a:pPr marL="0" indent="0">
              <a:lnSpc>
                <a:spcPct val="90000"/>
              </a:lnSpc>
              <a:buNone/>
            </a:pPr>
            <a:endParaRPr lang="en-US" sz="900" dirty="0"/>
          </a:p>
          <a:p>
            <a:pPr>
              <a:lnSpc>
                <a:spcPct val="90000"/>
              </a:lnSpc>
            </a:pPr>
            <a:endParaRPr lang="en-US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15FC82-3453-4CBE-8895-4CCFF3395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4182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FD847B-65C0-4027-8DFC-70CB42451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7802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red and green lines&#10;&#10;Description automatically generated">
            <a:extLst>
              <a:ext uri="{FF2B5EF4-FFF2-40B4-BE49-F238E27FC236}">
                <a16:creationId xmlns:a16="http://schemas.microsoft.com/office/drawing/2014/main" id="{15666A24-CBF9-B0DF-A6E5-FD3B15DAD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366" y="1487013"/>
            <a:ext cx="6227064" cy="389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22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Impact and Sustainability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049517-39B6-92F5-7B68-31F6D29DEB04}"/>
              </a:ext>
            </a:extLst>
          </p:cNvPr>
          <p:cNvSpPr txBox="1"/>
          <p:nvPr/>
        </p:nvSpPr>
        <p:spPr>
          <a:xfrm>
            <a:off x="1437132" y="1990282"/>
            <a:ext cx="96926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 on Power Consumption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models developed (ARIMA, ETS, etc.) can significantly improve the forecasting of electrical load, aiding in better energy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Accurate load forecasting helps reduce unnecessary energy production, enabling energy providers to optimize power grid usage and avoid overproduction, which can result in lower costs and less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Support for Smart Grid Development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ability to predict electrical demand at a granular level (e.g., minute-by-minute) supports the development of smarter grids, where power is distributed based on real-time demand rather than static or overly broad forecasts.</a:t>
            </a:r>
          </a:p>
        </p:txBody>
      </p:sp>
    </p:spTree>
    <p:extLst>
      <p:ext uri="{BB962C8B-B14F-4D97-AF65-F5344CB8AC3E}">
        <p14:creationId xmlns:p14="http://schemas.microsoft.com/office/powerpoint/2010/main" val="866461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Impact and Sustainability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6D574-44A0-DD5C-EBB7-81CCB4312DB4}"/>
              </a:ext>
            </a:extLst>
          </p:cNvPr>
          <p:cNvSpPr txBox="1"/>
          <p:nvPr/>
        </p:nvSpPr>
        <p:spPr>
          <a:xfrm>
            <a:off x="1575581" y="2123556"/>
            <a:ext cx="88063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Sustainability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By enhancing energy efficiency, these forecasting models contribute to sustainable practices, reducing energy wastage, lowering carbon emissions, and supporting the transition to more renewable energy 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load prediction can lead to better integration of renewable energy into the grid, ensuring that intermittent power sources (like solar or wind) are better managed.</a:t>
            </a:r>
          </a:p>
        </p:txBody>
      </p:sp>
    </p:spTree>
    <p:extLst>
      <p:ext uri="{BB962C8B-B14F-4D97-AF65-F5344CB8AC3E}">
        <p14:creationId xmlns:p14="http://schemas.microsoft.com/office/powerpoint/2010/main" val="1581967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Conclusion </a:t>
            </a:r>
            <a:br>
              <a:rPr lang="en-US" b="1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D534E-AE2F-4A6C-6A57-0DC11B0AD701}"/>
              </a:ext>
            </a:extLst>
          </p:cNvPr>
          <p:cNvSpPr txBox="1"/>
          <p:nvPr/>
        </p:nvSpPr>
        <p:spPr>
          <a:xfrm>
            <a:off x="1249680" y="1656138"/>
            <a:ext cx="96926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Summary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project demonstrates the application of time series forecasting techniques like ARIMA and ETS to predict electrical power consumption, providing insights into which model performs best.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ARIMA emerged as the superior model based on AIC, BIC, RMSE, and MAE, effectively capturing trends and seasonality in the data.</a:t>
            </a:r>
          </a:p>
          <a:p>
            <a:r>
              <a:rPr lang="en-US" b="1" dirty="0"/>
              <a:t>Future Work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Future research can explore more advanced forecasting techniques, such as deep learning models, to further improve prediction accuracy.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models can also be expanded to multiple households or larger datasets to enhance the scalability of the predictions.</a:t>
            </a:r>
          </a:p>
          <a:p>
            <a:r>
              <a:rPr lang="en-US" b="1" dirty="0"/>
              <a:t>Final Takeaway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results show the potential for machine learning and time series forecasting to transform energy management, supporting both economic and environmental sustainability goals.</a:t>
            </a:r>
          </a:p>
        </p:txBody>
      </p:sp>
    </p:spTree>
    <p:extLst>
      <p:ext uri="{BB962C8B-B14F-4D97-AF65-F5344CB8AC3E}">
        <p14:creationId xmlns:p14="http://schemas.microsoft.com/office/powerpoint/2010/main" val="135146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b="1">
                <a:solidFill>
                  <a:srgbClr val="FFFFFF"/>
                </a:solidFill>
              </a:rPr>
              <a:t>Introduction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040-6051-13D7-3C8E-FCBE1B41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Motivation: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captures minute-by-minute power consumption measurements from a household over almost four years (Dec 2006 - Nov 2010).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growing need for efficient energy management, accurate forecasting of electrical load is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Understanding power demand patterns and spikes helps improve grid stability and efficiency.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9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700" b="1">
                <a:solidFill>
                  <a:srgbClr val="FFFFFF"/>
                </a:solidFill>
              </a:rPr>
              <a:t>Introduction</a:t>
            </a:r>
            <a:endParaRPr lang="en-US" sz="17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040-6051-13D7-3C8E-FCBE1B41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Significance: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widely cited for time series forecasting in electrical load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Forecasting power consumption is crucial for optimizing energy distribution and reducing unnecessary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Various studies have applied machine learning models to predict power demand, highlighting the potential of this dataset for deeper insights.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9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040-6051-13D7-3C8E-FCBE1B41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Software 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Tools used:</a:t>
            </a:r>
            <a:r>
              <a:rPr lang="en-US" dirty="0">
                <a:solidFill>
                  <a:srgbClr val="404040"/>
                </a:solidFill>
              </a:rPr>
              <a:t> R, </a:t>
            </a:r>
            <a:r>
              <a:rPr lang="en-US" dirty="0" err="1">
                <a:solidFill>
                  <a:srgbClr val="404040"/>
                </a:solidFill>
              </a:rPr>
              <a:t>Rstudio</a:t>
            </a:r>
            <a:endParaRPr lang="en-US" dirty="0">
              <a:solidFill>
                <a:srgbClr val="40404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Libraries:</a:t>
            </a:r>
            <a:r>
              <a:rPr lang="en-US" dirty="0">
                <a:solidFill>
                  <a:srgbClr val="404040"/>
                </a:solidFill>
              </a:rPr>
              <a:t> </a:t>
            </a:r>
            <a:r>
              <a:rPr lang="en-US" dirty="0"/>
              <a:t>ggplot2, </a:t>
            </a:r>
            <a:r>
              <a:rPr lang="en-US" dirty="0" err="1"/>
              <a:t>Statsmodels</a:t>
            </a:r>
            <a:r>
              <a:rPr lang="en-US" dirty="0"/>
              <a:t> (ARIMA for time-series forecasting, ETS, Multiple Linear Regression, Seasonal Naïve), </a:t>
            </a:r>
            <a:r>
              <a:rPr lang="en-US" dirty="0" err="1"/>
              <a:t>tibble</a:t>
            </a:r>
            <a:r>
              <a:rPr lang="en-US" dirty="0"/>
              <a:t>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, </a:t>
            </a:r>
            <a:r>
              <a:rPr lang="en-US" dirty="0" err="1"/>
              <a:t>readr</a:t>
            </a:r>
            <a:r>
              <a:rPr lang="en-US" dirty="0"/>
              <a:t>, </a:t>
            </a:r>
            <a:r>
              <a:rPr lang="en-US" dirty="0" err="1"/>
              <a:t>lubridate</a:t>
            </a:r>
            <a:r>
              <a:rPr lang="en-US" dirty="0"/>
              <a:t>, </a:t>
            </a:r>
            <a:r>
              <a:rPr lang="en-US" dirty="0" err="1"/>
              <a:t>tsibble</a:t>
            </a:r>
            <a:r>
              <a:rPr lang="en-US" dirty="0"/>
              <a:t>, fable, </a:t>
            </a:r>
            <a:r>
              <a:rPr lang="en-US" dirty="0" err="1"/>
              <a:t>fabletools</a:t>
            </a:r>
            <a:r>
              <a:rPr lang="en-US" dirty="0"/>
              <a:t>, feasts, </a:t>
            </a:r>
            <a:r>
              <a:rPr lang="en-US" dirty="0" err="1"/>
              <a:t>tsibbledata</a:t>
            </a:r>
            <a:r>
              <a:rPr lang="en-US" dirty="0"/>
              <a:t>, forecast, zoo, </a:t>
            </a:r>
            <a:r>
              <a:rPr lang="en-US" dirty="0" err="1"/>
              <a:t>tseries</a:t>
            </a:r>
            <a:r>
              <a:rPr lang="en-US" dirty="0"/>
              <a:t>, </a:t>
            </a:r>
            <a:r>
              <a:rPr lang="en-US" dirty="0" err="1"/>
              <a:t>corrplot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Data Preprocessing:</a:t>
            </a:r>
            <a:endParaRPr lang="en-US" dirty="0">
              <a:solidFill>
                <a:srgbClr val="40404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missing values via forward/backward filling or interpolation to maintain dataset integrity.</a:t>
            </a:r>
          </a:p>
        </p:txBody>
      </p:sp>
    </p:spTree>
    <p:extLst>
      <p:ext uri="{BB962C8B-B14F-4D97-AF65-F5344CB8AC3E}">
        <p14:creationId xmlns:p14="http://schemas.microsoft.com/office/powerpoint/2010/main" val="2366516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040-6051-13D7-3C8E-FCBE1B41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Data Source: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Dataset:</a:t>
            </a:r>
            <a:r>
              <a:rPr lang="en-US" dirty="0">
                <a:solidFill>
                  <a:srgbClr val="404040"/>
                </a:solidFill>
              </a:rPr>
              <a:t> UCI Machine Learning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Features: Active power, reactive power, voltage, current intensity, and sub-meter readings from different household areas.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Missing data: Minor gaps (~1.25% missing), which will be handled through interpolation.</a:t>
            </a:r>
          </a:p>
          <a:p>
            <a:pPr marL="457200" lvl="1" indent="0">
              <a:buNone/>
            </a:pPr>
            <a:endParaRPr lang="en-US" dirty="0">
              <a:solidFill>
                <a:srgbClr val="40404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404040"/>
                </a:solidFill>
              </a:rPr>
              <a:t>Reference for dataset  : </a:t>
            </a:r>
            <a:r>
              <a:rPr lang="en-US" dirty="0">
                <a:solidFill>
                  <a:srgbClr val="404040"/>
                </a:solidFill>
                <a:hlinkClick r:id="rId2"/>
              </a:rPr>
              <a:t>https://archive.ics.uci.edu/dataset/235/individual+household+electric+power+consumption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41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F5040-6051-13D7-3C8E-FCBE1B41A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1" y="1843590"/>
            <a:ext cx="9027587" cy="332692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404040"/>
                </a:solidFill>
              </a:rPr>
              <a:t>Methodology: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04040"/>
                </a:solidFill>
              </a:rPr>
              <a:t>Modeling Techniques:</a:t>
            </a:r>
          </a:p>
          <a:p>
            <a:pPr lvl="2"/>
            <a:r>
              <a:rPr lang="en-US" dirty="0"/>
              <a:t>Conducted monthly time series analysis for attributes such as global active power, submeter 1, submeter 2, and submeter 3.</a:t>
            </a:r>
          </a:p>
          <a:p>
            <a:pPr lvl="2"/>
            <a:r>
              <a:rPr lang="en-US" dirty="0"/>
              <a:t>Analyzed seasonality and trend in the data.</a:t>
            </a:r>
          </a:p>
          <a:p>
            <a:pPr lvl="2"/>
            <a:r>
              <a:rPr lang="en-US" dirty="0"/>
              <a:t>Applied time series forecasting using ARIMA, ETS (Additive &amp; Multiplicative Components), Seasonal Naïve, and Multiple Linear Regression to predict future power demand.</a:t>
            </a:r>
          </a:p>
          <a:p>
            <a:pPr lvl="2"/>
            <a:r>
              <a:rPr lang="en-US" dirty="0"/>
              <a:t>Utilized Box-Cox transformations, Augmented Dickey-Fuller Test, and checks for stationarity.</a:t>
            </a:r>
          </a:p>
          <a:p>
            <a:pPr lvl="2"/>
            <a:r>
              <a:rPr lang="en-US" dirty="0"/>
              <a:t>Examined the Autocorrelation Function (ACF) and Partial Autocorrelation Function (PACF) before fitting the ARIMA model.</a:t>
            </a:r>
          </a:p>
          <a:p>
            <a:pPr lvl="2"/>
            <a:r>
              <a:rPr lang="en-US" dirty="0"/>
              <a:t>Forecasted the next 6 months for each model and plotted the residuals.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305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 &amp; Discussions </a:t>
            </a:r>
          </a:p>
        </p:txBody>
      </p:sp>
      <p:pic>
        <p:nvPicPr>
          <p:cNvPr id="5" name="Picture 4" descr="A screenshot of a black and white screen&#10;&#10;Description automatically generated">
            <a:extLst>
              <a:ext uri="{FF2B5EF4-FFF2-40B4-BE49-F238E27FC236}">
                <a16:creationId xmlns:a16="http://schemas.microsoft.com/office/drawing/2014/main" id="{A236C5B2-2BAD-E86D-4346-CB367A5A2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3042" y="3874915"/>
            <a:ext cx="7532312" cy="14129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989559-8FA5-3010-7B98-16061DB97172}"/>
              </a:ext>
            </a:extLst>
          </p:cNvPr>
          <p:cNvSpPr txBox="1"/>
          <p:nvPr/>
        </p:nvSpPr>
        <p:spPr>
          <a:xfrm>
            <a:off x="1488830" y="1843590"/>
            <a:ext cx="9214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/>
              <a:t>RMSE and MAE</a:t>
            </a:r>
            <a:r>
              <a:rPr lang="en-US"/>
              <a:t>: ARIMA has the lowest RMSE (0.0628) and MAE (0.0516), making it the most accurate model for predictive error.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MAPE</a:t>
            </a:r>
            <a:r>
              <a:rPr lang="en-US"/>
              <a:t>: ARIMA’s MAPE (74.29%) is high, indicating a larger relative error despite its low RMSE and MAE.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ME</a:t>
            </a:r>
            <a:r>
              <a:rPr lang="en-US"/>
              <a:t>: ETS has a slight underestimation tendency (negative ME), while MLR and SNAIVE have nearly zero 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9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 &amp; Discussions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89559-8FA5-3010-7B98-16061DB97172}"/>
              </a:ext>
            </a:extLst>
          </p:cNvPr>
          <p:cNvSpPr txBox="1"/>
          <p:nvPr/>
        </p:nvSpPr>
        <p:spPr>
          <a:xfrm>
            <a:off x="1390356" y="1843590"/>
            <a:ext cx="92143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ARIMA</a:t>
            </a:r>
            <a:r>
              <a:rPr lang="en-US" dirty="0"/>
              <a:t> is better for </a:t>
            </a:r>
            <a:r>
              <a:rPr lang="en-US" b="1" dirty="0"/>
              <a:t>forecasting</a:t>
            </a:r>
            <a:r>
              <a:rPr lang="en-US" dirty="0"/>
              <a:t>, as it captures time-series trends and seasonality, with strong performance in </a:t>
            </a:r>
            <a:r>
              <a:rPr lang="en-US" b="1" dirty="0"/>
              <a:t>RMSE</a:t>
            </a:r>
            <a:r>
              <a:rPr lang="en-US" dirty="0"/>
              <a:t> and </a:t>
            </a:r>
            <a:r>
              <a:rPr lang="en-US" b="1" dirty="0"/>
              <a:t>MAE</a:t>
            </a:r>
            <a:r>
              <a:rPr lang="en-US" dirty="0"/>
              <a:t>, though its </a:t>
            </a:r>
            <a:r>
              <a:rPr lang="en-US" b="1" dirty="0"/>
              <a:t>MAPE</a:t>
            </a:r>
            <a:r>
              <a:rPr lang="en-US" dirty="0"/>
              <a:t> is </a:t>
            </a:r>
            <a:r>
              <a:rPr lang="en-US" dirty="0" err="1"/>
              <a:t>higher.</a:t>
            </a:r>
            <a:r>
              <a:rPr lang="en-US" b="1" dirty="0" err="1"/>
              <a:t>MLR</a:t>
            </a:r>
            <a:r>
              <a:rPr lang="en-US" dirty="0"/>
              <a:t> has very high </a:t>
            </a:r>
            <a:r>
              <a:rPr lang="en-US" b="1" dirty="0"/>
              <a:t>R-squared</a:t>
            </a:r>
            <a:r>
              <a:rPr lang="en-US" dirty="0"/>
              <a:t> and </a:t>
            </a:r>
            <a:r>
              <a:rPr lang="en-US" b="1" dirty="0"/>
              <a:t>Adjusted R-squared</a:t>
            </a:r>
            <a:r>
              <a:rPr lang="en-US" dirty="0"/>
              <a:t> values, indicating a good fit to the data, but it may not fully capture the temporal patterns like ARIMA.</a:t>
            </a:r>
          </a:p>
          <a:p>
            <a:r>
              <a:rPr lang="en-US" b="1" dirty="0"/>
              <a:t>Conclusion</a:t>
            </a:r>
            <a:r>
              <a:rPr lang="en-US" dirty="0"/>
              <a:t>: </a:t>
            </a:r>
            <a:r>
              <a:rPr lang="en-US" b="1" dirty="0"/>
              <a:t>ARIMA</a:t>
            </a:r>
            <a:r>
              <a:rPr lang="en-US" dirty="0"/>
              <a:t> is the better model for </a:t>
            </a:r>
            <a:r>
              <a:rPr lang="en-US" b="1" dirty="0"/>
              <a:t>accurate forecasting</a:t>
            </a:r>
            <a:r>
              <a:rPr lang="en-US" dirty="0"/>
              <a:t> due to its lowest </a:t>
            </a:r>
            <a:r>
              <a:rPr lang="en-US" b="1" dirty="0"/>
              <a:t>RMSE</a:t>
            </a:r>
            <a:r>
              <a:rPr lang="en-US" dirty="0"/>
              <a:t> and </a:t>
            </a:r>
            <a:r>
              <a:rPr lang="en-US" b="1" dirty="0"/>
              <a:t>MAE</a:t>
            </a:r>
            <a:r>
              <a:rPr lang="en-US" dirty="0"/>
              <a:t>, along with a lower </a:t>
            </a:r>
            <a:r>
              <a:rPr lang="en-US" b="1" dirty="0"/>
              <a:t>AIC</a:t>
            </a:r>
            <a:r>
              <a:rPr lang="en-US" dirty="0"/>
              <a:t> and </a:t>
            </a:r>
            <a:r>
              <a:rPr lang="en-US" b="1" dirty="0" err="1"/>
              <a:t>AICc</a:t>
            </a:r>
            <a:r>
              <a:rPr lang="en-US" dirty="0"/>
              <a:t>. While </a:t>
            </a:r>
            <a:r>
              <a:rPr lang="en-US" b="1" dirty="0"/>
              <a:t>MLR</a:t>
            </a:r>
            <a:r>
              <a:rPr lang="en-US" dirty="0"/>
              <a:t> excels in explaining relationships, </a:t>
            </a:r>
            <a:r>
              <a:rPr lang="en-US" b="1" dirty="0"/>
              <a:t>ARIMA</a:t>
            </a:r>
            <a:r>
              <a:rPr lang="en-US" dirty="0"/>
              <a:t> outperforms it in time-based predictions, making it the preferred model for forecasting.</a:t>
            </a:r>
          </a:p>
        </p:txBody>
      </p:sp>
      <p:pic>
        <p:nvPicPr>
          <p:cNvPr id="3" name="Picture 2" descr="A black and grey rectangular object&#10;&#10;Description automatically generated">
            <a:extLst>
              <a:ext uri="{FF2B5EF4-FFF2-40B4-BE49-F238E27FC236}">
                <a16:creationId xmlns:a16="http://schemas.microsoft.com/office/drawing/2014/main" id="{29599AC1-FAEB-A051-861D-0F8004AE3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278" y="4223172"/>
            <a:ext cx="7772400" cy="111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41914-E132-9280-056A-9993C9B9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US" dirty="0"/>
              <a:t>Results &amp; Discussions 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84EEE464-1B2D-483D-3FD3-BC17C2482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125" y="2440940"/>
            <a:ext cx="5183097" cy="2454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AF6628-89E2-904E-2067-EB9BFB2373C6}"/>
              </a:ext>
            </a:extLst>
          </p:cNvPr>
          <p:cNvSpPr txBox="1"/>
          <p:nvPr/>
        </p:nvSpPr>
        <p:spPr>
          <a:xfrm>
            <a:off x="7131667" y="2399459"/>
            <a:ext cx="35224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Evaluation</a:t>
            </a:r>
            <a:r>
              <a:rPr lang="en-US" dirty="0"/>
              <a:t>: ARIMA has lower AIC and BIC values, indicating a better fit. The log-likelihood value also suggests ARIMA captures the data patterns more effectively.</a:t>
            </a:r>
          </a:p>
          <a:p>
            <a:endParaRPr lang="en-US" dirty="0"/>
          </a:p>
          <a:p>
            <a:r>
              <a:rPr lang="en-US" b="1" dirty="0"/>
              <a:t>Conclusion</a:t>
            </a:r>
            <a:r>
              <a:rPr lang="en-US" dirty="0"/>
              <a:t>: ARIMA is the better model based on AIC and BIC values.</a:t>
            </a:r>
          </a:p>
        </p:txBody>
      </p:sp>
    </p:spTree>
    <p:extLst>
      <p:ext uri="{BB962C8B-B14F-4D97-AF65-F5344CB8AC3E}">
        <p14:creationId xmlns:p14="http://schemas.microsoft.com/office/powerpoint/2010/main" val="41012137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1421</Words>
  <Application>Microsoft Macintosh PowerPoint</Application>
  <PresentationFormat>Widescreen</PresentationFormat>
  <Paragraphs>108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PowerPoint Presentation</vt:lpstr>
      <vt:lpstr>Introduction</vt:lpstr>
      <vt:lpstr>Introduction</vt:lpstr>
      <vt:lpstr>Methods</vt:lpstr>
      <vt:lpstr>Methods</vt:lpstr>
      <vt:lpstr>Methods</vt:lpstr>
      <vt:lpstr>Results &amp; Discussions </vt:lpstr>
      <vt:lpstr>Results &amp; Discussions </vt:lpstr>
      <vt:lpstr>Results &amp; Discussions </vt:lpstr>
      <vt:lpstr>Results &amp; Discussions </vt:lpstr>
      <vt:lpstr>Illustrative Examples</vt:lpstr>
      <vt:lpstr>Illustrative Examples</vt:lpstr>
      <vt:lpstr>Illustrative Examples</vt:lpstr>
      <vt:lpstr> Impact and Sustainability </vt:lpstr>
      <vt:lpstr> Impact and Sustainability </vt:lpstr>
      <vt:lpstr> 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Sai Kandukuri</dc:creator>
  <cp:lastModifiedBy>Krishna Sai Kandukuri</cp:lastModifiedBy>
  <cp:revision>1</cp:revision>
  <cp:lastPrinted>2024-12-10T20:21:05Z</cp:lastPrinted>
  <dcterms:created xsi:type="dcterms:W3CDTF">2024-12-10T18:15:16Z</dcterms:created>
  <dcterms:modified xsi:type="dcterms:W3CDTF">2024-12-10T20:32:49Z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2024-12-10T20:32:49Z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d8305759-02f7-4790-8504-ee78232f508b</vt:lpwstr>
  </property>
  <property fmtid="{D5CDD505-2E9C-101B-9397-08002B2CF9AE}" pid="8" name="MSIP_Label_4044bd30-2ed7-4c9d-9d12-46200872a97b_ContentBits">
    <vt:lpwstr>0</vt:lpwstr>
  </property>
</Properties>
</file>