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5" r:id="rId5"/>
    <p:sldId id="267" r:id="rId6"/>
    <p:sldId id="259" r:id="rId7"/>
    <p:sldId id="261" r:id="rId8"/>
    <p:sldId id="262" r:id="rId9"/>
    <p:sldId id="263" r:id="rId10"/>
    <p:sldId id="264" r:id="rId11"/>
    <p:sldId id="26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3096"/>
    <a:srgbClr val="FEC9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8/3/2014</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8/3/2014</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660969" y="1442535"/>
            <a:ext cx="6574703" cy="1074550"/>
          </a:xfrm>
        </p:spPr>
        <p:txBody>
          <a:bodyPr/>
          <a:lstStyle/>
          <a:p>
            <a:r>
              <a:rPr lang="en-IN" sz="3600" dirty="0" smtClean="0">
                <a:solidFill>
                  <a:srgbClr val="FF0000"/>
                </a:solidFill>
                <a:latin typeface="Algerian" panose="04020705040A02060702" pitchFamily="82" charset="0"/>
              </a:rPr>
              <a:t>SOCIETY</a:t>
            </a:r>
            <a:r>
              <a:rPr lang="en-IN" sz="3600" dirty="0" smtClean="0">
                <a:solidFill>
                  <a:srgbClr val="FF0000"/>
                </a:solidFill>
              </a:rPr>
              <a:t> </a:t>
            </a:r>
            <a:r>
              <a:rPr lang="en-IN" sz="3600" dirty="0" smtClean="0">
                <a:solidFill>
                  <a:schemeClr val="accent3">
                    <a:lumMod val="75000"/>
                  </a:schemeClr>
                </a:solidFill>
                <a:latin typeface="Bauhaus 93" panose="04030905020B02020C02" pitchFamily="82" charset="0"/>
              </a:rPr>
              <a:t>AND</a:t>
            </a:r>
            <a:r>
              <a:rPr lang="en-IN" sz="3600" dirty="0" smtClean="0">
                <a:solidFill>
                  <a:srgbClr val="FF0000"/>
                </a:solidFill>
              </a:rPr>
              <a:t> </a:t>
            </a:r>
            <a:r>
              <a:rPr lang="en-IN" sz="3600" dirty="0" smtClean="0">
                <a:solidFill>
                  <a:srgbClr val="FF0000"/>
                </a:solidFill>
                <a:latin typeface="Broadway" panose="04040905080B02020502" pitchFamily="82" charset="0"/>
              </a:rPr>
              <a:t>TECHNOLOGY</a:t>
            </a:r>
            <a:endParaRPr lang="en-IN" sz="3600" dirty="0">
              <a:solidFill>
                <a:srgbClr val="FF0000"/>
              </a:solidFill>
              <a:latin typeface="Broadway" panose="04040905080B02020502" pitchFamily="82" charset="0"/>
            </a:endParaRPr>
          </a:p>
        </p:txBody>
      </p:sp>
      <p:sp>
        <p:nvSpPr>
          <p:cNvPr id="3" name="Subtitle 2"/>
          <p:cNvSpPr>
            <a:spLocks noGrp="1"/>
          </p:cNvSpPr>
          <p:nvPr>
            <p:ph type="subTitle" idx="1"/>
          </p:nvPr>
        </p:nvSpPr>
        <p:spPr/>
        <p:txBody>
          <a:bodyPr/>
          <a:lstStyle/>
          <a:p>
            <a:r>
              <a:rPr lang="en-IN" dirty="0" smtClean="0"/>
              <a:t>Sparking creative solutions</a:t>
            </a:r>
            <a:endParaRPr lang="en-IN" dirty="0"/>
          </a:p>
        </p:txBody>
      </p:sp>
      <p:sp>
        <p:nvSpPr>
          <p:cNvPr id="4" name="Rectangle 3"/>
          <p:cNvSpPr/>
          <p:nvPr/>
        </p:nvSpPr>
        <p:spPr>
          <a:xfrm>
            <a:off x="3276600" y="5257800"/>
            <a:ext cx="5562600" cy="3048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rgbClr val="FF0000"/>
                </a:solidFill>
              </a:rPr>
              <a:t>MAHINDRA         ECOLE       CENTRALE</a:t>
            </a:r>
            <a:endParaRPr lang="en-IN" b="1" dirty="0">
              <a:solidFill>
                <a:srgbClr val="FF0000"/>
              </a:solidFill>
            </a:endParaRPr>
          </a:p>
        </p:txBody>
      </p:sp>
    </p:spTree>
    <p:extLst>
      <p:ext uri="{BB962C8B-B14F-4D97-AF65-F5344CB8AC3E}">
        <p14:creationId xmlns:p14="http://schemas.microsoft.com/office/powerpoint/2010/main" val="3006848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TANGIBLE PROJECT</a:t>
            </a:r>
            <a:endParaRPr lang="en-IN" dirty="0"/>
          </a:p>
        </p:txBody>
      </p:sp>
      <p:sp>
        <p:nvSpPr>
          <p:cNvPr id="3" name="Content Placeholder 2"/>
          <p:cNvSpPr>
            <a:spLocks noGrp="1"/>
          </p:cNvSpPr>
          <p:nvPr>
            <p:ph idx="1"/>
          </p:nvPr>
        </p:nvSpPr>
        <p:spPr>
          <a:xfrm>
            <a:off x="822960" y="1143000"/>
            <a:ext cx="8016240" cy="3537477"/>
          </a:xfrm>
          <a:ln>
            <a:solidFill>
              <a:schemeClr val="accent2"/>
            </a:solidFill>
          </a:ln>
        </p:spPr>
        <p:txBody>
          <a:bodyPr>
            <a:noAutofit/>
          </a:bodyPr>
          <a:lstStyle/>
          <a:p>
            <a:pPr>
              <a:buFont typeface="Arial" panose="020B0604020202020204" pitchFamily="34" charset="0"/>
              <a:buChar char="•"/>
            </a:pPr>
            <a:r>
              <a:rPr lang="en-IN" sz="2100" dirty="0" smtClean="0">
                <a:solidFill>
                  <a:srgbClr val="C00000"/>
                </a:solidFill>
                <a:latin typeface="Aparajita" panose="020B0604020202020204" pitchFamily="34" charset="0"/>
                <a:cs typeface="Aparajita" panose="020B0604020202020204" pitchFamily="34" charset="0"/>
              </a:rPr>
              <a:t>THE FIRST SEMESTER WILL END WITH A 5 SHOT EXERCISE WHERE THE STUDENT SHALL USE SILENT SHOTS TO DESCRIBE:</a:t>
            </a:r>
          </a:p>
          <a:p>
            <a:pPr>
              <a:buFont typeface="Arial" panose="020B0604020202020204" pitchFamily="34" charset="0"/>
              <a:buChar char="•"/>
            </a:pPr>
            <a:r>
              <a:rPr lang="en-IN" sz="2100" dirty="0" smtClean="0">
                <a:solidFill>
                  <a:srgbClr val="C00000"/>
                </a:solidFill>
                <a:latin typeface="Aparajita" panose="020B0604020202020204" pitchFamily="34" charset="0"/>
                <a:cs typeface="Aparajita" panose="020B0604020202020204" pitchFamily="34" charset="0"/>
              </a:rPr>
              <a:t>AT THE FIRST THE ART OF VISUAL EXPRESSION TO TRANSCREATE A CONCERN DEVELOPED OVER THE VARIOUS TUTORIALS INTO A SET OF SHOTS IN 30 SECONDS IN THE FIRST SCREENING</a:t>
            </a:r>
          </a:p>
          <a:p>
            <a:pPr>
              <a:buFont typeface="Arial" panose="020B0604020202020204" pitchFamily="34" charset="0"/>
              <a:buChar char="•"/>
            </a:pPr>
            <a:r>
              <a:rPr lang="en-IN" sz="2100" dirty="0" smtClean="0">
                <a:solidFill>
                  <a:srgbClr val="C00000"/>
                </a:solidFill>
                <a:latin typeface="Aparajita" panose="020B0604020202020204" pitchFamily="34" charset="0"/>
                <a:cs typeface="Aparajita" panose="020B0604020202020204" pitchFamily="34" charset="0"/>
              </a:rPr>
              <a:t>THE STUDENT SHALL NEXT READ OUT AN ORIGINAL POEM BY HIM OR HER OVER THESE IMAGES IN THE SECOND SCREENING</a:t>
            </a:r>
          </a:p>
          <a:p>
            <a:pPr>
              <a:buFont typeface="Arial" panose="020B0604020202020204" pitchFamily="34" charset="0"/>
              <a:buChar char="•"/>
            </a:pPr>
            <a:r>
              <a:rPr lang="en-IN" sz="2100" dirty="0" smtClean="0">
                <a:solidFill>
                  <a:srgbClr val="C00000"/>
                </a:solidFill>
                <a:latin typeface="Aparajita" panose="020B0604020202020204" pitchFamily="34" charset="0"/>
                <a:cs typeface="Aparajita" panose="020B0604020202020204" pitchFamily="34" charset="0"/>
              </a:rPr>
              <a:t>THE FACULTY IS NOW EQUALLY CHALLENGED WHEN THEY SEE FOR THEMSELVES THE KIND OF IDEAS THAT THEY HAVE HELPED TO NURTURE</a:t>
            </a:r>
          </a:p>
        </p:txBody>
      </p:sp>
    </p:spTree>
    <p:extLst>
      <p:ext uri="{BB962C8B-B14F-4D97-AF65-F5344CB8AC3E}">
        <p14:creationId xmlns:p14="http://schemas.microsoft.com/office/powerpoint/2010/main" val="305611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Single Corner Rectangle 1"/>
          <p:cNvSpPr/>
          <p:nvPr/>
        </p:nvSpPr>
        <p:spPr>
          <a:xfrm>
            <a:off x="2667000" y="1981200"/>
            <a:ext cx="4114800" cy="1371600"/>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dirty="0" smtClean="0">
                <a:solidFill>
                  <a:srgbClr val="FF0000"/>
                </a:solidFill>
              </a:rPr>
              <a:t>THANK YOU</a:t>
            </a:r>
            <a:endParaRPr lang="en-IN" sz="4800" dirty="0">
              <a:solidFill>
                <a:srgbClr val="FF0000"/>
              </a:solidFill>
            </a:endParaRPr>
          </a:p>
        </p:txBody>
      </p:sp>
    </p:spTree>
    <p:extLst>
      <p:ext uri="{BB962C8B-B14F-4D97-AF65-F5344CB8AC3E}">
        <p14:creationId xmlns:p14="http://schemas.microsoft.com/office/powerpoint/2010/main" val="10592716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lstStyle/>
          <a:p>
            <a:pPr algn="ctr"/>
            <a:r>
              <a:rPr lang="en-IN" dirty="0" smtClean="0"/>
              <a:t>The big viewfinder</a:t>
            </a:r>
            <a:endParaRPr lang="en-IN" dirty="0"/>
          </a:p>
        </p:txBody>
      </p:sp>
      <p:sp>
        <p:nvSpPr>
          <p:cNvPr id="3" name="Content Placeholder 2"/>
          <p:cNvSpPr>
            <a:spLocks noGrp="1"/>
          </p:cNvSpPr>
          <p:nvPr>
            <p:ph idx="1"/>
          </p:nvPr>
        </p:nvSpPr>
        <p:spPr/>
        <p:txBody>
          <a:bodyPr/>
          <a:lstStyle/>
          <a:p>
            <a:endParaRPr lang="en-IN" dirty="0"/>
          </a:p>
        </p:txBody>
      </p:sp>
      <p:sp>
        <p:nvSpPr>
          <p:cNvPr id="4" name="Diamond 3"/>
          <p:cNvSpPr/>
          <p:nvPr/>
        </p:nvSpPr>
        <p:spPr>
          <a:xfrm>
            <a:off x="3124200" y="1600200"/>
            <a:ext cx="2667000" cy="3124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3429000" y="1295400"/>
            <a:ext cx="2286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
            </a:r>
            <a:r>
              <a:rPr lang="en-IN" dirty="0" smtClean="0"/>
              <a:t>ommunication</a:t>
            </a:r>
            <a:endParaRPr lang="en-IN" dirty="0"/>
          </a:p>
        </p:txBody>
      </p:sp>
      <p:sp>
        <p:nvSpPr>
          <p:cNvPr id="6" name="Rectangle 5"/>
          <p:cNvSpPr/>
          <p:nvPr/>
        </p:nvSpPr>
        <p:spPr>
          <a:xfrm>
            <a:off x="5867400" y="2971800"/>
            <a:ext cx="1752600"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Creation</a:t>
            </a:r>
            <a:endParaRPr lang="en-IN" dirty="0"/>
          </a:p>
        </p:txBody>
      </p:sp>
      <p:sp>
        <p:nvSpPr>
          <p:cNvPr id="7" name="Rectangle 6"/>
          <p:cNvSpPr/>
          <p:nvPr/>
        </p:nvSpPr>
        <p:spPr>
          <a:xfrm>
            <a:off x="3429000" y="4724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Connection</a:t>
            </a:r>
            <a:endParaRPr lang="en-IN" dirty="0"/>
          </a:p>
        </p:txBody>
      </p:sp>
      <p:sp>
        <p:nvSpPr>
          <p:cNvPr id="8" name="Rectangle 7"/>
          <p:cNvSpPr/>
          <p:nvPr/>
        </p:nvSpPr>
        <p:spPr>
          <a:xfrm>
            <a:off x="1371600" y="2994120"/>
            <a:ext cx="1676400" cy="209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Collaboration</a:t>
            </a:r>
            <a:endParaRPr lang="en-IN" dirty="0"/>
          </a:p>
        </p:txBody>
      </p:sp>
      <p:sp>
        <p:nvSpPr>
          <p:cNvPr id="9" name="Rectangle 8"/>
          <p:cNvSpPr/>
          <p:nvPr/>
        </p:nvSpPr>
        <p:spPr>
          <a:xfrm>
            <a:off x="3429000" y="2286000"/>
            <a:ext cx="2057400" cy="1676400"/>
          </a:xfrm>
          <a:prstGeom prst="rect">
            <a:avLst/>
          </a:prstGeom>
          <a:solidFill>
            <a:schemeClr val="bg1">
              <a:lumMod val="95000"/>
            </a:schemeClr>
          </a:solid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solidFill>
                  <a:srgbClr val="FF0000"/>
                </a:solidFill>
              </a:rPr>
              <a:t>S &amp; T</a:t>
            </a:r>
            <a:endParaRPr lang="en-IN" sz="4000" dirty="0">
              <a:solidFill>
                <a:srgbClr val="FF0000"/>
              </a:solidFill>
            </a:endParaRPr>
          </a:p>
        </p:txBody>
      </p:sp>
      <p:sp>
        <p:nvSpPr>
          <p:cNvPr id="10" name="Round Single Corner Rectangle 9"/>
          <p:cNvSpPr/>
          <p:nvPr/>
        </p:nvSpPr>
        <p:spPr>
          <a:xfrm>
            <a:off x="1828800" y="1981200"/>
            <a:ext cx="1447800" cy="304800"/>
          </a:xfrm>
          <a:prstGeom prst="round1Rect">
            <a:avLst/>
          </a:prstGeom>
          <a:solidFill>
            <a:srgbClr val="FEC9A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lumMod val="50000"/>
                  </a:schemeClr>
                </a:solidFill>
              </a:rPr>
              <a:t>SCIENCES</a:t>
            </a:r>
            <a:endParaRPr lang="en-IN" dirty="0">
              <a:solidFill>
                <a:schemeClr val="accent2">
                  <a:lumMod val="50000"/>
                </a:schemeClr>
              </a:solidFill>
            </a:endParaRPr>
          </a:p>
        </p:txBody>
      </p:sp>
      <p:sp>
        <p:nvSpPr>
          <p:cNvPr id="11" name="Round Single Corner Rectangle 10"/>
          <p:cNvSpPr/>
          <p:nvPr/>
        </p:nvSpPr>
        <p:spPr>
          <a:xfrm>
            <a:off x="5688842" y="3695700"/>
            <a:ext cx="1626358" cy="304800"/>
          </a:xfrm>
          <a:prstGeom prst="round1Rect">
            <a:avLst/>
          </a:prstGeom>
          <a:solidFill>
            <a:srgbClr val="FEC9A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lumMod val="50000"/>
                  </a:schemeClr>
                </a:solidFill>
              </a:rPr>
              <a:t>ECONOMICS</a:t>
            </a:r>
            <a:endParaRPr lang="en-IN" dirty="0">
              <a:solidFill>
                <a:schemeClr val="accent2">
                  <a:lumMod val="50000"/>
                </a:schemeClr>
              </a:solidFill>
            </a:endParaRPr>
          </a:p>
        </p:txBody>
      </p:sp>
      <p:sp>
        <p:nvSpPr>
          <p:cNvPr id="12" name="Round Single Corner Rectangle 11"/>
          <p:cNvSpPr/>
          <p:nvPr/>
        </p:nvSpPr>
        <p:spPr>
          <a:xfrm>
            <a:off x="5688842" y="1981200"/>
            <a:ext cx="1626358" cy="330958"/>
          </a:xfrm>
          <a:prstGeom prst="round1Rect">
            <a:avLst/>
          </a:prstGeom>
          <a:solidFill>
            <a:srgbClr val="FEC9A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lumMod val="50000"/>
                  </a:schemeClr>
                </a:solidFill>
              </a:rPr>
              <a:t>ENGINEERING</a:t>
            </a:r>
            <a:endParaRPr lang="en-IN" dirty="0">
              <a:solidFill>
                <a:schemeClr val="accent2">
                  <a:lumMod val="50000"/>
                </a:schemeClr>
              </a:solidFill>
            </a:endParaRPr>
          </a:p>
        </p:txBody>
      </p:sp>
      <p:sp>
        <p:nvSpPr>
          <p:cNvPr id="13" name="Round Single Corner Rectangle 12"/>
          <p:cNvSpPr/>
          <p:nvPr/>
        </p:nvSpPr>
        <p:spPr>
          <a:xfrm>
            <a:off x="1524000" y="3657600"/>
            <a:ext cx="1752600" cy="381000"/>
          </a:xfrm>
          <a:prstGeom prst="round1Rect">
            <a:avLst/>
          </a:prstGeom>
          <a:solidFill>
            <a:srgbClr val="FEC9A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lumMod val="50000"/>
                  </a:schemeClr>
                </a:solidFill>
              </a:rPr>
              <a:t>ARTS/ CULTURE</a:t>
            </a:r>
            <a:endParaRPr lang="en-IN" dirty="0">
              <a:solidFill>
                <a:schemeClr val="accent2">
                  <a:lumMod val="50000"/>
                </a:schemeClr>
              </a:solidFill>
            </a:endParaRPr>
          </a:p>
        </p:txBody>
      </p:sp>
    </p:spTree>
    <p:extLst>
      <p:ext uri="{BB962C8B-B14F-4D97-AF65-F5344CB8AC3E}">
        <p14:creationId xmlns:p14="http://schemas.microsoft.com/office/powerpoint/2010/main" val="11632501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lstStyle/>
          <a:p>
            <a:pPr algn="ctr"/>
            <a:r>
              <a:rPr lang="en-IN" dirty="0" smtClean="0"/>
              <a:t>The big viewfinder- </a:t>
            </a:r>
            <a:r>
              <a:rPr lang="en-IN" sz="2000" dirty="0" smtClean="0">
                <a:latin typeface="Arial Unicode MS" panose="020B0604020202020204" pitchFamily="34" charset="-128"/>
                <a:ea typeface="Arial Unicode MS" panose="020B0604020202020204" pitchFamily="34" charset="-128"/>
                <a:cs typeface="Arial Unicode MS" panose="020B0604020202020204" pitchFamily="34" charset="-128"/>
              </a:rPr>
              <a:t>How do we see?</a:t>
            </a:r>
            <a:endParaRPr lang="en-IN" sz="2000" dirty="0"/>
          </a:p>
        </p:txBody>
      </p:sp>
      <p:sp>
        <p:nvSpPr>
          <p:cNvPr id="3" name="Content Placeholder 2"/>
          <p:cNvSpPr>
            <a:spLocks noGrp="1"/>
          </p:cNvSpPr>
          <p:nvPr>
            <p:ph idx="1"/>
          </p:nvPr>
        </p:nvSpPr>
        <p:spPr>
          <a:xfrm>
            <a:off x="228600" y="1143000"/>
            <a:ext cx="8153400" cy="3962400"/>
          </a:xfrm>
          <a:ln>
            <a:solidFill>
              <a:schemeClr val="accent2"/>
            </a:solidFill>
          </a:ln>
        </p:spPr>
        <p:txBody>
          <a:bodyPr/>
          <a:lstStyle/>
          <a:p>
            <a:pPr>
              <a:buFont typeface="Arial" panose="020B0604020202020204" pitchFamily="34" charset="0"/>
              <a:buChar char="•"/>
            </a:pPr>
            <a:r>
              <a:rPr lang="en-IN" dirty="0" smtClean="0">
                <a:solidFill>
                  <a:schemeClr val="accent2">
                    <a:lumMod val="75000"/>
                  </a:schemeClr>
                </a:solidFill>
                <a:latin typeface="Arial Black" panose="020B0A04020102020204" pitchFamily="34" charset="0"/>
              </a:rPr>
              <a:t>DISCOVERY</a:t>
            </a:r>
          </a:p>
          <a:p>
            <a:pPr>
              <a:buFont typeface="Arial" panose="020B0604020202020204" pitchFamily="34" charset="0"/>
              <a:buChar char="•"/>
            </a:pPr>
            <a:r>
              <a:rPr lang="en-IN" dirty="0" smtClean="0">
                <a:solidFill>
                  <a:schemeClr val="accent2">
                    <a:lumMod val="75000"/>
                  </a:schemeClr>
                </a:solidFill>
              </a:rPr>
              <a:t>ROOTS</a:t>
            </a:r>
          </a:p>
          <a:p>
            <a:pPr>
              <a:buFont typeface="Arial" panose="020B0604020202020204" pitchFamily="34" charset="0"/>
              <a:buChar char="•"/>
            </a:pPr>
            <a:r>
              <a:rPr lang="en-IN" dirty="0" smtClean="0">
                <a:solidFill>
                  <a:schemeClr val="accent2">
                    <a:lumMod val="75000"/>
                  </a:schemeClr>
                </a:solidFill>
                <a:latin typeface="Baskerville Old Face" panose="02020602080505020303" pitchFamily="18" charset="0"/>
              </a:rPr>
              <a:t>DIALOGUE</a:t>
            </a:r>
          </a:p>
          <a:p>
            <a:pPr>
              <a:buFont typeface="Arial" panose="020B0604020202020204" pitchFamily="34" charset="0"/>
              <a:buChar char="•"/>
            </a:pPr>
            <a:r>
              <a:rPr lang="en-IN" sz="2000" dirty="0" smtClean="0">
                <a:solidFill>
                  <a:schemeClr val="accent2">
                    <a:lumMod val="75000"/>
                  </a:schemeClr>
                </a:solidFill>
                <a:latin typeface="Arabic Typesetting" panose="03020402040406030203" pitchFamily="66" charset="-78"/>
                <a:cs typeface="Arabic Typesetting" panose="03020402040406030203" pitchFamily="66" charset="-78"/>
              </a:rPr>
              <a:t>INCUBATING</a:t>
            </a:r>
          </a:p>
          <a:p>
            <a:pPr>
              <a:buFont typeface="Arial" panose="020B0604020202020204" pitchFamily="34" charset="0"/>
              <a:buChar char="•"/>
            </a:pPr>
            <a:r>
              <a:rPr lang="en-IN" dirty="0" smtClean="0">
                <a:solidFill>
                  <a:schemeClr val="accent2">
                    <a:lumMod val="75000"/>
                  </a:schemeClr>
                </a:solidFill>
                <a:latin typeface="Lucida Calligraphy" panose="03010101010101010101" pitchFamily="66" charset="0"/>
              </a:rPr>
              <a:t>TANGIBLE</a:t>
            </a:r>
            <a:r>
              <a:rPr lang="en-IN" dirty="0" smtClean="0"/>
              <a:t>  </a:t>
            </a:r>
            <a:r>
              <a:rPr lang="en-IN" dirty="0" smtClean="0">
                <a:solidFill>
                  <a:schemeClr val="accent2">
                    <a:lumMod val="75000"/>
                  </a:schemeClr>
                </a:solidFill>
                <a:latin typeface="Lucida Calligraphy" panose="03010101010101010101" pitchFamily="66" charset="0"/>
              </a:rPr>
              <a:t>PROJECT</a:t>
            </a:r>
            <a:endParaRPr lang="en-IN" dirty="0">
              <a:solidFill>
                <a:schemeClr val="accent2">
                  <a:lumMod val="75000"/>
                </a:schemeClr>
              </a:solidFill>
              <a:latin typeface="Lucida Calligraphy" panose="03010101010101010101" pitchFamily="66" charset="0"/>
            </a:endParaRPr>
          </a:p>
        </p:txBody>
      </p:sp>
      <p:sp>
        <p:nvSpPr>
          <p:cNvPr id="4" name="Diamond 3"/>
          <p:cNvSpPr/>
          <p:nvPr/>
        </p:nvSpPr>
        <p:spPr>
          <a:xfrm>
            <a:off x="3124200" y="1600200"/>
            <a:ext cx="2667000" cy="3124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3429000" y="1295400"/>
            <a:ext cx="2286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
            </a:r>
            <a:r>
              <a:rPr lang="en-IN" dirty="0" smtClean="0"/>
              <a:t>ommunication</a:t>
            </a:r>
            <a:endParaRPr lang="en-IN" dirty="0"/>
          </a:p>
        </p:txBody>
      </p:sp>
      <p:sp>
        <p:nvSpPr>
          <p:cNvPr id="6" name="Rectangle 5"/>
          <p:cNvSpPr/>
          <p:nvPr/>
        </p:nvSpPr>
        <p:spPr>
          <a:xfrm>
            <a:off x="5867400" y="2971800"/>
            <a:ext cx="1752600"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Creation</a:t>
            </a:r>
            <a:endParaRPr lang="en-IN" dirty="0"/>
          </a:p>
        </p:txBody>
      </p:sp>
      <p:sp>
        <p:nvSpPr>
          <p:cNvPr id="7" name="Rectangle 6"/>
          <p:cNvSpPr/>
          <p:nvPr/>
        </p:nvSpPr>
        <p:spPr>
          <a:xfrm>
            <a:off x="3429000" y="4724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Connection</a:t>
            </a:r>
            <a:endParaRPr lang="en-IN" dirty="0"/>
          </a:p>
        </p:txBody>
      </p:sp>
      <p:sp>
        <p:nvSpPr>
          <p:cNvPr id="8" name="Rectangle 7"/>
          <p:cNvSpPr/>
          <p:nvPr/>
        </p:nvSpPr>
        <p:spPr>
          <a:xfrm>
            <a:off x="1371600" y="2994120"/>
            <a:ext cx="1676400" cy="209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Collaboration</a:t>
            </a:r>
            <a:endParaRPr lang="en-IN" dirty="0"/>
          </a:p>
        </p:txBody>
      </p:sp>
      <p:sp>
        <p:nvSpPr>
          <p:cNvPr id="9" name="Rectangle 8"/>
          <p:cNvSpPr/>
          <p:nvPr/>
        </p:nvSpPr>
        <p:spPr>
          <a:xfrm>
            <a:off x="3429000" y="2286000"/>
            <a:ext cx="2057400" cy="1676400"/>
          </a:xfrm>
          <a:prstGeom prst="rect">
            <a:avLst/>
          </a:prstGeom>
          <a:solidFill>
            <a:schemeClr val="bg1">
              <a:lumMod val="95000"/>
            </a:schemeClr>
          </a:solid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solidFill>
                  <a:srgbClr val="FF0000"/>
                </a:solidFill>
              </a:rPr>
              <a:t>S &amp; T</a:t>
            </a:r>
            <a:endParaRPr lang="en-IN" sz="4000" dirty="0">
              <a:solidFill>
                <a:srgbClr val="FF0000"/>
              </a:solidFill>
            </a:endParaRPr>
          </a:p>
        </p:txBody>
      </p:sp>
      <p:sp>
        <p:nvSpPr>
          <p:cNvPr id="10" name="Round Single Corner Rectangle 9"/>
          <p:cNvSpPr/>
          <p:nvPr/>
        </p:nvSpPr>
        <p:spPr>
          <a:xfrm>
            <a:off x="1828800" y="1981200"/>
            <a:ext cx="1447800" cy="304800"/>
          </a:xfrm>
          <a:prstGeom prst="round1Rect">
            <a:avLst/>
          </a:prstGeom>
          <a:solidFill>
            <a:srgbClr val="FEC9A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lumMod val="50000"/>
                  </a:schemeClr>
                </a:solidFill>
              </a:rPr>
              <a:t>SCIENCES</a:t>
            </a:r>
            <a:endParaRPr lang="en-IN" dirty="0">
              <a:solidFill>
                <a:schemeClr val="accent2">
                  <a:lumMod val="50000"/>
                </a:schemeClr>
              </a:solidFill>
            </a:endParaRPr>
          </a:p>
        </p:txBody>
      </p:sp>
      <p:sp>
        <p:nvSpPr>
          <p:cNvPr id="11" name="Round Single Corner Rectangle 10"/>
          <p:cNvSpPr/>
          <p:nvPr/>
        </p:nvSpPr>
        <p:spPr>
          <a:xfrm>
            <a:off x="5688842" y="3695700"/>
            <a:ext cx="1626358" cy="304800"/>
          </a:xfrm>
          <a:prstGeom prst="round1Rect">
            <a:avLst/>
          </a:prstGeom>
          <a:solidFill>
            <a:srgbClr val="FEC9A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lumMod val="50000"/>
                  </a:schemeClr>
                </a:solidFill>
              </a:rPr>
              <a:t>ECONOMICS</a:t>
            </a:r>
            <a:endParaRPr lang="en-IN" dirty="0">
              <a:solidFill>
                <a:schemeClr val="accent2">
                  <a:lumMod val="50000"/>
                </a:schemeClr>
              </a:solidFill>
            </a:endParaRPr>
          </a:p>
        </p:txBody>
      </p:sp>
      <p:sp>
        <p:nvSpPr>
          <p:cNvPr id="12" name="Round Single Corner Rectangle 11"/>
          <p:cNvSpPr/>
          <p:nvPr/>
        </p:nvSpPr>
        <p:spPr>
          <a:xfrm>
            <a:off x="5688842" y="1981200"/>
            <a:ext cx="1626358" cy="330958"/>
          </a:xfrm>
          <a:prstGeom prst="round1Rect">
            <a:avLst/>
          </a:prstGeom>
          <a:solidFill>
            <a:srgbClr val="FEC9A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lumMod val="50000"/>
                  </a:schemeClr>
                </a:solidFill>
              </a:rPr>
              <a:t>ENGINEERING</a:t>
            </a:r>
            <a:endParaRPr lang="en-IN" dirty="0">
              <a:solidFill>
                <a:schemeClr val="accent2">
                  <a:lumMod val="50000"/>
                </a:schemeClr>
              </a:solidFill>
            </a:endParaRPr>
          </a:p>
        </p:txBody>
      </p:sp>
      <p:sp>
        <p:nvSpPr>
          <p:cNvPr id="13" name="Round Single Corner Rectangle 12"/>
          <p:cNvSpPr/>
          <p:nvPr/>
        </p:nvSpPr>
        <p:spPr>
          <a:xfrm>
            <a:off x="1524000" y="3657600"/>
            <a:ext cx="1752600" cy="381000"/>
          </a:xfrm>
          <a:prstGeom prst="round1Rect">
            <a:avLst/>
          </a:prstGeom>
          <a:solidFill>
            <a:srgbClr val="FEC9A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lumMod val="50000"/>
                  </a:schemeClr>
                </a:solidFill>
              </a:rPr>
              <a:t>ARTS/ CULTURE</a:t>
            </a:r>
            <a:endParaRPr lang="en-IN" dirty="0">
              <a:solidFill>
                <a:schemeClr val="accent2">
                  <a:lumMod val="50000"/>
                </a:schemeClr>
              </a:solidFill>
            </a:endParaRPr>
          </a:p>
        </p:txBody>
      </p:sp>
    </p:spTree>
    <p:extLst>
      <p:ext uri="{BB962C8B-B14F-4D97-AF65-F5344CB8AC3E}">
        <p14:creationId xmlns:p14="http://schemas.microsoft.com/office/powerpoint/2010/main" val="159227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MAIN LECTURES</a:t>
            </a:r>
            <a:endParaRPr lang="en-IN" dirty="0"/>
          </a:p>
        </p:txBody>
      </p:sp>
      <p:sp>
        <p:nvSpPr>
          <p:cNvPr id="3" name="Content Placeholder 2"/>
          <p:cNvSpPr>
            <a:spLocks noGrp="1"/>
          </p:cNvSpPr>
          <p:nvPr>
            <p:ph idx="1"/>
          </p:nvPr>
        </p:nvSpPr>
        <p:spPr>
          <a:xfrm>
            <a:off x="381000" y="1066800"/>
            <a:ext cx="7962900" cy="3613677"/>
          </a:xfrm>
          <a:ln>
            <a:solidFill>
              <a:schemeClr val="accent3">
                <a:lumMod val="60000"/>
                <a:lumOff val="40000"/>
              </a:schemeClr>
            </a:solidFill>
          </a:ln>
        </p:spPr>
        <p:txBody>
          <a:bodyPr>
            <a:normAutofit fontScale="92500" lnSpcReduction="20000"/>
          </a:bodyPr>
          <a:lstStyle/>
          <a:p>
            <a:pPr>
              <a:buFont typeface="Arial" panose="020B0604020202020204" pitchFamily="34" charset="0"/>
              <a:buChar char="•"/>
            </a:pPr>
            <a:r>
              <a:rPr lang="en-IN" sz="2000" dirty="0" smtClean="0">
                <a:solidFill>
                  <a:srgbClr val="DC3096"/>
                </a:solidFill>
                <a:latin typeface="Aparajita" panose="020B0604020202020204" pitchFamily="34" charset="0"/>
                <a:cs typeface="Aparajita" panose="020B0604020202020204" pitchFamily="34" charset="0"/>
              </a:rPr>
              <a:t>THE FOUR FACULTY MEMBERS  WILL UNDERTAKE TO DELIVER LECTURES IN THE FOUR SUBJECTS NAMELY </a:t>
            </a:r>
            <a:r>
              <a:rPr lang="en-IN" sz="2000" dirty="0" smtClean="0">
                <a:solidFill>
                  <a:srgbClr val="C00000"/>
                </a:solidFill>
                <a:latin typeface="Aparajita" panose="020B0604020202020204" pitchFamily="34" charset="0"/>
                <a:cs typeface="Aparajita" panose="020B0604020202020204" pitchFamily="34" charset="0"/>
              </a:rPr>
              <a:t>A. </a:t>
            </a:r>
            <a:r>
              <a:rPr lang="en-IN" sz="2000" dirty="0" smtClean="0">
                <a:solidFill>
                  <a:srgbClr val="DC3096"/>
                </a:solidFill>
                <a:latin typeface="Aparajita" panose="020B0604020202020204" pitchFamily="34" charset="0"/>
                <a:cs typeface="Aparajita" panose="020B0604020202020204" pitchFamily="34" charset="0"/>
              </a:rPr>
              <a:t>SCIENCES, </a:t>
            </a:r>
            <a:r>
              <a:rPr lang="en-IN" sz="2000" dirty="0" smtClean="0">
                <a:solidFill>
                  <a:srgbClr val="C00000"/>
                </a:solidFill>
                <a:latin typeface="Aparajita" panose="020B0604020202020204" pitchFamily="34" charset="0"/>
                <a:cs typeface="Aparajita" panose="020B0604020202020204" pitchFamily="34" charset="0"/>
              </a:rPr>
              <a:t>B. </a:t>
            </a:r>
            <a:r>
              <a:rPr lang="en-IN" sz="2000" dirty="0" smtClean="0">
                <a:solidFill>
                  <a:srgbClr val="DC3096"/>
                </a:solidFill>
                <a:latin typeface="Aparajita" panose="020B0604020202020204" pitchFamily="34" charset="0"/>
                <a:cs typeface="Aparajita" panose="020B0604020202020204" pitchFamily="34" charset="0"/>
              </a:rPr>
              <a:t>ENGINEERING , </a:t>
            </a:r>
            <a:r>
              <a:rPr lang="en-IN" sz="2000" dirty="0" smtClean="0">
                <a:solidFill>
                  <a:srgbClr val="C00000"/>
                </a:solidFill>
                <a:latin typeface="Aparajita" panose="020B0604020202020204" pitchFamily="34" charset="0"/>
                <a:cs typeface="Aparajita" panose="020B0604020202020204" pitchFamily="34" charset="0"/>
              </a:rPr>
              <a:t>C.</a:t>
            </a:r>
            <a:r>
              <a:rPr lang="en-IN" sz="2000" dirty="0" smtClean="0">
                <a:solidFill>
                  <a:srgbClr val="DC3096"/>
                </a:solidFill>
                <a:latin typeface="Aparajita" panose="020B0604020202020204" pitchFamily="34" charset="0"/>
                <a:cs typeface="Aparajita" panose="020B0604020202020204" pitchFamily="34" charset="0"/>
              </a:rPr>
              <a:t> ECONOMICS, </a:t>
            </a:r>
            <a:r>
              <a:rPr lang="en-IN" sz="2000" dirty="0" smtClean="0">
                <a:solidFill>
                  <a:srgbClr val="C00000"/>
                </a:solidFill>
                <a:latin typeface="Aparajita" panose="020B0604020202020204" pitchFamily="34" charset="0"/>
                <a:cs typeface="Aparajita" panose="020B0604020202020204" pitchFamily="34" charset="0"/>
              </a:rPr>
              <a:t>D. </a:t>
            </a:r>
            <a:r>
              <a:rPr lang="en-IN" sz="2000" dirty="0" smtClean="0">
                <a:solidFill>
                  <a:srgbClr val="DC3096"/>
                </a:solidFill>
                <a:latin typeface="Aparajita" panose="020B0604020202020204" pitchFamily="34" charset="0"/>
                <a:cs typeface="Aparajita" panose="020B0604020202020204" pitchFamily="34" charset="0"/>
              </a:rPr>
              <a:t>ARTS &amp; CULTURE</a:t>
            </a:r>
          </a:p>
          <a:p>
            <a:pPr>
              <a:buFont typeface="Arial" panose="020B0604020202020204" pitchFamily="34" charset="0"/>
              <a:buChar char="•"/>
            </a:pPr>
            <a:r>
              <a:rPr lang="en-IN" sz="2000" dirty="0" smtClean="0">
                <a:solidFill>
                  <a:srgbClr val="DC3096"/>
                </a:solidFill>
                <a:latin typeface="Aparajita" panose="020B0604020202020204" pitchFamily="34" charset="0"/>
                <a:cs typeface="Aparajita" panose="020B0604020202020204" pitchFamily="34" charset="0"/>
              </a:rPr>
              <a:t>THESE 75 MINUTE CLASSES WILL TAKE PLACE ONCE IN 4 WEEKS FOR EACH BATCH OF 120</a:t>
            </a:r>
          </a:p>
          <a:p>
            <a:pPr>
              <a:buFont typeface="Arial" panose="020B0604020202020204" pitchFamily="34" charset="0"/>
              <a:buChar char="•"/>
            </a:pPr>
            <a:r>
              <a:rPr lang="en-IN" sz="2000" dirty="0" smtClean="0">
                <a:solidFill>
                  <a:srgbClr val="DC3096"/>
                </a:solidFill>
                <a:latin typeface="Aparajita" panose="020B0604020202020204" pitchFamily="34" charset="0"/>
                <a:cs typeface="Aparajita" panose="020B0604020202020204" pitchFamily="34" charset="0"/>
              </a:rPr>
              <a:t>THEY WILL BE PRESENTED WITH A LOT OF INNOVATION AND CREATIVITY USING AS MANY RESOURCES POSSIBLE</a:t>
            </a:r>
          </a:p>
          <a:p>
            <a:pPr>
              <a:buFont typeface="Arial" panose="020B0604020202020204" pitchFamily="34" charset="0"/>
              <a:buChar char="•"/>
            </a:pPr>
            <a:r>
              <a:rPr lang="en-IN" sz="2000" dirty="0" smtClean="0">
                <a:solidFill>
                  <a:srgbClr val="DC3096"/>
                </a:solidFill>
                <a:latin typeface="Aparajita" panose="020B0604020202020204" pitchFamily="34" charset="0"/>
                <a:cs typeface="Aparajita" panose="020B0604020202020204" pitchFamily="34" charset="0"/>
              </a:rPr>
              <a:t>IN FACT EVERY CLASS SHOULD COMBINE THE TALK WITH OBJECTIVE DEMOS, FILMS, MUSIC </a:t>
            </a:r>
            <a:r>
              <a:rPr lang="en-IN" sz="2000" dirty="0" err="1" smtClean="0">
                <a:solidFill>
                  <a:srgbClr val="DC3096"/>
                </a:solidFill>
                <a:latin typeface="Aparajita" panose="020B0604020202020204" pitchFamily="34" charset="0"/>
                <a:cs typeface="Aparajita" panose="020B0604020202020204" pitchFamily="34" charset="0"/>
              </a:rPr>
              <a:t>Etc</a:t>
            </a:r>
            <a:r>
              <a:rPr lang="en-IN" sz="2000" dirty="0" smtClean="0">
                <a:solidFill>
                  <a:srgbClr val="DC3096"/>
                </a:solidFill>
                <a:latin typeface="Aparajita" panose="020B0604020202020204" pitchFamily="34" charset="0"/>
                <a:cs typeface="Aparajita" panose="020B0604020202020204" pitchFamily="34" charset="0"/>
              </a:rPr>
              <a:t> TO ACCOMPANY THE SLIDES ON SOCIETY AND TECHNOLOGY</a:t>
            </a:r>
          </a:p>
          <a:p>
            <a:pPr>
              <a:buFont typeface="Arial" panose="020B0604020202020204" pitchFamily="34" charset="0"/>
              <a:buChar char="•"/>
            </a:pPr>
            <a:r>
              <a:rPr lang="en-IN" sz="2000" dirty="0" smtClean="0">
                <a:solidFill>
                  <a:srgbClr val="DC3096"/>
                </a:solidFill>
                <a:latin typeface="Aparajita" panose="020B0604020202020204" pitchFamily="34" charset="0"/>
                <a:cs typeface="Aparajita" panose="020B0604020202020204" pitchFamily="34" charset="0"/>
              </a:rPr>
              <a:t>EVERY CLASS SHALL ALSO BE RECORDED ON VIDEO AS PART OF CREATING SYSTEMS FOR BEST PRACTICES AND CAPABLE OF BEING UPLOADED WHEN THE MEC WILL ENTER THE ERA OF MOOC</a:t>
            </a:r>
            <a:endParaRPr lang="en-IN" sz="2000" dirty="0">
              <a:solidFill>
                <a:srgbClr val="DC3096"/>
              </a:solidFill>
              <a:latin typeface="Aparajita" panose="020B0604020202020204" pitchFamily="34" charset="0"/>
              <a:cs typeface="Aparajita" panose="020B0604020202020204" pitchFamily="34" charset="0"/>
            </a:endParaRPr>
          </a:p>
        </p:txBody>
      </p:sp>
    </p:spTree>
    <p:extLst>
      <p:ext uri="{BB962C8B-B14F-4D97-AF65-F5344CB8AC3E}">
        <p14:creationId xmlns:p14="http://schemas.microsoft.com/office/powerpoint/2010/main" val="16924592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MAIN LECTURES</a:t>
            </a:r>
            <a:endParaRPr lang="en-IN" dirty="0"/>
          </a:p>
        </p:txBody>
      </p:sp>
      <p:sp>
        <p:nvSpPr>
          <p:cNvPr id="3" name="Content Placeholder 2"/>
          <p:cNvSpPr>
            <a:spLocks noGrp="1"/>
          </p:cNvSpPr>
          <p:nvPr>
            <p:ph idx="1"/>
          </p:nvPr>
        </p:nvSpPr>
        <p:spPr>
          <a:xfrm>
            <a:off x="381000" y="1066800"/>
            <a:ext cx="7962900" cy="3613677"/>
          </a:xfrm>
          <a:ln>
            <a:solidFill>
              <a:schemeClr val="accent3">
                <a:lumMod val="50000"/>
              </a:schemeClr>
            </a:solidFill>
          </a:ln>
        </p:spPr>
        <p:txBody>
          <a:bodyPr>
            <a:normAutofit/>
          </a:bodyPr>
          <a:lstStyle/>
          <a:p>
            <a:pPr>
              <a:buFont typeface="Arial" panose="020B0604020202020204" pitchFamily="34" charset="0"/>
              <a:buChar char="•"/>
            </a:pPr>
            <a:r>
              <a:rPr lang="en-IN" sz="2000" dirty="0" smtClean="0">
                <a:solidFill>
                  <a:srgbClr val="DC3096"/>
                </a:solidFill>
                <a:latin typeface="Aparajita" panose="020B0604020202020204" pitchFamily="34" charset="0"/>
                <a:cs typeface="Aparajita" panose="020B0604020202020204" pitchFamily="34" charset="0"/>
              </a:rPr>
              <a:t>THE FOUR FACULTY MEMBERS WILL NEED TO SEE THESE LECTURES AS A UNIQUTE TOOL IN CREATING THE INTER-DISCIPLINARY SUBSTRATUM FOR ALL THE OTHER CLASSES TAKING PLACE</a:t>
            </a:r>
          </a:p>
          <a:p>
            <a:pPr>
              <a:buFont typeface="Arial" panose="020B0604020202020204" pitchFamily="34" charset="0"/>
              <a:buChar char="•"/>
            </a:pPr>
            <a:r>
              <a:rPr lang="en-IN" sz="2000" dirty="0" smtClean="0">
                <a:solidFill>
                  <a:srgbClr val="DC3096"/>
                </a:solidFill>
                <a:latin typeface="Aparajita" panose="020B0604020202020204" pitchFamily="34" charset="0"/>
                <a:cs typeface="Aparajita" panose="020B0604020202020204" pitchFamily="34" charset="0"/>
              </a:rPr>
              <a:t>THE S&amp;T LECTURES WILL STRIVE TO BRING TO THE ATTENTION OF THE STUDENTS THE VARIOUS WAYS AND TIMES WHEN SOCIETY HAS INTRODUCED AND ACCEPTED/ REJECTED TECHNOLOGY</a:t>
            </a:r>
          </a:p>
          <a:p>
            <a:pPr>
              <a:buFont typeface="Arial" panose="020B0604020202020204" pitchFamily="34" charset="0"/>
              <a:buChar char="•"/>
            </a:pPr>
            <a:r>
              <a:rPr lang="en-IN" sz="2000" dirty="0" smtClean="0">
                <a:solidFill>
                  <a:srgbClr val="DC3096"/>
                </a:solidFill>
                <a:latin typeface="Aparajita" panose="020B0604020202020204" pitchFamily="34" charset="0"/>
                <a:cs typeface="Aparajita" panose="020B0604020202020204" pitchFamily="34" charset="0"/>
              </a:rPr>
              <a:t>AS TO HOW THE RELATION BETWEEN S&amp;T HAS FOSTERED THE SPIRIT OF INNOVATION. LEADERSHIP AND ENTERPRISE</a:t>
            </a:r>
          </a:p>
          <a:p>
            <a:pPr>
              <a:buFont typeface="Arial" panose="020B0604020202020204" pitchFamily="34" charset="0"/>
              <a:buChar char="•"/>
            </a:pPr>
            <a:r>
              <a:rPr lang="en-IN" sz="2000" dirty="0" smtClean="0">
                <a:solidFill>
                  <a:srgbClr val="DC3096"/>
                </a:solidFill>
                <a:latin typeface="Aparajita" panose="020B0604020202020204" pitchFamily="34" charset="0"/>
                <a:cs typeface="Aparajita" panose="020B0604020202020204" pitchFamily="34" charset="0"/>
              </a:rPr>
              <a:t>AND HOW THE RELATION BETWEEN S&amp;T HAS BEEN THE SAGA OF SURVIVAL AND DESTRUCTION AT THE SAME TIME</a:t>
            </a:r>
            <a:endParaRPr lang="en-IN" sz="2000" dirty="0">
              <a:solidFill>
                <a:srgbClr val="DC3096"/>
              </a:solidFill>
              <a:latin typeface="Aparajita" panose="020B0604020202020204" pitchFamily="34" charset="0"/>
              <a:cs typeface="Aparajita" panose="020B0604020202020204" pitchFamily="34" charset="0"/>
            </a:endParaRPr>
          </a:p>
        </p:txBody>
      </p:sp>
    </p:spTree>
    <p:extLst>
      <p:ext uri="{BB962C8B-B14F-4D97-AF65-F5344CB8AC3E}">
        <p14:creationId xmlns:p14="http://schemas.microsoft.com/office/powerpoint/2010/main" val="20331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DISCOVERY- TUTORIALS</a:t>
            </a:r>
            <a:endParaRPr lang="en-IN" dirty="0"/>
          </a:p>
        </p:txBody>
      </p:sp>
      <p:sp>
        <p:nvSpPr>
          <p:cNvPr id="3" name="Content Placeholder 2"/>
          <p:cNvSpPr>
            <a:spLocks noGrp="1"/>
          </p:cNvSpPr>
          <p:nvPr>
            <p:ph idx="1"/>
          </p:nvPr>
        </p:nvSpPr>
        <p:spPr/>
        <p:txBody>
          <a:bodyPr>
            <a:normAutofit fontScale="85000" lnSpcReduction="10000"/>
          </a:bodyPr>
          <a:lstStyle/>
          <a:p>
            <a:pPr>
              <a:buFont typeface="Arial" panose="020B0604020202020204" pitchFamily="34" charset="0"/>
              <a:buChar char="•"/>
            </a:pPr>
            <a:r>
              <a:rPr lang="en-IN" sz="2400" dirty="0" smtClean="0">
                <a:solidFill>
                  <a:schemeClr val="accent2">
                    <a:lumMod val="75000"/>
                  </a:schemeClr>
                </a:solidFill>
                <a:latin typeface="Aparajita" panose="020B0604020202020204" pitchFamily="34" charset="0"/>
                <a:ea typeface="Arial Unicode MS" panose="020B0604020202020204" pitchFamily="34" charset="-128"/>
                <a:cs typeface="Aparajita" panose="020B0604020202020204" pitchFamily="34" charset="0"/>
              </a:rPr>
              <a:t>ALL CLASSES WILL START OFF WITH SOME KIND OF APHORISM ON THE SUBJECT AREA. THE GREATER IDEA IS TO MOTIVATE STUDENTS TO DETERMINE THE FLOW OF SUCH TUTORIALS</a:t>
            </a:r>
          </a:p>
          <a:p>
            <a:pPr>
              <a:buFont typeface="Arial" panose="020B0604020202020204" pitchFamily="34" charset="0"/>
              <a:buChar char="•"/>
            </a:pPr>
            <a:r>
              <a:rPr lang="en-IN" sz="2400" dirty="0" smtClean="0">
                <a:solidFill>
                  <a:schemeClr val="accent2">
                    <a:lumMod val="75000"/>
                  </a:schemeClr>
                </a:solidFill>
                <a:latin typeface="Aparajita" panose="020B0604020202020204" pitchFamily="34" charset="0"/>
                <a:ea typeface="Arial Unicode MS" panose="020B0604020202020204" pitchFamily="34" charset="-128"/>
                <a:cs typeface="Aparajita" panose="020B0604020202020204" pitchFamily="34" charset="0"/>
              </a:rPr>
              <a:t>THE FACULTY WILL HELP INTERFACE THE ENTIRE CLASS WITH A STUDENT PANEL OF AROUND SIX MEMBERS </a:t>
            </a:r>
          </a:p>
          <a:p>
            <a:pPr>
              <a:buFont typeface="Arial" panose="020B0604020202020204" pitchFamily="34" charset="0"/>
              <a:buChar char="•"/>
            </a:pPr>
            <a:r>
              <a:rPr lang="en-IN" sz="2400" dirty="0" smtClean="0">
                <a:solidFill>
                  <a:schemeClr val="accent2">
                    <a:lumMod val="75000"/>
                  </a:schemeClr>
                </a:solidFill>
                <a:latin typeface="Aparajita" panose="020B0604020202020204" pitchFamily="34" charset="0"/>
                <a:ea typeface="Arial Unicode MS" panose="020B0604020202020204" pitchFamily="34" charset="-128"/>
                <a:cs typeface="Aparajita" panose="020B0604020202020204" pitchFamily="34" charset="0"/>
              </a:rPr>
              <a:t>THE FACULTY WILL NOW MODERATE A DEBATE ON THE SUBJECT OF THE DAY BY THROWING IN MORE VISUALS, TEXTS AND RELEVANT TECHNOLOGY DATA</a:t>
            </a:r>
          </a:p>
          <a:p>
            <a:pPr>
              <a:buFont typeface="Arial" panose="020B0604020202020204" pitchFamily="34" charset="0"/>
              <a:buChar char="•"/>
            </a:pPr>
            <a:r>
              <a:rPr lang="en-IN" sz="2400" dirty="0" smtClean="0">
                <a:solidFill>
                  <a:schemeClr val="accent2">
                    <a:lumMod val="75000"/>
                  </a:schemeClr>
                </a:solidFill>
                <a:latin typeface="Aparajita" panose="020B0604020202020204" pitchFamily="34" charset="0"/>
                <a:ea typeface="Arial Unicode MS" panose="020B0604020202020204" pitchFamily="34" charset="-128"/>
                <a:cs typeface="Aparajita" panose="020B0604020202020204" pitchFamily="34" charset="0"/>
              </a:rPr>
              <a:t>THE FINDINGS OF THE DAY WILL HAVE TO BE POSTED THAT EVENING IN A FEW LINES ON THE MOODLE/ WEBSITE DESIGNED FOR THIS PURPOSE. </a:t>
            </a:r>
            <a:r>
              <a:rPr lang="en-IN" sz="2400" b="0" dirty="0" smtClean="0">
                <a:latin typeface="Aparajita" panose="020B0604020202020204" pitchFamily="34" charset="0"/>
                <a:ea typeface="Arial Unicode MS" panose="020B0604020202020204" pitchFamily="34" charset="-128"/>
                <a:cs typeface="Aparajita" panose="020B0604020202020204" pitchFamily="34" charset="0"/>
              </a:rPr>
              <a:t>FACULTY TO REACT</a:t>
            </a:r>
            <a:endParaRPr lang="en-IN" sz="2400" b="0" dirty="0">
              <a:latin typeface="Aparajita" panose="020B0604020202020204" pitchFamily="34" charset="0"/>
              <a:ea typeface="Arial Unicode MS" panose="020B0604020202020204" pitchFamily="34" charset="-128"/>
              <a:cs typeface="Aparajita" panose="020B0604020202020204" pitchFamily="34" charset="0"/>
            </a:endParaRPr>
          </a:p>
        </p:txBody>
      </p:sp>
    </p:spTree>
    <p:extLst>
      <p:ext uri="{BB962C8B-B14F-4D97-AF65-F5344CB8AC3E}">
        <p14:creationId xmlns:p14="http://schemas.microsoft.com/office/powerpoint/2010/main" val="17494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ROOTS- TUTORIALS</a:t>
            </a:r>
            <a:endParaRPr lang="en-IN" dirty="0"/>
          </a:p>
        </p:txBody>
      </p:sp>
      <p:sp>
        <p:nvSpPr>
          <p:cNvPr id="3" name="Content Placeholder 2"/>
          <p:cNvSpPr>
            <a:spLocks noGrp="1"/>
          </p:cNvSpPr>
          <p:nvPr>
            <p:ph idx="1"/>
          </p:nvPr>
        </p:nvSpPr>
        <p:spPr>
          <a:ln>
            <a:solidFill>
              <a:schemeClr val="accent2"/>
            </a:solidFill>
          </a:ln>
        </p:spPr>
        <p:txBody>
          <a:bodyPr>
            <a:normAutofit fontScale="92500" lnSpcReduction="10000"/>
          </a:bodyPr>
          <a:lstStyle/>
          <a:p>
            <a:pPr>
              <a:buFont typeface="Arial" panose="020B0604020202020204" pitchFamily="34" charset="0"/>
              <a:buChar char="•"/>
            </a:pPr>
            <a:r>
              <a:rPr lang="en-IN" sz="2400" dirty="0" smtClean="0">
                <a:solidFill>
                  <a:srgbClr val="C00000"/>
                </a:solidFill>
                <a:latin typeface="Aparajita" panose="020B0604020202020204" pitchFamily="34" charset="0"/>
                <a:cs typeface="Aparajita" panose="020B0604020202020204" pitchFamily="34" charset="0"/>
              </a:rPr>
              <a:t>TO MOVE EVERY DISCUSSION FORWARD SOME SERIOUS SEARCHING HAS TO BE DONE AMONG THE ROOTS BY FACULTY AND STUDENTS</a:t>
            </a:r>
          </a:p>
          <a:p>
            <a:pPr>
              <a:buFont typeface="Arial" panose="020B0604020202020204" pitchFamily="34" charset="0"/>
              <a:buChar char="•"/>
            </a:pPr>
            <a:r>
              <a:rPr lang="en-IN" sz="2400" dirty="0" smtClean="0">
                <a:solidFill>
                  <a:srgbClr val="C00000"/>
                </a:solidFill>
                <a:latin typeface="Aparajita" panose="020B0604020202020204" pitchFamily="34" charset="0"/>
                <a:cs typeface="Aparajita" panose="020B0604020202020204" pitchFamily="34" charset="0"/>
              </a:rPr>
              <a:t>THE FACULTY SHOULD POSSESS SUFFICIENT HISTORICAL MATERIAL BUT WILL REVEAL IT ONLY WHEN THERE IS A MATCHING EFFORT PUT IN BY THE STUDENTS</a:t>
            </a:r>
          </a:p>
          <a:p>
            <a:pPr>
              <a:buFont typeface="Arial" panose="020B0604020202020204" pitchFamily="34" charset="0"/>
              <a:buChar char="•"/>
            </a:pPr>
            <a:r>
              <a:rPr lang="en-IN" sz="2400" dirty="0" smtClean="0">
                <a:solidFill>
                  <a:srgbClr val="C00000"/>
                </a:solidFill>
                <a:latin typeface="Aparajita" panose="020B0604020202020204" pitchFamily="34" charset="0"/>
                <a:cs typeface="Aparajita" panose="020B0604020202020204" pitchFamily="34" charset="0"/>
              </a:rPr>
              <a:t>SUCH CLASSES SHOULD HAVE WI-FI SO THAT STUDENTS CAN SEARCH FOR RELEVANT MATERIALS WITHIN A CERTAIN TIME LIMIT DETERMINED IN MUTUALLY ACCEPTABLE WAYS</a:t>
            </a:r>
          </a:p>
          <a:p>
            <a:pPr>
              <a:buFont typeface="Arial" panose="020B0604020202020204" pitchFamily="34" charset="0"/>
              <a:buChar char="•"/>
            </a:pPr>
            <a:r>
              <a:rPr lang="en-IN" sz="2400" dirty="0" smtClean="0">
                <a:solidFill>
                  <a:srgbClr val="C00000"/>
                </a:solidFill>
                <a:latin typeface="Aparajita" panose="020B0604020202020204" pitchFamily="34" charset="0"/>
                <a:cs typeface="Aparajita" panose="020B0604020202020204" pitchFamily="34" charset="0"/>
              </a:rPr>
              <a:t>FACULTY SHOULD INCULCATE THE SPIRIT OF A GAME</a:t>
            </a:r>
          </a:p>
          <a:p>
            <a:pPr>
              <a:buFont typeface="Arial" panose="020B0604020202020204" pitchFamily="34" charset="0"/>
              <a:buChar char="•"/>
            </a:pPr>
            <a:endParaRPr lang="en-IN" sz="2400" dirty="0">
              <a:solidFill>
                <a:srgbClr val="C00000"/>
              </a:solidFill>
              <a:latin typeface="Aparajita" panose="020B0604020202020204" pitchFamily="34" charset="0"/>
              <a:cs typeface="Aparajita" panose="020B0604020202020204" pitchFamily="34" charset="0"/>
            </a:endParaRPr>
          </a:p>
        </p:txBody>
      </p:sp>
    </p:spTree>
    <p:extLst>
      <p:ext uri="{BB962C8B-B14F-4D97-AF65-F5344CB8AC3E}">
        <p14:creationId xmlns:p14="http://schemas.microsoft.com/office/powerpoint/2010/main" val="1878204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DIALOGUE- TUTORIALS</a:t>
            </a:r>
            <a:endParaRPr lang="en-IN" dirty="0"/>
          </a:p>
        </p:txBody>
      </p:sp>
      <p:sp>
        <p:nvSpPr>
          <p:cNvPr id="3" name="Content Placeholder 2"/>
          <p:cNvSpPr>
            <a:spLocks noGrp="1"/>
          </p:cNvSpPr>
          <p:nvPr>
            <p:ph idx="1"/>
          </p:nvPr>
        </p:nvSpPr>
        <p:spPr>
          <a:ln>
            <a:solidFill>
              <a:schemeClr val="accent2"/>
            </a:solidFill>
          </a:ln>
        </p:spPr>
        <p:txBody>
          <a:bodyPr>
            <a:normAutofit fontScale="70000" lnSpcReduction="20000"/>
          </a:bodyPr>
          <a:lstStyle/>
          <a:p>
            <a:pPr marL="457200" indent="-457200">
              <a:buFont typeface="Arial" panose="020B0604020202020204" pitchFamily="34" charset="0"/>
              <a:buChar char="•"/>
            </a:pPr>
            <a:r>
              <a:rPr lang="en-IN" sz="2800" dirty="0" smtClean="0">
                <a:solidFill>
                  <a:srgbClr val="C00000"/>
                </a:solidFill>
                <a:latin typeface="Aparajita" panose="020B0604020202020204" pitchFamily="34" charset="0"/>
                <a:cs typeface="Aparajita" panose="020B0604020202020204" pitchFamily="34" charset="0"/>
              </a:rPr>
              <a:t>IT WILL BE EXCITING TO SEE THE KIND OF DIALOGUE THAT GETS EXCHANGED  IN THESE SESSIONS TO NOTE:</a:t>
            </a:r>
          </a:p>
          <a:p>
            <a:pPr marL="457200" indent="-457200">
              <a:buFont typeface="Arial" panose="020B0604020202020204" pitchFamily="34" charset="0"/>
              <a:buChar char="•"/>
            </a:pPr>
            <a:r>
              <a:rPr lang="en-IN" sz="2800" dirty="0" smtClean="0">
                <a:solidFill>
                  <a:srgbClr val="C00000"/>
                </a:solidFill>
                <a:latin typeface="Aparajita" panose="020B0604020202020204" pitchFamily="34" charset="0"/>
                <a:cs typeface="Aparajita" panose="020B0604020202020204" pitchFamily="34" charset="0"/>
              </a:rPr>
              <a:t>THE LEVEL OF INDIGENOUS AND ORIGINAL THINKING</a:t>
            </a:r>
          </a:p>
          <a:p>
            <a:pPr marL="457200" indent="-457200">
              <a:buFont typeface="Arial" panose="020B0604020202020204" pitchFamily="34" charset="0"/>
              <a:buChar char="•"/>
            </a:pPr>
            <a:r>
              <a:rPr lang="en-IN" sz="2800" dirty="0" smtClean="0">
                <a:solidFill>
                  <a:srgbClr val="C00000"/>
                </a:solidFill>
                <a:latin typeface="Aparajita" panose="020B0604020202020204" pitchFamily="34" charset="0"/>
                <a:cs typeface="Aparajita" panose="020B0604020202020204" pitchFamily="34" charset="0"/>
              </a:rPr>
              <a:t>HOW INFORMATION IN OTHER CLASSES AND FROM THEIR OWN KNOWLEDGE GETS BLENDED IN TO CREATE THE TECHNOLOGICAL RELEVANCE</a:t>
            </a:r>
          </a:p>
          <a:p>
            <a:pPr marL="457200" indent="-457200">
              <a:buFont typeface="Arial" panose="020B0604020202020204" pitchFamily="34" charset="0"/>
              <a:buChar char="•"/>
            </a:pPr>
            <a:r>
              <a:rPr lang="en-IN" sz="2800" dirty="0" smtClean="0">
                <a:solidFill>
                  <a:srgbClr val="C00000"/>
                </a:solidFill>
                <a:latin typeface="Aparajita" panose="020B0604020202020204" pitchFamily="34" charset="0"/>
                <a:cs typeface="Aparajita" panose="020B0604020202020204" pitchFamily="34" charset="0"/>
              </a:rPr>
              <a:t>THIS WILL HELP CREATING NEW BONDS AND THE FACULTY </a:t>
            </a:r>
            <a:r>
              <a:rPr lang="en-IN" sz="2800" dirty="0">
                <a:solidFill>
                  <a:srgbClr val="C00000"/>
                </a:solidFill>
                <a:latin typeface="Aparajita" panose="020B0604020202020204" pitchFamily="34" charset="0"/>
                <a:cs typeface="Aparajita" panose="020B0604020202020204" pitchFamily="34" charset="0"/>
              </a:rPr>
              <a:t>C</a:t>
            </a:r>
            <a:r>
              <a:rPr lang="en-IN" sz="2800" dirty="0" smtClean="0">
                <a:solidFill>
                  <a:srgbClr val="C00000"/>
                </a:solidFill>
                <a:latin typeface="Aparajita" panose="020B0604020202020204" pitchFamily="34" charset="0"/>
                <a:cs typeface="Aparajita" panose="020B0604020202020204" pitchFamily="34" charset="0"/>
              </a:rPr>
              <a:t>OULD USE THIS OPPORTUNITY TO FIND WAYS OF RESOLVING CONFLICTS IN THE FUTURE</a:t>
            </a:r>
          </a:p>
          <a:p>
            <a:pPr marL="457200" indent="-457200">
              <a:buFont typeface="Arial" panose="020B0604020202020204" pitchFamily="34" charset="0"/>
              <a:buChar char="•"/>
            </a:pPr>
            <a:r>
              <a:rPr lang="en-IN" sz="2800" dirty="0" smtClean="0">
                <a:solidFill>
                  <a:srgbClr val="C00000"/>
                </a:solidFill>
                <a:latin typeface="Aparajita" panose="020B0604020202020204" pitchFamily="34" charset="0"/>
                <a:cs typeface="Aparajita" panose="020B0604020202020204" pitchFamily="34" charset="0"/>
              </a:rPr>
              <a:t>THE LANGUAGE USED HERE SHOULD RESONATE THE IMPACT OF THE PARALLEL LANGUAGE CLASSES TOO.  </a:t>
            </a:r>
            <a:r>
              <a:rPr lang="en-IN" sz="2800" smtClean="0">
                <a:solidFill>
                  <a:srgbClr val="C00000"/>
                </a:solidFill>
                <a:latin typeface="Aparajita" panose="020B0604020202020204" pitchFamily="34" charset="0"/>
                <a:cs typeface="Aparajita" panose="020B0604020202020204" pitchFamily="34" charset="0"/>
              </a:rPr>
              <a:t>AND EVERY LANGUAGE COMES WITH ITS OWN FIGURES OF SPEECH TOO!</a:t>
            </a:r>
            <a:endParaRPr lang="en-IN" sz="2800" dirty="0">
              <a:solidFill>
                <a:srgbClr val="C00000"/>
              </a:solidFill>
              <a:latin typeface="Aparajita" panose="020B0604020202020204" pitchFamily="34" charset="0"/>
              <a:cs typeface="Aparajita" panose="020B0604020202020204" pitchFamily="34" charset="0"/>
            </a:endParaRPr>
          </a:p>
        </p:txBody>
      </p:sp>
    </p:spTree>
    <p:extLst>
      <p:ext uri="{BB962C8B-B14F-4D97-AF65-F5344CB8AC3E}">
        <p14:creationId xmlns:p14="http://schemas.microsoft.com/office/powerpoint/2010/main" val="2327372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INCUBATING- TUTORIALS</a:t>
            </a:r>
            <a:endParaRPr lang="en-IN" dirty="0"/>
          </a:p>
        </p:txBody>
      </p:sp>
      <p:sp>
        <p:nvSpPr>
          <p:cNvPr id="3" name="Content Placeholder 2"/>
          <p:cNvSpPr>
            <a:spLocks noGrp="1"/>
          </p:cNvSpPr>
          <p:nvPr>
            <p:ph idx="1"/>
          </p:nvPr>
        </p:nvSpPr>
        <p:spPr>
          <a:ln>
            <a:solidFill>
              <a:schemeClr val="accent4">
                <a:lumMod val="50000"/>
              </a:schemeClr>
            </a:solidFill>
          </a:ln>
        </p:spPr>
        <p:txBody>
          <a:bodyPr>
            <a:normAutofit fontScale="85000" lnSpcReduction="10000"/>
          </a:bodyPr>
          <a:lstStyle/>
          <a:p>
            <a:pPr>
              <a:buFont typeface="Arial" panose="020B0604020202020204" pitchFamily="34" charset="0"/>
              <a:buChar char="•"/>
            </a:pPr>
            <a:r>
              <a:rPr lang="en-IN" sz="2400" dirty="0" smtClean="0">
                <a:solidFill>
                  <a:srgbClr val="C00000"/>
                </a:solidFill>
                <a:latin typeface="Aparajita" panose="020B0604020202020204" pitchFamily="34" charset="0"/>
                <a:cs typeface="Aparajita" panose="020B0604020202020204" pitchFamily="34" charset="0"/>
              </a:rPr>
              <a:t>CARE SHOULD BE TAKEN TO SEE THAT EACH STUDENT GETS GOOD TIME TO DIGEST THE IDEAS THROWN IN THESE SESSIONS. THIS CAN ALSO BE THE SPACE FOR INCULCATING THE SPIRIT OF RESEARCH WORKS IN THE FUTURE.</a:t>
            </a:r>
          </a:p>
          <a:p>
            <a:pPr>
              <a:buFont typeface="Arial" panose="020B0604020202020204" pitchFamily="34" charset="0"/>
              <a:buChar char="•"/>
            </a:pPr>
            <a:r>
              <a:rPr lang="en-IN" sz="2400" dirty="0" smtClean="0">
                <a:solidFill>
                  <a:srgbClr val="C00000"/>
                </a:solidFill>
                <a:latin typeface="Aparajita" panose="020B0604020202020204" pitchFamily="34" charset="0"/>
                <a:cs typeface="Aparajita" panose="020B0604020202020204" pitchFamily="34" charset="0"/>
              </a:rPr>
              <a:t>CREATIVE SOLUTIONS CANNOT BE ORDERED AT WILL</a:t>
            </a:r>
          </a:p>
          <a:p>
            <a:pPr>
              <a:buFont typeface="Arial" panose="020B0604020202020204" pitchFamily="34" charset="0"/>
              <a:buChar char="•"/>
            </a:pPr>
            <a:r>
              <a:rPr lang="en-IN" sz="2400" dirty="0" smtClean="0">
                <a:solidFill>
                  <a:srgbClr val="C00000"/>
                </a:solidFill>
                <a:latin typeface="Aparajita" panose="020B0604020202020204" pitchFamily="34" charset="0"/>
                <a:cs typeface="Aparajita" panose="020B0604020202020204" pitchFamily="34" charset="0"/>
              </a:rPr>
              <a:t>THE INCUBATION PERIOD WILL VARY AMONG STUDENTS AND THE FACULTY SHOULD BE ABLE TO FIND A MEAN TIME WHERE HE OR SHE CAN CONTEMPLATE WELL TO GET A HOLISTIC SOLUTION</a:t>
            </a:r>
          </a:p>
          <a:p>
            <a:pPr>
              <a:buFont typeface="Arial" panose="020B0604020202020204" pitchFamily="34" charset="0"/>
              <a:buChar char="•"/>
            </a:pPr>
            <a:r>
              <a:rPr lang="en-IN" sz="2400" dirty="0" smtClean="0">
                <a:solidFill>
                  <a:srgbClr val="C00000"/>
                </a:solidFill>
                <a:latin typeface="Aparajita" panose="020B0604020202020204" pitchFamily="34" charset="0"/>
                <a:cs typeface="Aparajita" panose="020B0604020202020204" pitchFamily="34" charset="0"/>
              </a:rPr>
              <a:t>MUSIC, MEDITATION, YOGA OR ABSTRACT PAINTING COULD HELP THE STUDENT GET A HOLD ON THE FORM AND CONTENT FOR THE TANGIBLE PROJECT TO BE COMPLETED</a:t>
            </a:r>
            <a:endParaRPr lang="en-IN" sz="2400" dirty="0">
              <a:solidFill>
                <a:srgbClr val="C00000"/>
              </a:solidFill>
              <a:latin typeface="Aparajita" panose="020B0604020202020204" pitchFamily="34" charset="0"/>
              <a:cs typeface="Aparajita" panose="020B0604020202020204" pitchFamily="34" charset="0"/>
            </a:endParaRPr>
          </a:p>
        </p:txBody>
      </p:sp>
    </p:spTree>
    <p:extLst>
      <p:ext uri="{BB962C8B-B14F-4D97-AF65-F5344CB8AC3E}">
        <p14:creationId xmlns:p14="http://schemas.microsoft.com/office/powerpoint/2010/main" val="390611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105</TotalTime>
  <Words>731</Words>
  <Application>Microsoft Office PowerPoint</Application>
  <PresentationFormat>On-screen Show (4:3)</PresentationFormat>
  <Paragraphs>66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Angles</vt:lpstr>
      <vt:lpstr>SOCIETY AND TECHNOLOGY</vt:lpstr>
      <vt:lpstr>The big viewfinder</vt:lpstr>
      <vt:lpstr>The big viewfinder- How do we see?</vt:lpstr>
      <vt:lpstr>THE MAIN LECTURES</vt:lpstr>
      <vt:lpstr>THE MAIN LECTURES</vt:lpstr>
      <vt:lpstr>DISCOVERY- TUTORIALS</vt:lpstr>
      <vt:lpstr>ROOTS- TUTORIALS</vt:lpstr>
      <vt:lpstr>DIALOGUE- TUTORIALS</vt:lpstr>
      <vt:lpstr>INCUBATING- TUTORIALS</vt:lpstr>
      <vt:lpstr>TANGIBLE PROJECT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SOCIETY AND TECHNOLOGY</dc:title>
  <dc:creator>HARIHARAN K</dc:creator>
  <cp:lastModifiedBy>HARIHARAN K</cp:lastModifiedBy>
  <cp:revision>17</cp:revision>
  <dcterms:created xsi:type="dcterms:W3CDTF">2006-08-16T00:00:00Z</dcterms:created>
  <dcterms:modified xsi:type="dcterms:W3CDTF">2014-08-03T02:05:57Z</dcterms:modified>
</cp:coreProperties>
</file>