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honetics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Study of speech sounds</a:t>
            </a:r>
          </a:p>
          <a:p>
            <a:r>
              <a:rPr lang="en-IN" dirty="0" smtClean="0"/>
              <a:t>26 letters in the English alphabet </a:t>
            </a:r>
          </a:p>
          <a:p>
            <a:r>
              <a:rPr lang="en-IN" dirty="0" smtClean="0"/>
              <a:t>44 sounds-24 consonants and 20 vowels</a:t>
            </a:r>
          </a:p>
          <a:p>
            <a:r>
              <a:rPr lang="en-IN" dirty="0" smtClean="0"/>
              <a:t>IPA system followed for uniformity</a:t>
            </a:r>
          </a:p>
          <a:p>
            <a:r>
              <a:rPr lang="en-IN" dirty="0" smtClean="0"/>
              <a:t>International Phonetic Association</a:t>
            </a:r>
          </a:p>
          <a:p>
            <a:r>
              <a:rPr lang="en-IN" dirty="0" smtClean="0"/>
              <a:t>International phonetic alphabet</a:t>
            </a:r>
          </a:p>
          <a:p>
            <a:r>
              <a:rPr lang="en-IN" dirty="0" smtClean="0"/>
              <a:t>Phonetic transcription (symbol)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36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Reign</a:t>
            </a:r>
          </a:p>
          <a:p>
            <a:r>
              <a:rPr lang="en-IN" dirty="0" smtClean="0"/>
              <a:t>Foreign</a:t>
            </a:r>
          </a:p>
          <a:p>
            <a:r>
              <a:rPr lang="en-IN" dirty="0" smtClean="0"/>
              <a:t>Foreigner</a:t>
            </a:r>
          </a:p>
          <a:p>
            <a:r>
              <a:rPr lang="en-IN" dirty="0" smtClean="0"/>
              <a:t>Design</a:t>
            </a:r>
          </a:p>
          <a:p>
            <a:r>
              <a:rPr lang="en-IN" dirty="0" smtClean="0"/>
              <a:t>Resign</a:t>
            </a:r>
          </a:p>
          <a:p>
            <a:r>
              <a:rPr lang="en-IN" dirty="0" smtClean="0"/>
              <a:t>Sign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Talk</a:t>
            </a:r>
          </a:p>
          <a:p>
            <a:r>
              <a:rPr lang="en-IN" dirty="0" smtClean="0"/>
              <a:t>Walk</a:t>
            </a:r>
          </a:p>
          <a:p>
            <a:r>
              <a:rPr lang="en-IN" dirty="0" smtClean="0"/>
              <a:t>Palm</a:t>
            </a:r>
          </a:p>
          <a:p>
            <a:r>
              <a:rPr lang="en-IN" dirty="0" smtClean="0"/>
              <a:t>Calm</a:t>
            </a:r>
          </a:p>
          <a:p>
            <a:r>
              <a:rPr lang="en-IN" dirty="0" smtClean="0"/>
              <a:t>Could</a:t>
            </a:r>
          </a:p>
          <a:p>
            <a:r>
              <a:rPr lang="en-IN" dirty="0" smtClean="0"/>
              <a:t>Would</a:t>
            </a:r>
          </a:p>
          <a:p>
            <a:r>
              <a:rPr lang="en-IN" dirty="0" smtClean="0"/>
              <a:t>Should</a:t>
            </a:r>
          </a:p>
          <a:p>
            <a:r>
              <a:rPr lang="en-IN" dirty="0" smtClean="0"/>
              <a:t>Calf</a:t>
            </a:r>
          </a:p>
          <a:p>
            <a:r>
              <a:rPr lang="en-IN" dirty="0" smtClean="0"/>
              <a:t>Chalk</a:t>
            </a:r>
          </a:p>
          <a:p>
            <a:r>
              <a:rPr lang="en-IN" dirty="0" smtClean="0"/>
              <a:t>yolk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63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are 20 vowels in English Language</a:t>
            </a:r>
          </a:p>
          <a:p>
            <a:pPr marL="0" indent="0">
              <a:buNone/>
            </a:pPr>
            <a:r>
              <a:rPr lang="en-IN" dirty="0" smtClean="0"/>
              <a:t>They are broadly divided into 2 types</a:t>
            </a:r>
          </a:p>
          <a:p>
            <a:pPr marL="514350" indent="-514350">
              <a:buAutoNum type="arabicPeriod"/>
            </a:pPr>
            <a:r>
              <a:rPr lang="en-IN" dirty="0" smtClean="0"/>
              <a:t>Pure vowels – 12, divided on the place of articulation</a:t>
            </a:r>
          </a:p>
          <a:p>
            <a:pPr marL="0" indent="0">
              <a:buNone/>
            </a:pPr>
            <a:r>
              <a:rPr lang="en-IN" dirty="0" smtClean="0"/>
              <a:t>They are: front, central and back vowels</a:t>
            </a:r>
          </a:p>
          <a:p>
            <a:pPr marL="514350" indent="-514350">
              <a:buAutoNum type="arabicPeriod"/>
            </a:pPr>
            <a:r>
              <a:rPr lang="en-IN" dirty="0" smtClean="0"/>
              <a:t>Diphthongs – 8</a:t>
            </a:r>
          </a:p>
          <a:p>
            <a:pPr marL="0" indent="0">
              <a:buNone/>
            </a:pPr>
            <a:r>
              <a:rPr lang="en-IN" dirty="0" smtClean="0"/>
              <a:t>They are closing and centring diphthongs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725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sus\Downloads\DSC_05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862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sus\Downloads\DSC_0540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96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Organs of Speech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762000"/>
            <a:ext cx="830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2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Speech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Respiratory system: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lungs, bronchial tubes and wind pipe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 err="1" smtClean="0"/>
              <a:t>Phonatory</a:t>
            </a:r>
            <a:r>
              <a:rPr lang="en-IN" dirty="0" smtClean="0"/>
              <a:t> system: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larynx/voice box- vocal cords, glottis</a:t>
            </a:r>
          </a:p>
          <a:p>
            <a:endParaRPr lang="en-IN" dirty="0" smtClean="0"/>
          </a:p>
          <a:p>
            <a:r>
              <a:rPr lang="en-IN" dirty="0" smtClean="0"/>
              <a:t>Articulatory system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lips,mouth,teeth,tongue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09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IN" dirty="0" smtClean="0"/>
              <a:t>Types of sounds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Voiceless sounds: free passage of air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vocal cords are drawn wide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glottis opened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ex. [p,t,k,ts,f,0,s,s,h]</a:t>
            </a:r>
          </a:p>
          <a:p>
            <a:pPr marL="0" indent="0">
              <a:buNone/>
            </a:pPr>
            <a:r>
              <a:rPr lang="en-IN" dirty="0" smtClean="0"/>
              <a:t>Voiced sounds: vocal cords loosely held together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restricted passage of air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vibration in vocal cords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ex. vowels, remaining consonants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17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Consonants – Place of articulation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Bilabial- two lips   [</a:t>
            </a:r>
            <a:r>
              <a:rPr lang="en-IN" dirty="0" err="1" smtClean="0"/>
              <a:t>p,b</a:t>
            </a:r>
            <a:r>
              <a:rPr lang="en-IN" dirty="0" smtClean="0"/>
              <a:t>]</a:t>
            </a:r>
          </a:p>
          <a:p>
            <a:r>
              <a:rPr lang="en-IN" dirty="0" smtClean="0"/>
              <a:t>Labiodental- lip +teeth  [</a:t>
            </a:r>
            <a:r>
              <a:rPr lang="en-IN" dirty="0" err="1" smtClean="0"/>
              <a:t>f,v</a:t>
            </a:r>
            <a:r>
              <a:rPr lang="en-IN" dirty="0" smtClean="0"/>
              <a:t>]</a:t>
            </a:r>
          </a:p>
          <a:p>
            <a:r>
              <a:rPr lang="en-IN" dirty="0" smtClean="0"/>
              <a:t>Dental- teeth </a:t>
            </a:r>
          </a:p>
          <a:p>
            <a:r>
              <a:rPr lang="en-IN" dirty="0" smtClean="0"/>
              <a:t>Alveolar- teeth ridge [</a:t>
            </a:r>
            <a:r>
              <a:rPr lang="en-IN" dirty="0" err="1" smtClean="0"/>
              <a:t>t,d,l</a:t>
            </a:r>
            <a:r>
              <a:rPr lang="en-IN" dirty="0" smtClean="0"/>
              <a:t>]</a:t>
            </a:r>
          </a:p>
          <a:p>
            <a:r>
              <a:rPr lang="en-IN" dirty="0" smtClean="0"/>
              <a:t>Post-alveolar- above teeth ridge [r]</a:t>
            </a:r>
          </a:p>
          <a:p>
            <a:r>
              <a:rPr lang="en-IN" dirty="0" err="1" smtClean="0"/>
              <a:t>Palato</a:t>
            </a:r>
            <a:r>
              <a:rPr lang="en-IN" dirty="0" smtClean="0"/>
              <a:t>-alveolar- hard palate+ teeth ridge</a:t>
            </a:r>
          </a:p>
          <a:p>
            <a:r>
              <a:rPr lang="en-IN" dirty="0"/>
              <a:t>P</a:t>
            </a:r>
            <a:r>
              <a:rPr lang="en-IN" dirty="0" smtClean="0"/>
              <a:t>alatal- palate [j]</a:t>
            </a:r>
          </a:p>
          <a:p>
            <a:r>
              <a:rPr lang="en-IN" dirty="0" smtClean="0"/>
              <a:t>Velar – [</a:t>
            </a:r>
            <a:r>
              <a:rPr lang="en-IN" dirty="0" err="1" smtClean="0"/>
              <a:t>k,g</a:t>
            </a:r>
            <a:r>
              <a:rPr lang="en-IN" dirty="0" smtClean="0"/>
              <a:t>]</a:t>
            </a:r>
          </a:p>
          <a:p>
            <a:r>
              <a:rPr lang="en-IN" dirty="0" smtClean="0"/>
              <a:t>Glottal- [h]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60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Consonants-Manner of Articulation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Plosives  6  [</a:t>
            </a:r>
            <a:r>
              <a:rPr lang="en-IN" dirty="0" err="1" smtClean="0"/>
              <a:t>p,b</a:t>
            </a:r>
            <a:r>
              <a:rPr lang="en-IN" dirty="0" smtClean="0"/>
              <a:t>]</a:t>
            </a:r>
          </a:p>
          <a:p>
            <a:r>
              <a:rPr lang="en-IN" dirty="0" smtClean="0"/>
              <a:t>Affricates 2 [as in </a:t>
            </a:r>
            <a:r>
              <a:rPr lang="en-IN" u="sng" dirty="0" smtClean="0"/>
              <a:t>ch</a:t>
            </a:r>
            <a:r>
              <a:rPr lang="en-IN" dirty="0" smtClean="0"/>
              <a:t>ild, ju</a:t>
            </a:r>
            <a:r>
              <a:rPr lang="en-IN" u="sng" dirty="0" smtClean="0"/>
              <a:t>dg</a:t>
            </a:r>
            <a:r>
              <a:rPr lang="en-IN" dirty="0" smtClean="0"/>
              <a:t>e]</a:t>
            </a:r>
          </a:p>
          <a:p>
            <a:r>
              <a:rPr lang="en-IN" dirty="0" smtClean="0"/>
              <a:t>Nasals  3 [</a:t>
            </a:r>
            <a:r>
              <a:rPr lang="en-IN" dirty="0" err="1" smtClean="0"/>
              <a:t>m,n</a:t>
            </a:r>
            <a:r>
              <a:rPr lang="en-IN" dirty="0" smtClean="0"/>
              <a:t>] </a:t>
            </a:r>
          </a:p>
          <a:p>
            <a:r>
              <a:rPr lang="en-IN" dirty="0" smtClean="0"/>
              <a:t>Lateral 1 [l]</a:t>
            </a:r>
          </a:p>
          <a:p>
            <a:r>
              <a:rPr lang="en-IN" dirty="0" smtClean="0"/>
              <a:t>Fricatives 9 [</a:t>
            </a:r>
            <a:r>
              <a:rPr lang="en-IN" dirty="0" err="1" smtClean="0"/>
              <a:t>f,v</a:t>
            </a:r>
            <a:r>
              <a:rPr lang="en-IN" dirty="0" smtClean="0"/>
              <a:t>,]</a:t>
            </a:r>
          </a:p>
          <a:p>
            <a:r>
              <a:rPr lang="en-IN" dirty="0" smtClean="0"/>
              <a:t>Frictionless continuant 1 [r]</a:t>
            </a:r>
          </a:p>
          <a:p>
            <a:r>
              <a:rPr lang="en-IN" dirty="0" smtClean="0"/>
              <a:t>Semi-vowel 2 [</a:t>
            </a:r>
            <a:r>
              <a:rPr lang="en-IN" dirty="0" err="1" smtClean="0"/>
              <a:t>j,w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906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pronunciations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Inflexional Suffixes :     /t/,/d/,/</a:t>
            </a:r>
            <a:r>
              <a:rPr lang="en-IN" sz="2400" b="1" dirty="0" smtClean="0"/>
              <a:t>I</a:t>
            </a:r>
            <a:r>
              <a:rPr lang="en-IN" dirty="0" smtClean="0"/>
              <a:t>d/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/t/   kicked - /</a:t>
            </a:r>
            <a:r>
              <a:rPr lang="en-IN" dirty="0" err="1" smtClean="0"/>
              <a:t>k</a:t>
            </a:r>
            <a:r>
              <a:rPr lang="en-IN" sz="2400" b="1" dirty="0" err="1" smtClean="0"/>
              <a:t>I</a:t>
            </a:r>
            <a:r>
              <a:rPr lang="en-IN" dirty="0" err="1" smtClean="0"/>
              <a:t>kt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  /d/   begged - /</a:t>
            </a:r>
            <a:r>
              <a:rPr lang="en-IN" dirty="0" err="1" smtClean="0"/>
              <a:t>begd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  /</a:t>
            </a:r>
            <a:r>
              <a:rPr lang="en-IN" sz="2600" b="1" dirty="0" smtClean="0"/>
              <a:t>I</a:t>
            </a:r>
            <a:r>
              <a:rPr lang="en-IN" dirty="0" smtClean="0"/>
              <a:t>d/   blessed - /</a:t>
            </a:r>
            <a:r>
              <a:rPr lang="en-IN" dirty="0" err="1" smtClean="0"/>
              <a:t>bles</a:t>
            </a:r>
            <a:r>
              <a:rPr lang="en-IN" sz="2600" b="1" dirty="0" err="1" smtClean="0"/>
              <a:t>I</a:t>
            </a:r>
            <a:r>
              <a:rPr lang="en-IN" dirty="0" err="1" smtClean="0"/>
              <a:t>d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Plurals : /s/, /z/, /</a:t>
            </a:r>
            <a:r>
              <a:rPr lang="en-IN" sz="2600" b="1" dirty="0" err="1" smtClean="0"/>
              <a:t>Iz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   /s/ cats - /</a:t>
            </a:r>
            <a:r>
              <a:rPr lang="en-IN" dirty="0" err="1" smtClean="0"/>
              <a:t>c</a:t>
            </a:r>
            <a:r>
              <a:rPr lang="en-IN" sz="2600" dirty="0" err="1" smtClean="0"/>
              <a:t>ae</a:t>
            </a:r>
            <a:r>
              <a:rPr lang="en-IN" dirty="0" err="1" smtClean="0"/>
              <a:t>ts</a:t>
            </a:r>
            <a:r>
              <a:rPr lang="en-IN" dirty="0" smtClean="0"/>
              <a:t>/</a:t>
            </a:r>
            <a:endParaRPr lang="en-IN" dirty="0"/>
          </a:p>
          <a:p>
            <a:pPr marL="0" indent="0">
              <a:buNone/>
            </a:pPr>
            <a:r>
              <a:rPr lang="en-IN" sz="2400" b="1" dirty="0" smtClean="0"/>
              <a:t>   </a:t>
            </a:r>
            <a:r>
              <a:rPr lang="en-IN" dirty="0" smtClean="0"/>
              <a:t>/z/ cities -/</a:t>
            </a:r>
            <a:r>
              <a:rPr lang="en-IN" dirty="0" err="1" smtClean="0"/>
              <a:t>s</a:t>
            </a:r>
            <a:r>
              <a:rPr lang="en-IN" sz="2600" b="1" dirty="0" err="1" smtClean="0"/>
              <a:t>I</a:t>
            </a:r>
            <a:r>
              <a:rPr lang="en-IN" dirty="0" err="1" smtClean="0"/>
              <a:t>t</a:t>
            </a:r>
            <a:r>
              <a:rPr lang="en-IN" sz="2600" b="1" dirty="0" err="1" smtClean="0"/>
              <a:t>I</a:t>
            </a:r>
            <a:r>
              <a:rPr lang="en-IN" dirty="0" err="1" smtClean="0"/>
              <a:t>z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sz="3500" dirty="0" smtClean="0"/>
              <a:t>/</a:t>
            </a:r>
            <a:r>
              <a:rPr lang="en-IN" sz="2600" b="1" dirty="0" err="1" smtClean="0"/>
              <a:t>I</a:t>
            </a:r>
            <a:r>
              <a:rPr lang="en-IN" sz="3500" dirty="0" err="1" smtClean="0"/>
              <a:t>z</a:t>
            </a:r>
            <a:r>
              <a:rPr lang="en-IN" sz="3500" dirty="0" smtClean="0"/>
              <a:t>/  </a:t>
            </a:r>
            <a:r>
              <a:rPr lang="en-IN" dirty="0" smtClean="0"/>
              <a:t>buses- /</a:t>
            </a:r>
            <a:r>
              <a:rPr lang="en-IN" dirty="0" err="1" smtClean="0"/>
              <a:t>bus</a:t>
            </a:r>
            <a:r>
              <a:rPr lang="en-IN" sz="2600" b="1" dirty="0" err="1" smtClean="0"/>
              <a:t>I</a:t>
            </a:r>
            <a:r>
              <a:rPr lang="en-IN" dirty="0" err="1" smtClean="0"/>
              <a:t>z</a:t>
            </a:r>
            <a:r>
              <a:rPr lang="en-IN" dirty="0" smtClean="0"/>
              <a:t>/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21224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Pronounce:</a:t>
            </a:r>
          </a:p>
          <a:p>
            <a:pPr marL="0" indent="0">
              <a:buNone/>
            </a:pPr>
            <a:r>
              <a:rPr lang="en-IN" dirty="0" smtClean="0"/>
              <a:t>Club                  bomb </a:t>
            </a:r>
          </a:p>
          <a:p>
            <a:pPr marL="0" indent="0">
              <a:buNone/>
            </a:pPr>
            <a:r>
              <a:rPr lang="en-IN" dirty="0" smtClean="0"/>
              <a:t>Comb                plumber</a:t>
            </a:r>
          </a:p>
          <a:p>
            <a:pPr marL="0" indent="0">
              <a:buNone/>
            </a:pPr>
            <a:r>
              <a:rPr lang="en-IN" dirty="0" smtClean="0"/>
              <a:t>Debt                  limb</a:t>
            </a:r>
            <a:endParaRPr lang="en-IN" sz="6000" dirty="0" smtClean="0"/>
          </a:p>
          <a:p>
            <a:pPr marL="0" indent="0">
              <a:buNone/>
            </a:pPr>
            <a:r>
              <a:rPr lang="en-IN" dirty="0" smtClean="0"/>
              <a:t>Thumb              lamb </a:t>
            </a:r>
          </a:p>
          <a:p>
            <a:pPr marL="0" indent="0">
              <a:buNone/>
            </a:pPr>
            <a:r>
              <a:rPr lang="en-IN" dirty="0" smtClean="0"/>
              <a:t>Doubt                Dumb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Silent consonants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95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Hoar</a:t>
            </a:r>
          </a:p>
          <a:p>
            <a:r>
              <a:rPr lang="en-IN" sz="3200" dirty="0" smtClean="0"/>
              <a:t>Honesty</a:t>
            </a:r>
          </a:p>
          <a:p>
            <a:r>
              <a:rPr lang="en-IN" sz="3200" dirty="0" smtClean="0"/>
              <a:t>Honour</a:t>
            </a:r>
          </a:p>
          <a:p>
            <a:r>
              <a:rPr lang="en-IN" sz="3200" dirty="0" smtClean="0"/>
              <a:t>Honourable</a:t>
            </a:r>
          </a:p>
          <a:p>
            <a:r>
              <a:rPr lang="en-IN" sz="3200" dirty="0" smtClean="0"/>
              <a:t>Knowledge</a:t>
            </a:r>
          </a:p>
          <a:p>
            <a:r>
              <a:rPr lang="en-IN" sz="3200" dirty="0" smtClean="0"/>
              <a:t>Know</a:t>
            </a:r>
          </a:p>
          <a:p>
            <a:r>
              <a:rPr lang="en-IN" sz="3200" dirty="0" smtClean="0"/>
              <a:t>Kneel</a:t>
            </a:r>
          </a:p>
          <a:p>
            <a:r>
              <a:rPr lang="en-IN" sz="3200" dirty="0" smtClean="0"/>
              <a:t>Knock</a:t>
            </a:r>
          </a:p>
          <a:p>
            <a:r>
              <a:rPr lang="en-IN" sz="3200" dirty="0" smtClean="0"/>
              <a:t>knot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Autumn</a:t>
            </a:r>
          </a:p>
          <a:p>
            <a:r>
              <a:rPr lang="en-IN" sz="3200" dirty="0" smtClean="0"/>
              <a:t>Solemn</a:t>
            </a:r>
          </a:p>
          <a:p>
            <a:r>
              <a:rPr lang="en-IN" sz="3200" dirty="0" smtClean="0"/>
              <a:t>Hymn</a:t>
            </a:r>
          </a:p>
          <a:p>
            <a:r>
              <a:rPr lang="en-IN" sz="3200" dirty="0" smtClean="0"/>
              <a:t>Column</a:t>
            </a:r>
          </a:p>
          <a:p>
            <a:r>
              <a:rPr lang="en-IN" sz="3200" dirty="0" smtClean="0"/>
              <a:t>Muscle</a:t>
            </a:r>
          </a:p>
          <a:p>
            <a:r>
              <a:rPr lang="en-IN" sz="3200" dirty="0" smtClean="0"/>
              <a:t>Handkerchief</a:t>
            </a:r>
          </a:p>
          <a:p>
            <a:r>
              <a:rPr lang="en-IN" sz="3200" dirty="0" smtClean="0"/>
              <a:t>Wednesday</a:t>
            </a:r>
          </a:p>
          <a:p>
            <a:pPr marL="0" indent="0">
              <a:buNone/>
            </a:pPr>
            <a:endParaRPr lang="en-IN" sz="32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72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376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Phonetics</vt:lpstr>
      <vt:lpstr>Organs of Speech</vt:lpstr>
      <vt:lpstr>Speech Mechanism</vt:lpstr>
      <vt:lpstr>Types of sounds</vt:lpstr>
      <vt:lpstr>Consonants – Place of articulation</vt:lpstr>
      <vt:lpstr>Consonants-Manner of Articulation</vt:lpstr>
      <vt:lpstr>Different pronunciations  </vt:lpstr>
      <vt:lpstr>Exercises </vt:lpstr>
      <vt:lpstr>Slide 9</vt:lpstr>
      <vt:lpstr>Slide 10</vt:lpstr>
      <vt:lpstr>Vowels 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Phonetics</dc:title>
  <dc:creator>Jesus</dc:creator>
  <cp:lastModifiedBy>RAMESH</cp:lastModifiedBy>
  <cp:revision>51</cp:revision>
  <dcterms:created xsi:type="dcterms:W3CDTF">2006-08-16T00:00:00Z</dcterms:created>
  <dcterms:modified xsi:type="dcterms:W3CDTF">2014-12-01T18:19:32Z</dcterms:modified>
</cp:coreProperties>
</file>