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3" r:id="rId8"/>
    <p:sldId id="276" r:id="rId9"/>
    <p:sldId id="264" r:id="rId10"/>
    <p:sldId id="266" r:id="rId11"/>
    <p:sldId id="265" r:id="rId12"/>
    <p:sldId id="267" r:id="rId13"/>
    <p:sldId id="268" r:id="rId14"/>
    <p:sldId id="269" r:id="rId15"/>
    <p:sldId id="270" r:id="rId16"/>
    <p:sldId id="271" r:id="rId17"/>
    <p:sldId id="273" r:id="rId18"/>
    <p:sldId id="272"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636A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8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9/22/2014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9/22/2014</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9/22/2014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9/22/2014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9/22/2014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9/22/2014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9/22/2014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9/22/2014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9/22/2014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9/22/2014</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410200"/>
            <a:ext cx="8305800" cy="894186"/>
          </a:xfrm>
        </p:spPr>
        <p:txBody>
          <a:bodyPr/>
          <a:lstStyle/>
          <a:p>
            <a:pPr algn="r"/>
            <a:r>
              <a:rPr lang="en-IN" dirty="0" smtClean="0"/>
              <a:t>K. hariharan</a:t>
            </a:r>
            <a:endParaRPr lang="en-IN" dirty="0"/>
          </a:p>
        </p:txBody>
      </p:sp>
      <p:sp>
        <p:nvSpPr>
          <p:cNvPr id="3" name="Subtitle 2"/>
          <p:cNvSpPr>
            <a:spLocks noGrp="1"/>
          </p:cNvSpPr>
          <p:nvPr>
            <p:ph type="subTitle" idx="1"/>
          </p:nvPr>
        </p:nvSpPr>
        <p:spPr>
          <a:xfrm>
            <a:off x="457200" y="2362200"/>
            <a:ext cx="8382000" cy="2438400"/>
          </a:xfrm>
        </p:spPr>
        <p:style>
          <a:lnRef idx="1">
            <a:schemeClr val="accent1"/>
          </a:lnRef>
          <a:fillRef idx="2">
            <a:schemeClr val="accent1"/>
          </a:fillRef>
          <a:effectRef idx="1">
            <a:schemeClr val="accent1"/>
          </a:effectRef>
          <a:fontRef idx="minor">
            <a:schemeClr val="dk1"/>
          </a:fontRef>
        </p:style>
        <p:txBody>
          <a:bodyPr>
            <a:noAutofit/>
          </a:bodyPr>
          <a:lstStyle/>
          <a:p>
            <a:r>
              <a:rPr lang="en-IN" sz="8000" i="1" dirty="0" smtClean="0">
                <a:solidFill>
                  <a:srgbClr val="636A04"/>
                </a:solidFill>
                <a:latin typeface="Andalus" panose="02020603050405020304" pitchFamily="18" charset="-78"/>
                <a:cs typeface="Andalus" panose="02020603050405020304" pitchFamily="18" charset="-78"/>
              </a:rPr>
              <a:t>DAWN OF INTELLIGENCE</a:t>
            </a:r>
            <a:endParaRPr lang="en-IN" sz="8000" i="1" dirty="0">
              <a:solidFill>
                <a:srgbClr val="636A04"/>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609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HARIHARAN K\Desktop\Tibetan 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14399"/>
            <a:ext cx="8444853" cy="564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0456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Tibet and North India</a:t>
            </a:r>
            <a:endParaRPr lang="en-IN" dirty="0"/>
          </a:p>
        </p:txBody>
      </p:sp>
      <p:sp>
        <p:nvSpPr>
          <p:cNvPr id="3" name="Content Placeholder 2"/>
          <p:cNvSpPr>
            <a:spLocks noGrp="1"/>
          </p:cNvSpPr>
          <p:nvPr>
            <p:ph idx="1"/>
          </p:nvPr>
        </p:nvSpPr>
        <p:spPr/>
        <p:txBody>
          <a:bodyPr>
            <a:normAutofit/>
          </a:bodyPr>
          <a:lstStyle/>
          <a:p>
            <a:r>
              <a:rPr lang="en-IN" sz="3000" dirty="0" smtClean="0"/>
              <a:t>Buddhism made a strong impact with its very egalitarian philosophy thru Pali language and stories depicted in the </a:t>
            </a:r>
            <a:r>
              <a:rPr lang="en-IN" sz="3000" dirty="0" err="1" smtClean="0"/>
              <a:t>Jataka</a:t>
            </a:r>
            <a:r>
              <a:rPr lang="en-IN" sz="3000" dirty="0" smtClean="0"/>
              <a:t> Tales. Explain</a:t>
            </a:r>
          </a:p>
          <a:p>
            <a:r>
              <a:rPr lang="en-IN" sz="3000" dirty="0" smtClean="0"/>
              <a:t>Asoka was one of the first to follow this path and dedicate himself to establishing an Ethical monarchy</a:t>
            </a:r>
          </a:p>
          <a:p>
            <a:r>
              <a:rPr lang="en-IN" sz="3000" dirty="0" smtClean="0"/>
              <a:t>Jainism retained Sanskrit                                        as its main language</a:t>
            </a:r>
          </a:p>
          <a:p>
            <a:pPr marL="0" indent="0">
              <a:buNone/>
            </a:pPr>
            <a:endParaRPr lang="en-IN" sz="3000" dirty="0"/>
          </a:p>
        </p:txBody>
      </p:sp>
      <p:pic>
        <p:nvPicPr>
          <p:cNvPr id="8194" name="Picture 2" descr="C:\Users\HARIHARAN K\Desktop\Sanskrit-Pal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4010891"/>
            <a:ext cx="3517348" cy="2311400"/>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HARIHARAN K\Desktop\Asoka Chakravat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0"/>
            <a:ext cx="1366748" cy="1658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91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Tibet and North India</a:t>
            </a:r>
            <a:endParaRPr lang="en-IN" dirty="0"/>
          </a:p>
        </p:txBody>
      </p:sp>
      <p:sp>
        <p:nvSpPr>
          <p:cNvPr id="3" name="Content Placeholder 2"/>
          <p:cNvSpPr>
            <a:spLocks noGrp="1"/>
          </p:cNvSpPr>
          <p:nvPr>
            <p:ph idx="1"/>
          </p:nvPr>
        </p:nvSpPr>
        <p:spPr/>
        <p:txBody>
          <a:bodyPr/>
          <a:lstStyle/>
          <a:p>
            <a:r>
              <a:rPr lang="en-IN" dirty="0" smtClean="0"/>
              <a:t>The coming of Islam into North India resulted in a wonderful zone of wisdom called Sufism</a:t>
            </a:r>
          </a:p>
          <a:p>
            <a:r>
              <a:rPr lang="en-IN" dirty="0" smtClean="0"/>
              <a:t>The works of </a:t>
            </a:r>
            <a:r>
              <a:rPr lang="en-IN" dirty="0" err="1" smtClean="0"/>
              <a:t>Jalaludin</a:t>
            </a:r>
            <a:r>
              <a:rPr lang="en-IN" dirty="0" smtClean="0"/>
              <a:t> Rumi or </a:t>
            </a:r>
            <a:r>
              <a:rPr lang="en-IN" dirty="0" err="1" smtClean="0"/>
              <a:t>Mawlana</a:t>
            </a:r>
            <a:r>
              <a:rPr lang="en-IN" dirty="0" smtClean="0"/>
              <a:t> (1250 CE) spread the simple mystic ways of looking at the world and remaining true to oneself</a:t>
            </a:r>
          </a:p>
          <a:p>
            <a:r>
              <a:rPr lang="en-IN" dirty="0" err="1" smtClean="0"/>
              <a:t>Khwaja</a:t>
            </a:r>
            <a:r>
              <a:rPr lang="en-IN" dirty="0" smtClean="0"/>
              <a:t> </a:t>
            </a:r>
            <a:r>
              <a:rPr lang="en-IN" dirty="0" err="1" smtClean="0"/>
              <a:t>Moinuddin</a:t>
            </a:r>
            <a:r>
              <a:rPr lang="en-IN" dirty="0" smtClean="0"/>
              <a:t> </a:t>
            </a:r>
            <a:r>
              <a:rPr lang="en-IN" dirty="0" err="1" smtClean="0"/>
              <a:t>Chisti</a:t>
            </a:r>
            <a:r>
              <a:rPr lang="en-IN" dirty="0" smtClean="0"/>
              <a:t> set                      himself up as the first promoter of               Sufism in Ajmer at the same time!</a:t>
            </a:r>
            <a:endParaRPr lang="en-IN" dirty="0"/>
          </a:p>
        </p:txBody>
      </p:sp>
      <p:pic>
        <p:nvPicPr>
          <p:cNvPr id="1026" name="Picture 2" descr="C:\Users\HARIHARAN K\Desktop\Molan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8477" y="27709"/>
            <a:ext cx="1614142" cy="159312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ARIHARAN K\Desktop\Dargah_of_Sufi_saint_Moinuddin_Chishti_Ajmer_India_(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9738" y="4267200"/>
            <a:ext cx="2032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56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Tibet and North India</a:t>
            </a:r>
            <a:endParaRPr lang="en-IN" dirty="0"/>
          </a:p>
        </p:txBody>
      </p:sp>
      <p:sp>
        <p:nvSpPr>
          <p:cNvPr id="3" name="Content Placeholder 2"/>
          <p:cNvSpPr>
            <a:spLocks noGrp="1"/>
          </p:cNvSpPr>
          <p:nvPr>
            <p:ph idx="1"/>
          </p:nvPr>
        </p:nvSpPr>
        <p:spPr/>
        <p:txBody>
          <a:bodyPr/>
          <a:lstStyle/>
          <a:p>
            <a:r>
              <a:rPr lang="en-IN" dirty="0" smtClean="0"/>
              <a:t>The biggest change however comes with the Bhakti Movement with great composers like </a:t>
            </a:r>
            <a:r>
              <a:rPr lang="en-IN" dirty="0" err="1" smtClean="0"/>
              <a:t>Gnyaneshwar</a:t>
            </a:r>
            <a:r>
              <a:rPr lang="en-IN" dirty="0" smtClean="0"/>
              <a:t>, </a:t>
            </a:r>
            <a:r>
              <a:rPr lang="en-IN" dirty="0" err="1" smtClean="0"/>
              <a:t>Tukaram</a:t>
            </a:r>
            <a:r>
              <a:rPr lang="en-IN" dirty="0" smtClean="0"/>
              <a:t> and </a:t>
            </a:r>
            <a:r>
              <a:rPr lang="en-IN" dirty="0" err="1" smtClean="0"/>
              <a:t>Namdev</a:t>
            </a:r>
            <a:endParaRPr lang="en-IN" dirty="0" smtClean="0"/>
          </a:p>
          <a:p>
            <a:r>
              <a:rPr lang="en-IN" dirty="0" smtClean="0"/>
              <a:t>Finally it influences the dance and several performing traditions in the popular domain</a:t>
            </a:r>
          </a:p>
          <a:p>
            <a:r>
              <a:rPr lang="en-IN" dirty="0" smtClean="0"/>
              <a:t>Study the poems of </a:t>
            </a:r>
            <a:r>
              <a:rPr lang="en-IN" dirty="0" err="1" smtClean="0"/>
              <a:t>Kabir</a:t>
            </a:r>
            <a:r>
              <a:rPr lang="en-IN" dirty="0" smtClean="0"/>
              <a:t> and explain how he is connected with the other traditions that you have heard so far.</a:t>
            </a:r>
            <a:endParaRPr lang="en-IN" dirty="0"/>
          </a:p>
        </p:txBody>
      </p:sp>
      <p:sp>
        <p:nvSpPr>
          <p:cNvPr id="4" name="Rectangle 3"/>
          <p:cNvSpPr/>
          <p:nvPr/>
        </p:nvSpPr>
        <p:spPr>
          <a:xfrm>
            <a:off x="8305800" y="32766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IN" dirty="0"/>
          </a:p>
        </p:txBody>
      </p:sp>
    </p:spTree>
    <p:extLst>
      <p:ext uri="{BB962C8B-B14F-4D97-AF65-F5344CB8AC3E}">
        <p14:creationId xmlns:p14="http://schemas.microsoft.com/office/powerpoint/2010/main" val="223286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ARIHARAN K\Desktop\Nataraj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782" y="76201"/>
            <a:ext cx="6174564" cy="6781799"/>
          </a:xfrm>
          <a:prstGeom prst="rect">
            <a:avLst/>
          </a:prstGeom>
          <a:noFill/>
          <a:ln w="76200">
            <a:solidFill>
              <a:srgbClr val="FF99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7709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SOUTH INDIA</a:t>
            </a:r>
            <a:endParaRPr lang="en-IN" dirty="0"/>
          </a:p>
        </p:txBody>
      </p:sp>
      <p:sp>
        <p:nvSpPr>
          <p:cNvPr id="3" name="Content Placeholder 2"/>
          <p:cNvSpPr>
            <a:spLocks noGrp="1"/>
          </p:cNvSpPr>
          <p:nvPr>
            <p:ph idx="1"/>
          </p:nvPr>
        </p:nvSpPr>
        <p:spPr/>
        <p:txBody>
          <a:bodyPr/>
          <a:lstStyle/>
          <a:p>
            <a:r>
              <a:rPr lang="en-IN" dirty="0" smtClean="0"/>
              <a:t>The south of India is one of the biggest game-changers in this period of intelligence</a:t>
            </a:r>
          </a:p>
          <a:p>
            <a:r>
              <a:rPr lang="en-IN" dirty="0" smtClean="0"/>
              <a:t>Both Jainism and Buddhism meet with the matriarchal deities in the south and give birth to a variety of complex architectural styles, iconography and performing arts.</a:t>
            </a:r>
          </a:p>
          <a:p>
            <a:r>
              <a:rPr lang="en-IN" dirty="0" smtClean="0"/>
              <a:t>The mask in the performance assumes great importance. Why? </a:t>
            </a:r>
            <a:endParaRPr lang="en-IN" dirty="0"/>
          </a:p>
        </p:txBody>
      </p:sp>
      <p:sp>
        <p:nvSpPr>
          <p:cNvPr id="4" name="Rectangle 3"/>
          <p:cNvSpPr/>
          <p:nvPr/>
        </p:nvSpPr>
        <p:spPr>
          <a:xfrm>
            <a:off x="7620000" y="54102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a:t>
            </a:r>
            <a:endParaRPr lang="en-IN" dirty="0"/>
          </a:p>
        </p:txBody>
      </p:sp>
    </p:spTree>
    <p:extLst>
      <p:ext uri="{BB962C8B-B14F-4D97-AF65-F5344CB8AC3E}">
        <p14:creationId xmlns:p14="http://schemas.microsoft.com/office/powerpoint/2010/main" val="48106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SOUTH INDIA</a:t>
            </a:r>
            <a:endParaRPr lang="en-IN" dirty="0"/>
          </a:p>
        </p:txBody>
      </p:sp>
      <p:sp>
        <p:nvSpPr>
          <p:cNvPr id="3" name="Content Placeholder 2"/>
          <p:cNvSpPr>
            <a:spLocks noGrp="1"/>
          </p:cNvSpPr>
          <p:nvPr>
            <p:ph idx="1"/>
          </p:nvPr>
        </p:nvSpPr>
        <p:spPr/>
        <p:txBody>
          <a:bodyPr>
            <a:normAutofit fontScale="92500"/>
          </a:bodyPr>
          <a:lstStyle/>
          <a:p>
            <a:r>
              <a:rPr lang="en-IN" dirty="0" smtClean="0"/>
              <a:t>The philosophy of </a:t>
            </a:r>
            <a:r>
              <a:rPr lang="en-IN" dirty="0" err="1" smtClean="0"/>
              <a:t>Advaita</a:t>
            </a:r>
            <a:r>
              <a:rPr lang="en-IN" dirty="0" smtClean="0"/>
              <a:t> Vedanta as propagated by </a:t>
            </a:r>
            <a:r>
              <a:rPr lang="en-IN" dirty="0" err="1" smtClean="0"/>
              <a:t>Adi</a:t>
            </a:r>
            <a:r>
              <a:rPr lang="en-IN" dirty="0" smtClean="0"/>
              <a:t> </a:t>
            </a:r>
            <a:r>
              <a:rPr lang="en-IN" dirty="0" err="1" smtClean="0"/>
              <a:t>Sankara</a:t>
            </a:r>
            <a:r>
              <a:rPr lang="en-IN" dirty="0" smtClean="0"/>
              <a:t> would have some serious implications on thinkers around the world</a:t>
            </a:r>
          </a:p>
          <a:p>
            <a:r>
              <a:rPr lang="en-IN" dirty="0" smtClean="0"/>
              <a:t>The regional languages blossom with some of the finest stories and poems ever composed to inaugurate the Bhakti movement</a:t>
            </a:r>
          </a:p>
          <a:p>
            <a:r>
              <a:rPr lang="en-IN" dirty="0" smtClean="0"/>
              <a:t>Study these poems by </a:t>
            </a:r>
            <a:r>
              <a:rPr lang="en-IN" dirty="0" err="1" smtClean="0"/>
              <a:t>Akka</a:t>
            </a:r>
            <a:r>
              <a:rPr lang="en-IN" dirty="0" smtClean="0"/>
              <a:t> </a:t>
            </a:r>
            <a:r>
              <a:rPr lang="en-IN" dirty="0" err="1" smtClean="0"/>
              <a:t>Maha</a:t>
            </a:r>
            <a:r>
              <a:rPr lang="en-IN" dirty="0" smtClean="0"/>
              <a:t> Devi (1150 CE) from Karnataka and comment as to why she was called a ‘Mad Devotee’</a:t>
            </a:r>
            <a:endParaRPr lang="en-IN" dirty="0"/>
          </a:p>
        </p:txBody>
      </p:sp>
    </p:spTree>
    <p:extLst>
      <p:ext uri="{BB962C8B-B14F-4D97-AF65-F5344CB8AC3E}">
        <p14:creationId xmlns:p14="http://schemas.microsoft.com/office/powerpoint/2010/main" val="102348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ARIHARAN K\Desktop\SE East-Asia-Ma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1" y="126144"/>
            <a:ext cx="7322792" cy="6274656"/>
          </a:xfrm>
          <a:prstGeom prst="rect">
            <a:avLst/>
          </a:prstGeom>
          <a:noFill/>
          <a:ln w="57150">
            <a:solidFill>
              <a:schemeClr val="tx2">
                <a:lumMod val="60000"/>
                <a:lumOff val="4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8372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SOUTH ASIA AND THE FAR EAST</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 dawn of the millennium belonged, in many ways to South Asia and the Far East. Tribal, urban and rural societies co-existed, speaking several languages</a:t>
            </a:r>
          </a:p>
          <a:p>
            <a:r>
              <a:rPr lang="en-IN" dirty="0" smtClean="0"/>
              <a:t>If India was the highest producer of grain, then the Japanese and Chinese developed metallurgy and textiles in big ways</a:t>
            </a:r>
          </a:p>
          <a:p>
            <a:r>
              <a:rPr lang="en-IN" dirty="0" smtClean="0"/>
              <a:t>But due to conflicting schools of Buddhism and powerful authoritarian emperors, they bought untold misery also to the common people</a:t>
            </a:r>
            <a:endParaRPr lang="en-IN" dirty="0"/>
          </a:p>
        </p:txBody>
      </p:sp>
    </p:spTree>
    <p:extLst>
      <p:ext uri="{BB962C8B-B14F-4D97-AF65-F5344CB8AC3E}">
        <p14:creationId xmlns:p14="http://schemas.microsoft.com/office/powerpoint/2010/main" val="339446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SOUTH ASIA AND THE FAR EAST</a:t>
            </a:r>
            <a:endParaRPr lang="en-IN" dirty="0"/>
          </a:p>
        </p:txBody>
      </p:sp>
      <p:sp>
        <p:nvSpPr>
          <p:cNvPr id="3" name="Content Placeholder 2"/>
          <p:cNvSpPr>
            <a:spLocks noGrp="1"/>
          </p:cNvSpPr>
          <p:nvPr>
            <p:ph idx="1"/>
          </p:nvPr>
        </p:nvSpPr>
        <p:spPr/>
        <p:txBody>
          <a:bodyPr>
            <a:normAutofit/>
          </a:bodyPr>
          <a:lstStyle/>
          <a:p>
            <a:r>
              <a:rPr lang="en-IN" dirty="0" smtClean="0"/>
              <a:t>Was that the reason why their poems and paintings were so stylised and minimal?</a:t>
            </a:r>
            <a:endParaRPr lang="en-IN" dirty="0"/>
          </a:p>
        </p:txBody>
      </p:sp>
      <p:pic>
        <p:nvPicPr>
          <p:cNvPr id="2050" name="Picture 2" descr="C:\Users\HARIHARAN K\Desktop\Hokusai 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7788" y="2752725"/>
            <a:ext cx="1715430" cy="3238500"/>
          </a:xfrm>
          <a:prstGeom prst="rect">
            <a:avLst/>
          </a:prstGeom>
          <a:noFill/>
          <a:ln w="28575">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2051" name="Picture 3" descr="C:\Users\HARIHARAN K\Desktop\hokusai 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971800"/>
            <a:ext cx="3695700" cy="2414524"/>
          </a:xfrm>
          <a:prstGeom prst="rect">
            <a:avLst/>
          </a:prstGeom>
          <a:noFill/>
          <a:ln>
            <a:solidFill>
              <a:srgbClr val="92D050"/>
            </a:solidFill>
          </a:ln>
          <a:extLst>
            <a:ext uri="{909E8E84-426E-40DD-AFC4-6F175D3DCCD1}">
              <a14:hiddenFill xmlns:a14="http://schemas.microsoft.com/office/drawing/2010/main">
                <a:solidFill>
                  <a:srgbClr val="FFFFFF"/>
                </a:solidFill>
              </a14:hiddenFill>
            </a:ext>
          </a:extLst>
        </p:spPr>
      </p:pic>
      <p:pic>
        <p:nvPicPr>
          <p:cNvPr id="2052" name="Picture 4" descr="C:\Users\HARIHARAN K\Desktop\Hokusai 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052651"/>
            <a:ext cx="3089019" cy="2120138"/>
          </a:xfrm>
          <a:prstGeom prst="rect">
            <a:avLst/>
          </a:prstGeom>
          <a:noFill/>
          <a:ln w="19050">
            <a:solidFill>
              <a:srgbClr val="00B0F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32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Greece</a:t>
            </a:r>
            <a:endParaRPr lang="en-IN" dirty="0"/>
          </a:p>
        </p:txBody>
      </p:sp>
      <p:sp>
        <p:nvSpPr>
          <p:cNvPr id="3" name="Content Placeholder 2"/>
          <p:cNvSpPr>
            <a:spLocks noGrp="1"/>
          </p:cNvSpPr>
          <p:nvPr>
            <p:ph idx="1"/>
          </p:nvPr>
        </p:nvSpPr>
        <p:spPr/>
        <p:txBody>
          <a:bodyPr>
            <a:normAutofit/>
          </a:bodyPr>
          <a:lstStyle/>
          <a:p>
            <a:r>
              <a:rPr lang="en-IN" sz="2400" dirty="0" smtClean="0"/>
              <a:t>The rationality of Aristotle, Socrates seems to contrast sharply with </a:t>
            </a:r>
            <a:r>
              <a:rPr lang="en-IN" sz="2400" dirty="0" smtClean="0"/>
              <a:t>the </a:t>
            </a:r>
            <a:r>
              <a:rPr lang="en-IN" sz="2400" dirty="0" smtClean="0"/>
              <a:t>allegorical world of storytelling and </a:t>
            </a:r>
            <a:r>
              <a:rPr lang="en-IN" sz="2400" dirty="0" smtClean="0"/>
              <a:t>performance as seen in the </a:t>
            </a:r>
            <a:r>
              <a:rPr lang="en-IN" sz="2400" i="1" dirty="0" smtClean="0"/>
              <a:t>Iliad</a:t>
            </a:r>
            <a:r>
              <a:rPr lang="en-IN" sz="2400" dirty="0" smtClean="0"/>
              <a:t> and </a:t>
            </a:r>
            <a:r>
              <a:rPr lang="en-IN" sz="2400" i="1" dirty="0" smtClean="0"/>
              <a:t>Odyssey</a:t>
            </a:r>
            <a:r>
              <a:rPr lang="en-IN" sz="2400" dirty="0" smtClean="0"/>
              <a:t> by Homer (650 BCE)</a:t>
            </a:r>
            <a:endParaRPr lang="en-IN" sz="2400" dirty="0" smtClean="0"/>
          </a:p>
          <a:p>
            <a:r>
              <a:rPr lang="en-IN" sz="2400" dirty="0" smtClean="0"/>
              <a:t>They used Mythical gods and goddesses to address some of their own social issues like we did in India. Why?</a:t>
            </a:r>
          </a:p>
          <a:p>
            <a:endParaRPr lang="en-IN" sz="2400" dirty="0"/>
          </a:p>
        </p:txBody>
      </p:sp>
      <p:pic>
        <p:nvPicPr>
          <p:cNvPr id="1028" name="Picture 4" descr="C:\Users\HARIHARAN K\Desktop\Theatre_at_Syracuse,_Sicil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657600"/>
            <a:ext cx="3200400" cy="24003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204364" y="5829300"/>
            <a:ext cx="304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pic>
        <p:nvPicPr>
          <p:cNvPr id="1026" name="Picture 2" descr="C:\Users\HARIHARAN K\Desktop\Hom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597" y="3657600"/>
            <a:ext cx="1386277" cy="1746250"/>
          </a:xfrm>
          <a:prstGeom prst="rect">
            <a:avLst/>
          </a:prstGeom>
          <a:noFill/>
          <a:ln>
            <a:solidFill>
              <a:srgbClr val="C00000"/>
            </a:solidFill>
            <a:prstDash val="dash"/>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05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SOUTH ASIA AND THE FAR EAST</a:t>
            </a:r>
            <a:endParaRPr lang="en-IN" dirty="0"/>
          </a:p>
        </p:txBody>
      </p:sp>
      <p:sp>
        <p:nvSpPr>
          <p:cNvPr id="3" name="Content Placeholder 2"/>
          <p:cNvSpPr>
            <a:spLocks noGrp="1"/>
          </p:cNvSpPr>
          <p:nvPr>
            <p:ph idx="1"/>
          </p:nvPr>
        </p:nvSpPr>
        <p:spPr/>
        <p:txBody>
          <a:bodyPr>
            <a:normAutofit lnSpcReduction="10000"/>
          </a:bodyPr>
          <a:lstStyle/>
          <a:p>
            <a:r>
              <a:rPr lang="en-IN" dirty="0" smtClean="0"/>
              <a:t>The performing arts of Japan and China were even more formal, completely denying itself the need for human warmth and psychological understanding. Strangely they did not develop the kind of myths that other societies were nurturing</a:t>
            </a:r>
          </a:p>
          <a:p>
            <a:r>
              <a:rPr lang="en-IN" dirty="0" smtClean="0"/>
              <a:t>Study the </a:t>
            </a:r>
            <a:r>
              <a:rPr lang="en-IN" dirty="0"/>
              <a:t>Z</a:t>
            </a:r>
            <a:r>
              <a:rPr lang="en-IN" dirty="0" smtClean="0"/>
              <a:t>en poems provided and give us your conclusions</a:t>
            </a:r>
          </a:p>
          <a:p>
            <a:r>
              <a:rPr lang="en-IN" dirty="0" smtClean="0"/>
              <a:t>All the best</a:t>
            </a:r>
            <a:endParaRPr lang="en-IN" dirty="0"/>
          </a:p>
        </p:txBody>
      </p:sp>
      <p:sp>
        <p:nvSpPr>
          <p:cNvPr id="4" name="Rectangle 3"/>
          <p:cNvSpPr/>
          <p:nvPr/>
        </p:nvSpPr>
        <p:spPr>
          <a:xfrm>
            <a:off x="8305800" y="40386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IN" dirty="0"/>
          </a:p>
        </p:txBody>
      </p:sp>
    </p:spTree>
    <p:extLst>
      <p:ext uri="{BB962C8B-B14F-4D97-AF65-F5344CB8AC3E}">
        <p14:creationId xmlns:p14="http://schemas.microsoft.com/office/powerpoint/2010/main" val="1283861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greece</a:t>
            </a:r>
            <a:endParaRPr lang="en-IN" dirty="0"/>
          </a:p>
        </p:txBody>
      </p:sp>
      <p:sp>
        <p:nvSpPr>
          <p:cNvPr id="3" name="Content Placeholder 2"/>
          <p:cNvSpPr>
            <a:spLocks noGrp="1"/>
          </p:cNvSpPr>
          <p:nvPr>
            <p:ph idx="1"/>
          </p:nvPr>
        </p:nvSpPr>
        <p:spPr/>
        <p:txBody>
          <a:bodyPr>
            <a:normAutofit/>
          </a:bodyPr>
          <a:lstStyle/>
          <a:p>
            <a:r>
              <a:rPr lang="en-IN" sz="2400" dirty="0" smtClean="0"/>
              <a:t>The Hellenistic Greek Language with its Indo-European Connection dominated the world of Homer’s plays</a:t>
            </a:r>
          </a:p>
          <a:p>
            <a:r>
              <a:rPr lang="en-IN" sz="2400" dirty="0" smtClean="0"/>
              <a:t>Greek Alphabets became the standard basis for Mathematical terms for all times</a:t>
            </a:r>
          </a:p>
          <a:p>
            <a:r>
              <a:rPr lang="en-IN" sz="2400" dirty="0" smtClean="0"/>
              <a:t>The City State or the Concept of                                                  the Polis was evolved </a:t>
            </a:r>
          </a:p>
          <a:p>
            <a:endParaRPr lang="en-IN" sz="2400" dirty="0"/>
          </a:p>
        </p:txBody>
      </p:sp>
      <p:pic>
        <p:nvPicPr>
          <p:cNvPr id="2050" name="Picture 2" descr="C:\Users\HARIHARAN K\Desktop\IndoGreek  Ma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804160"/>
            <a:ext cx="3048000" cy="3657599"/>
          </a:xfrm>
          <a:prstGeom prst="rect">
            <a:avLst/>
          </a:prstGeom>
          <a:noFill/>
          <a:ln w="38100">
            <a:solidFill>
              <a:schemeClr val="accent1"/>
            </a:solidFill>
          </a:ln>
          <a:extLst>
            <a:ext uri="{909E8E84-426E-40DD-AFC4-6F175D3DCCD1}">
              <a14:hiddenFill xmlns:a14="http://schemas.microsoft.com/office/drawing/2010/main">
                <a:solidFill>
                  <a:srgbClr val="FFFFFF"/>
                </a:solidFill>
              </a14:hiddenFill>
            </a:ext>
          </a:extLst>
        </p:spPr>
      </p:pic>
      <p:pic>
        <p:nvPicPr>
          <p:cNvPr id="2051" name="Picture 3" descr="C:\Users\HARIHARAN K\Desktop\Greece Acropolis_Hi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9252" y="4267200"/>
            <a:ext cx="3184147" cy="1995618"/>
          </a:xfrm>
          <a:prstGeom prst="rect">
            <a:avLst/>
          </a:prstGeom>
          <a:noFill/>
          <a:ln w="38100">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8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greece</a:t>
            </a:r>
            <a:endParaRPr lang="en-IN" dirty="0"/>
          </a:p>
        </p:txBody>
      </p:sp>
      <p:sp>
        <p:nvSpPr>
          <p:cNvPr id="3" name="Content Placeholder 2"/>
          <p:cNvSpPr>
            <a:spLocks noGrp="1"/>
          </p:cNvSpPr>
          <p:nvPr>
            <p:ph idx="1"/>
          </p:nvPr>
        </p:nvSpPr>
        <p:spPr/>
        <p:txBody>
          <a:bodyPr>
            <a:normAutofit/>
          </a:bodyPr>
          <a:lstStyle/>
          <a:p>
            <a:r>
              <a:rPr lang="en-IN" sz="2800" dirty="0" smtClean="0"/>
              <a:t>‘The Republic’ by Plato becomes the most fundamental textbook for all political theories to come </a:t>
            </a:r>
          </a:p>
          <a:p>
            <a:r>
              <a:rPr lang="en-IN" sz="2800" dirty="0" smtClean="0"/>
              <a:t>The question of Justice is discussed in the most elaborate details. Can you describe the various aspects of such a discourse</a:t>
            </a:r>
            <a:r>
              <a:rPr lang="en-IN" sz="2800" dirty="0"/>
              <a:t> </a:t>
            </a:r>
            <a:r>
              <a:rPr lang="en-IN" sz="2800" dirty="0" smtClean="0"/>
              <a:t>as heard in the fables of Aesop (564 BCE)?</a:t>
            </a:r>
          </a:p>
          <a:p>
            <a:pPr algn="r"/>
            <a:r>
              <a:rPr lang="en-IN" sz="2800" dirty="0" smtClean="0"/>
              <a:t>Does the dispassionate Objectivity of rulers result in such </a:t>
            </a:r>
            <a:r>
              <a:rPr lang="en-IN" sz="2800" dirty="0" smtClean="0"/>
              <a:t>metaphorical</a:t>
            </a:r>
            <a:r>
              <a:rPr lang="en-IN" sz="2800" dirty="0" smtClean="0"/>
              <a:t> </a:t>
            </a:r>
            <a:r>
              <a:rPr lang="en-IN" sz="2800" dirty="0" smtClean="0"/>
              <a:t>interpretations?</a:t>
            </a:r>
          </a:p>
          <a:p>
            <a:endParaRPr lang="en-IN" sz="2800" dirty="0" smtClean="0"/>
          </a:p>
          <a:p>
            <a:pPr marL="0" indent="0">
              <a:buNone/>
            </a:pPr>
            <a:endParaRPr lang="en-IN" sz="2800" dirty="0"/>
          </a:p>
        </p:txBody>
      </p:sp>
      <p:pic>
        <p:nvPicPr>
          <p:cNvPr id="3074" name="Picture 2" descr="C:\Users\HARIHARAN K\Desktop\Plato-raphae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28600"/>
            <a:ext cx="1363683" cy="145838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HARIHARAN K\Desktop\Aesop_woodcut_Spain_148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8957" y="4881925"/>
            <a:ext cx="1064944" cy="1747476"/>
          </a:xfrm>
          <a:prstGeom prst="rect">
            <a:avLst/>
          </a:prstGeom>
          <a:noFill/>
          <a:ln w="28575">
            <a:solidFill>
              <a:schemeClr val="bg2">
                <a:lumMod val="2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17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HARIHARAN K\Desktop\Sophia2012.3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01783"/>
            <a:ext cx="8864956" cy="5919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699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Turkey and the middle east</a:t>
            </a:r>
            <a:endParaRPr lang="en-IN" dirty="0"/>
          </a:p>
        </p:txBody>
      </p:sp>
      <p:sp>
        <p:nvSpPr>
          <p:cNvPr id="3" name="Content Placeholder 2"/>
          <p:cNvSpPr>
            <a:spLocks noGrp="1"/>
          </p:cNvSpPr>
          <p:nvPr>
            <p:ph idx="1"/>
          </p:nvPr>
        </p:nvSpPr>
        <p:spPr>
          <a:xfrm>
            <a:off x="304800" y="1295400"/>
            <a:ext cx="8686800" cy="4784725"/>
          </a:xfrm>
        </p:spPr>
        <p:txBody>
          <a:bodyPr>
            <a:normAutofit/>
          </a:bodyPr>
          <a:lstStyle/>
          <a:p>
            <a:r>
              <a:rPr lang="en-IN" sz="2500" dirty="0" smtClean="0"/>
              <a:t>It starts with Augustus being crowned emperor in 27 BCE and his powers extended slowly and by 272 CE, Constantin 1 became the emperor to take over Turkey from the Assyrians.</a:t>
            </a:r>
          </a:p>
          <a:p>
            <a:r>
              <a:rPr lang="en-IN" sz="2500" dirty="0" smtClean="0"/>
              <a:t>Constantinople was firmly established as the new capital</a:t>
            </a:r>
          </a:p>
          <a:p>
            <a:r>
              <a:rPr lang="en-IN" sz="2500" dirty="0" smtClean="0"/>
              <a:t>By 370 Christianity became the official religion and the </a:t>
            </a:r>
            <a:r>
              <a:rPr lang="en-IN" sz="2500" dirty="0" err="1" smtClean="0"/>
              <a:t>Hagia</a:t>
            </a:r>
            <a:r>
              <a:rPr lang="en-IN" sz="2500" dirty="0" smtClean="0"/>
              <a:t> Sophia established</a:t>
            </a:r>
          </a:p>
          <a:p>
            <a:r>
              <a:rPr lang="en-IN" sz="2500" dirty="0" smtClean="0"/>
              <a:t>By 674 the Arabs took over and                                      established the Islamic Caliphate                                       which would rule until 1940</a:t>
            </a:r>
          </a:p>
          <a:p>
            <a:endParaRPr lang="en-IN" sz="2500" dirty="0"/>
          </a:p>
        </p:txBody>
      </p:sp>
      <p:pic>
        <p:nvPicPr>
          <p:cNvPr id="5122" name="Picture 2" descr="C:\Users\HARIHARAN K\Desktop\The Crusades by_Delacroix_.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0200" y="3429000"/>
            <a:ext cx="3254134" cy="2676525"/>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12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Turkey and the middle east</a:t>
            </a:r>
            <a:endParaRPr lang="en-IN" dirty="0"/>
          </a:p>
        </p:txBody>
      </p:sp>
      <p:sp>
        <p:nvSpPr>
          <p:cNvPr id="3" name="Content Placeholder 2"/>
          <p:cNvSpPr>
            <a:spLocks noGrp="1"/>
          </p:cNvSpPr>
          <p:nvPr>
            <p:ph idx="1"/>
          </p:nvPr>
        </p:nvSpPr>
        <p:spPr/>
        <p:txBody>
          <a:bodyPr>
            <a:normAutofit lnSpcReduction="10000"/>
          </a:bodyPr>
          <a:lstStyle/>
          <a:p>
            <a:r>
              <a:rPr lang="en-IN" dirty="0" smtClean="0"/>
              <a:t>Islam was rather tough against entertainment and anything that provoked desire</a:t>
            </a:r>
          </a:p>
          <a:p>
            <a:r>
              <a:rPr lang="en-IN" dirty="0" smtClean="0"/>
              <a:t>That is probably</a:t>
            </a:r>
            <a:r>
              <a:rPr lang="en-IN" dirty="0" smtClean="0"/>
              <a:t> </a:t>
            </a:r>
            <a:r>
              <a:rPr lang="en-IN" dirty="0" smtClean="0"/>
              <a:t>why it ventured so strongly into the world of Mathematics and </a:t>
            </a:r>
            <a:r>
              <a:rPr lang="en-IN" dirty="0" smtClean="0"/>
              <a:t>Technology.</a:t>
            </a:r>
            <a:endParaRPr lang="en-IN" dirty="0" smtClean="0"/>
          </a:p>
          <a:p>
            <a:r>
              <a:rPr lang="en-IN" dirty="0" smtClean="0"/>
              <a:t>Al Khwarizmi and Omar Khayyam expanded the horizons of algebra and geometry which was to impact their architecture </a:t>
            </a:r>
            <a:r>
              <a:rPr lang="en-IN" dirty="0" smtClean="0"/>
              <a:t>also in </a:t>
            </a:r>
            <a:r>
              <a:rPr lang="en-IN" dirty="0" smtClean="0"/>
              <a:t>powerful ways</a:t>
            </a:r>
          </a:p>
          <a:p>
            <a:r>
              <a:rPr lang="en-IN" dirty="0" smtClean="0"/>
              <a:t>An Arabic writer said ‘the ink of a scholar was holier than the blood of a martyr’! </a:t>
            </a:r>
            <a:endParaRPr lang="en-IN" dirty="0"/>
          </a:p>
        </p:txBody>
      </p:sp>
    </p:spTree>
    <p:extLst>
      <p:ext uri="{BB962C8B-B14F-4D97-AF65-F5344CB8AC3E}">
        <p14:creationId xmlns:p14="http://schemas.microsoft.com/office/powerpoint/2010/main" val="207592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ARIHARAN K\Desktop\Islam arch 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258" y="381000"/>
            <a:ext cx="2927117" cy="1947863"/>
          </a:xfrm>
          <a:prstGeom prst="rect">
            <a:avLst/>
          </a:prstGeom>
          <a:noFill/>
          <a:ln w="38100">
            <a:solidFill>
              <a:schemeClr val="tx2">
                <a:lumMod val="20000"/>
                <a:lumOff val="80000"/>
              </a:schemeClr>
            </a:solidFill>
          </a:ln>
          <a:extLst>
            <a:ext uri="{909E8E84-426E-40DD-AFC4-6F175D3DCCD1}">
              <a14:hiddenFill xmlns:a14="http://schemas.microsoft.com/office/drawing/2010/main">
                <a:solidFill>
                  <a:srgbClr val="FFFFFF"/>
                </a:solidFill>
              </a14:hiddenFill>
            </a:ext>
          </a:extLst>
        </p:spPr>
      </p:pic>
      <p:pic>
        <p:nvPicPr>
          <p:cNvPr id="2051" name="Picture 3" descr="C:\Users\HARIHARAN K\Desktop\Islam arch 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5682" y="3352800"/>
            <a:ext cx="2207744" cy="3390900"/>
          </a:xfrm>
          <a:prstGeom prst="rect">
            <a:avLst/>
          </a:prstGeom>
          <a:noFill/>
          <a:ln w="57150">
            <a:solidFill>
              <a:schemeClr val="bg2">
                <a:lumMod val="50000"/>
              </a:schemeClr>
            </a:solidFill>
          </a:ln>
          <a:extLst>
            <a:ext uri="{909E8E84-426E-40DD-AFC4-6F175D3DCCD1}">
              <a14:hiddenFill xmlns:a14="http://schemas.microsoft.com/office/drawing/2010/main">
                <a:solidFill>
                  <a:srgbClr val="FFFFFF"/>
                </a:solidFill>
              </a14:hiddenFill>
            </a:ext>
          </a:extLst>
        </p:spPr>
      </p:pic>
      <p:pic>
        <p:nvPicPr>
          <p:cNvPr id="2052" name="Picture 4" descr="C:\Users\HARIHARAN K\Desktop\islam arch 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258" y="4495800"/>
            <a:ext cx="2466975" cy="1847850"/>
          </a:xfrm>
          <a:prstGeom prst="rect">
            <a:avLst/>
          </a:prstGeom>
          <a:noFill/>
          <a:ln w="57150">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2053" name="Picture 5" descr="C:\Users\HARIHARAN K\Desktop\islam arch 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6088" y="211089"/>
            <a:ext cx="2827338" cy="2117774"/>
          </a:xfrm>
          <a:prstGeom prst="rect">
            <a:avLst/>
          </a:prstGeom>
          <a:noFill/>
          <a:ln w="57150">
            <a:solidFill>
              <a:srgbClr val="00B0F0"/>
            </a:solidFill>
          </a:ln>
          <a:extLst>
            <a:ext uri="{909E8E84-426E-40DD-AFC4-6F175D3DCCD1}">
              <a14:hiddenFill xmlns:a14="http://schemas.microsoft.com/office/drawing/2010/main">
                <a:solidFill>
                  <a:srgbClr val="FFFFFF"/>
                </a:solidFill>
              </a14:hiddenFill>
            </a:ext>
          </a:extLst>
        </p:spPr>
      </p:pic>
      <p:pic>
        <p:nvPicPr>
          <p:cNvPr id="2054" name="Picture 6" descr="C:\Users\HARIHARAN K\Desktop\islam arch 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1375" y="2590800"/>
            <a:ext cx="2257425" cy="2028825"/>
          </a:xfrm>
          <a:prstGeom prst="rect">
            <a:avLst/>
          </a:prstGeom>
          <a:noFill/>
          <a:ln w="38100">
            <a:solidFill>
              <a:schemeClr val="bg2">
                <a:lumMod val="1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861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Turkey and the Middle east</a:t>
            </a:r>
            <a:endParaRPr lang="en-IN" dirty="0"/>
          </a:p>
        </p:txBody>
      </p:sp>
      <p:sp>
        <p:nvSpPr>
          <p:cNvPr id="3" name="Content Placeholder 2"/>
          <p:cNvSpPr>
            <a:spLocks noGrp="1"/>
          </p:cNvSpPr>
          <p:nvPr>
            <p:ph idx="1"/>
          </p:nvPr>
        </p:nvSpPr>
        <p:spPr/>
        <p:txBody>
          <a:bodyPr>
            <a:normAutofit/>
          </a:bodyPr>
          <a:lstStyle/>
          <a:p>
            <a:r>
              <a:rPr lang="en-IN" sz="2400" dirty="0" smtClean="0"/>
              <a:t>What and why do you think the Arabs devoted so much time and effort into the art of calligraphy and evolved the geometric form of the Dervish Dance?</a:t>
            </a:r>
          </a:p>
          <a:p>
            <a:r>
              <a:rPr lang="en-IN" sz="2400" dirty="0" smtClean="0"/>
              <a:t>What are the lessons being imparted by </a:t>
            </a:r>
            <a:r>
              <a:rPr lang="en-IN" sz="2400" dirty="0" err="1" smtClean="0"/>
              <a:t>Mulla</a:t>
            </a:r>
            <a:r>
              <a:rPr lang="en-IN" sz="2400" dirty="0" smtClean="0"/>
              <a:t> </a:t>
            </a:r>
            <a:r>
              <a:rPr lang="en-IN" sz="2400" dirty="0" err="1" smtClean="0"/>
              <a:t>Nasrudin</a:t>
            </a:r>
            <a:r>
              <a:rPr lang="en-IN" sz="2400" dirty="0" smtClean="0"/>
              <a:t>?</a:t>
            </a:r>
          </a:p>
          <a:p>
            <a:endParaRPr lang="en-IN" sz="2400" dirty="0"/>
          </a:p>
        </p:txBody>
      </p:sp>
      <p:pic>
        <p:nvPicPr>
          <p:cNvPr id="6146" name="Picture 2" descr="C:\Users\HARIHARAN K\Desktop\Islam Crystal ord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429000"/>
            <a:ext cx="2095500" cy="1571625"/>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HARIHARAN K\Desktop\Al_jazeera_Calligraphy_Animation.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895724"/>
            <a:ext cx="1914525" cy="1914525"/>
          </a:xfrm>
          <a:prstGeom prst="rect">
            <a:avLst/>
          </a:prstGeom>
          <a:noFill/>
          <a:ln w="57150">
            <a:solidFill>
              <a:srgbClr val="FF0000"/>
            </a:solidFill>
          </a:ln>
          <a:extLst>
            <a:ext uri="{909E8E84-426E-40DD-AFC4-6F175D3DCCD1}">
              <a14:hiddenFill xmlns:a14="http://schemas.microsoft.com/office/drawing/2010/main">
                <a:solidFill>
                  <a:srgbClr val="FFFFFF"/>
                </a:solidFill>
              </a14:hiddenFill>
            </a:ext>
          </a:extLst>
        </p:spPr>
      </p:pic>
      <p:pic>
        <p:nvPicPr>
          <p:cNvPr id="6149" name="Picture 5" descr="C:\Users\HARIHARAN K\Desktop\Islam_Alla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733800"/>
            <a:ext cx="1619250" cy="14573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629400" y="5810249"/>
            <a:ext cx="304800" cy="361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a:t>
            </a:r>
            <a:endParaRPr lang="en-IN" dirty="0"/>
          </a:p>
        </p:txBody>
      </p:sp>
    </p:spTree>
    <p:extLst>
      <p:ext uri="{BB962C8B-B14F-4D97-AF65-F5344CB8AC3E}">
        <p14:creationId xmlns:p14="http://schemas.microsoft.com/office/powerpoint/2010/main" val="34809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452</TotalTime>
  <Words>808</Words>
  <Application>Microsoft Office PowerPoint</Application>
  <PresentationFormat>On-screen Show (4:3)</PresentationFormat>
  <Paragraphs>61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Trek</vt:lpstr>
      <vt:lpstr>K. hariharan</vt:lpstr>
      <vt:lpstr>Greece</vt:lpstr>
      <vt:lpstr>greece</vt:lpstr>
      <vt:lpstr>greece</vt:lpstr>
      <vt:lpstr>PowerPoint Presentation</vt:lpstr>
      <vt:lpstr>Turkey and the middle east</vt:lpstr>
      <vt:lpstr>Turkey and the middle east</vt:lpstr>
      <vt:lpstr>PowerPoint Presentation</vt:lpstr>
      <vt:lpstr>Turkey and the Middle east</vt:lpstr>
      <vt:lpstr>PowerPoint Presentation</vt:lpstr>
      <vt:lpstr>Tibet and North India</vt:lpstr>
      <vt:lpstr>Tibet and North India</vt:lpstr>
      <vt:lpstr>Tibet and North India</vt:lpstr>
      <vt:lpstr>PowerPoint Presentation</vt:lpstr>
      <vt:lpstr>SOUTH INDIA</vt:lpstr>
      <vt:lpstr>SOUTH INDIA</vt:lpstr>
      <vt:lpstr>PowerPoint Presentation</vt:lpstr>
      <vt:lpstr>SOUTH ASIA AND THE FAR EAST</vt:lpstr>
      <vt:lpstr>SOUTH ASIA AND THE FAR EAST</vt:lpstr>
      <vt:lpstr>SOUTH ASIA AND THE FAR EAST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hariharan</dc:title>
  <dc:creator>HARIHARAN K</dc:creator>
  <cp:lastModifiedBy>HARIHARAN K</cp:lastModifiedBy>
  <cp:revision>46</cp:revision>
  <dcterms:created xsi:type="dcterms:W3CDTF">2006-08-16T00:00:00Z</dcterms:created>
  <dcterms:modified xsi:type="dcterms:W3CDTF">2014-09-22T04:45:28Z</dcterms:modified>
</cp:coreProperties>
</file>