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62" r:id="rId5"/>
    <p:sldId id="263" r:id="rId6"/>
    <p:sldId id="264" r:id="rId7"/>
    <p:sldId id="265" r:id="rId8"/>
    <p:sldId id="259" r:id="rId9"/>
    <p:sldId id="260" r:id="rId10"/>
    <p:sldId id="261"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5" r:id="rId27"/>
    <p:sldId id="282" r:id="rId28"/>
    <p:sldId id="283" r:id="rId29"/>
    <p:sldId id="284" r:id="rId30"/>
    <p:sldId id="287" r:id="rId31"/>
    <p:sldId id="286" r:id="rId32"/>
    <p:sldId id="288"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E7A4E7-6724-44C8-9529-A4CA2E8D3420}" type="datetimeFigureOut">
              <a:rPr lang="en-IN" smtClean="0"/>
              <a:pPr/>
              <a:t>01-12-2014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CC04C2-9E84-4229-8C5D-E8B636A0F95D}" type="slidenum">
              <a:rPr lang="en-IN" smtClean="0"/>
              <a:pPr/>
              <a:t>‹#›</a:t>
            </a:fld>
            <a:endParaRPr lang="en-IN"/>
          </a:p>
        </p:txBody>
      </p:sp>
    </p:spTree>
    <p:extLst>
      <p:ext uri="{BB962C8B-B14F-4D97-AF65-F5344CB8AC3E}">
        <p14:creationId xmlns:p14="http://schemas.microsoft.com/office/powerpoint/2010/main" xmlns="" val="397950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Scribbling  </a:t>
            </a:r>
            <a:endParaRPr lang="en-IN" dirty="0"/>
          </a:p>
        </p:txBody>
      </p:sp>
      <p:sp>
        <p:nvSpPr>
          <p:cNvPr id="5" name="Content Placeholder 4"/>
          <p:cNvSpPr>
            <a:spLocks noGrp="1"/>
          </p:cNvSpPr>
          <p:nvPr>
            <p:ph idx="1"/>
          </p:nvPr>
        </p:nvSpPr>
        <p:spPr/>
        <p:txBody>
          <a:bodyPr/>
          <a:lstStyle/>
          <a:p>
            <a:r>
              <a:rPr lang="en-IN" dirty="0" smtClean="0"/>
              <a:t>Purposes of writing</a:t>
            </a:r>
          </a:p>
          <a:p>
            <a:endParaRPr lang="en-IN" dirty="0"/>
          </a:p>
          <a:p>
            <a:r>
              <a:rPr lang="en-IN" dirty="0" smtClean="0"/>
              <a:t>Kinds of writing </a:t>
            </a:r>
          </a:p>
          <a:p>
            <a:endParaRPr lang="en-IN" dirty="0"/>
          </a:p>
          <a:p>
            <a:r>
              <a:rPr lang="en-IN" dirty="0" smtClean="0"/>
              <a:t>Academic text</a:t>
            </a:r>
          </a:p>
          <a:p>
            <a:endParaRPr lang="en-IN" dirty="0"/>
          </a:p>
          <a:p>
            <a:r>
              <a:rPr lang="en-IN" dirty="0" smtClean="0"/>
              <a:t>Non-academic text </a:t>
            </a:r>
          </a:p>
          <a:p>
            <a:endParaRPr lang="en-IN" dirty="0"/>
          </a:p>
          <a:p>
            <a:endParaRPr lang="en-IN" dirty="0"/>
          </a:p>
        </p:txBody>
      </p:sp>
    </p:spTree>
    <p:extLst>
      <p:ext uri="{BB962C8B-B14F-4D97-AF65-F5344CB8AC3E}">
        <p14:creationId xmlns:p14="http://schemas.microsoft.com/office/powerpoint/2010/main" xmlns="" val="364314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 calcmode="lin" valueType="num">
                                      <p:cBhvr additive="base">
                                        <p:cTn id="3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the following paragraph</a:t>
            </a:r>
            <a:endParaRPr lang="en-IN" dirty="0"/>
          </a:p>
        </p:txBody>
      </p:sp>
      <p:sp>
        <p:nvSpPr>
          <p:cNvPr id="3" name="Content Placeholder 2"/>
          <p:cNvSpPr>
            <a:spLocks noGrp="1"/>
          </p:cNvSpPr>
          <p:nvPr>
            <p:ph idx="1"/>
          </p:nvPr>
        </p:nvSpPr>
        <p:spPr/>
        <p:txBody>
          <a:bodyPr/>
          <a:lstStyle/>
          <a:p>
            <a:pPr marL="0" indent="0">
              <a:buNone/>
            </a:pPr>
            <a:r>
              <a:rPr lang="en-IN" dirty="0" smtClean="0"/>
              <a:t>The roots of India's literary traditions can be traced to the rich oral literatures of the tribes/</a:t>
            </a:r>
            <a:r>
              <a:rPr lang="en-IN" dirty="0" err="1" smtClean="0"/>
              <a:t>adivasis</a:t>
            </a:r>
            <a:r>
              <a:rPr lang="en-IN" dirty="0" smtClean="0"/>
              <a:t>. Usually in the form of songs or chanting, these verses are expressions of the close contact between the world of nature and the world of tribal existence. They have been orally transmitted from generation to generation and have survived for several ages. </a:t>
            </a:r>
            <a:endParaRPr lang="en-IN" dirty="0"/>
          </a:p>
        </p:txBody>
      </p:sp>
    </p:spTree>
    <p:extLst>
      <p:ext uri="{BB962C8B-B14F-4D97-AF65-F5344CB8AC3E}">
        <p14:creationId xmlns:p14="http://schemas.microsoft.com/office/powerpoint/2010/main" xmlns="" val="4061246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the questions</a:t>
            </a:r>
            <a:endParaRPr lang="en-IN" dirty="0"/>
          </a:p>
        </p:txBody>
      </p:sp>
      <p:sp>
        <p:nvSpPr>
          <p:cNvPr id="3" name="Content Placeholder 2"/>
          <p:cNvSpPr>
            <a:spLocks noGrp="1"/>
          </p:cNvSpPr>
          <p:nvPr>
            <p:ph idx="1"/>
          </p:nvPr>
        </p:nvSpPr>
        <p:spPr/>
        <p:txBody>
          <a:bodyPr/>
          <a:lstStyle/>
          <a:p>
            <a:r>
              <a:rPr lang="en-IN" dirty="0" smtClean="0"/>
              <a:t>What is the paragraph about?</a:t>
            </a:r>
          </a:p>
          <a:p>
            <a:endParaRPr lang="en-IN" dirty="0"/>
          </a:p>
          <a:p>
            <a:r>
              <a:rPr lang="en-IN" dirty="0" smtClean="0"/>
              <a:t>What is the central idea of the paragraph?</a:t>
            </a:r>
          </a:p>
          <a:p>
            <a:endParaRPr lang="en-IN" dirty="0"/>
          </a:p>
          <a:p>
            <a:r>
              <a:rPr lang="en-IN" dirty="0" smtClean="0"/>
              <a:t>What are the supporting details given by the writer about the central idea?</a:t>
            </a:r>
            <a:endParaRPr lang="en-IN" dirty="0"/>
          </a:p>
        </p:txBody>
      </p:sp>
    </p:spTree>
    <p:extLst>
      <p:ext uri="{BB962C8B-B14F-4D97-AF65-F5344CB8AC3E}">
        <p14:creationId xmlns:p14="http://schemas.microsoft.com/office/powerpoint/2010/main" xmlns="" val="28449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a:t>
            </a:r>
            <a:endParaRPr lang="en-IN" dirty="0"/>
          </a:p>
        </p:txBody>
      </p:sp>
      <p:sp>
        <p:nvSpPr>
          <p:cNvPr id="3" name="Content Placeholder 2"/>
          <p:cNvSpPr>
            <a:spLocks noGrp="1"/>
          </p:cNvSpPr>
          <p:nvPr>
            <p:ph idx="1"/>
          </p:nvPr>
        </p:nvSpPr>
        <p:spPr/>
        <p:txBody>
          <a:bodyPr/>
          <a:lstStyle/>
          <a:p>
            <a:r>
              <a:rPr lang="en-IN" dirty="0" smtClean="0"/>
              <a:t>Central idea/ main idea – topic sentence</a:t>
            </a:r>
          </a:p>
          <a:p>
            <a:endParaRPr lang="en-IN" dirty="0"/>
          </a:p>
          <a:p>
            <a:r>
              <a:rPr lang="en-IN" dirty="0" smtClean="0"/>
              <a:t>Supporting ideas</a:t>
            </a:r>
          </a:p>
          <a:p>
            <a:endParaRPr lang="en-IN" dirty="0"/>
          </a:p>
          <a:p>
            <a:r>
              <a:rPr lang="en-IN" dirty="0" smtClean="0"/>
              <a:t>Paragraphing </a:t>
            </a:r>
          </a:p>
          <a:p>
            <a:pPr marL="0" indent="0">
              <a:buNone/>
            </a:pPr>
            <a:r>
              <a:rPr lang="en-IN" dirty="0" smtClean="0">
                <a:solidFill>
                  <a:srgbClr val="00B0F0"/>
                </a:solidFill>
              </a:rPr>
              <a:t>A paragraph is a unit of text which conveys an idea with necessary explanation and suitable examples.</a:t>
            </a:r>
            <a:endParaRPr lang="en-IN" dirty="0">
              <a:solidFill>
                <a:srgbClr val="00B0F0"/>
              </a:solidFill>
            </a:endParaRPr>
          </a:p>
        </p:txBody>
      </p:sp>
    </p:spTree>
    <p:extLst>
      <p:ext uri="{BB962C8B-B14F-4D97-AF65-F5344CB8AC3E}">
        <p14:creationId xmlns:p14="http://schemas.microsoft.com/office/powerpoint/2010/main" xmlns="" val="3829077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Making Connections</a:t>
            </a:r>
            <a:endParaRPr lang="en-IN" dirty="0"/>
          </a:p>
        </p:txBody>
      </p:sp>
      <p:sp>
        <p:nvSpPr>
          <p:cNvPr id="3" name="Content Placeholder 2"/>
          <p:cNvSpPr>
            <a:spLocks noGrp="1"/>
          </p:cNvSpPr>
          <p:nvPr>
            <p:ph idx="1"/>
          </p:nvPr>
        </p:nvSpPr>
        <p:spPr/>
        <p:txBody>
          <a:bodyPr/>
          <a:lstStyle/>
          <a:p>
            <a:r>
              <a:rPr lang="en-IN" dirty="0" smtClean="0"/>
              <a:t>Grammatical linkers</a:t>
            </a:r>
          </a:p>
          <a:p>
            <a:r>
              <a:rPr lang="en-IN" dirty="0" smtClean="0"/>
              <a:t>Sequence linkers</a:t>
            </a:r>
          </a:p>
          <a:p>
            <a:r>
              <a:rPr lang="en-IN" dirty="0" smtClean="0"/>
              <a:t>Reason/ cause connectors</a:t>
            </a:r>
          </a:p>
          <a:p>
            <a:r>
              <a:rPr lang="en-IN" dirty="0" smtClean="0"/>
              <a:t>Rhetorical devices</a:t>
            </a:r>
            <a:endParaRPr lang="en-IN" dirty="0"/>
          </a:p>
        </p:txBody>
      </p:sp>
    </p:spTree>
    <p:extLst>
      <p:ext uri="{BB962C8B-B14F-4D97-AF65-F5344CB8AC3E}">
        <p14:creationId xmlns:p14="http://schemas.microsoft.com/office/powerpoint/2010/main" xmlns="" val="267966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lstStyle/>
          <a:p>
            <a:pPr marL="0" indent="0">
              <a:buNone/>
            </a:pPr>
            <a:r>
              <a:rPr lang="en-IN" dirty="0" smtClean="0"/>
              <a:t>The students are asked to think about </a:t>
            </a:r>
            <a:r>
              <a:rPr lang="en-IN" b="1" dirty="0" smtClean="0"/>
              <a:t>their</a:t>
            </a:r>
            <a:r>
              <a:rPr lang="en-IN" dirty="0" smtClean="0"/>
              <a:t> lives and the people </a:t>
            </a:r>
            <a:r>
              <a:rPr lang="en-IN" b="1" dirty="0" smtClean="0"/>
              <a:t>they </a:t>
            </a:r>
            <a:r>
              <a:rPr lang="en-IN" dirty="0" smtClean="0"/>
              <a:t>know or have known. </a:t>
            </a:r>
            <a:r>
              <a:rPr lang="en-IN" b="1" dirty="0" smtClean="0"/>
              <a:t>They</a:t>
            </a:r>
            <a:r>
              <a:rPr lang="en-IN" dirty="0" smtClean="0"/>
              <a:t> should find at least two people </a:t>
            </a:r>
            <a:r>
              <a:rPr lang="en-IN" b="1" dirty="0" smtClean="0"/>
              <a:t>who</a:t>
            </a:r>
            <a:r>
              <a:rPr lang="en-IN" dirty="0" smtClean="0"/>
              <a:t> have influenced </a:t>
            </a:r>
            <a:r>
              <a:rPr lang="en-IN" b="1" dirty="0" smtClean="0"/>
              <a:t>their</a:t>
            </a:r>
            <a:r>
              <a:rPr lang="en-IN" dirty="0" smtClean="0"/>
              <a:t> lives. </a:t>
            </a:r>
            <a:r>
              <a:rPr lang="en-IN" b="1" dirty="0" smtClean="0"/>
              <a:t>They</a:t>
            </a:r>
            <a:r>
              <a:rPr lang="en-IN" dirty="0" smtClean="0"/>
              <a:t> may be </a:t>
            </a:r>
            <a:r>
              <a:rPr lang="en-IN" b="1" dirty="0" smtClean="0"/>
              <a:t>their</a:t>
            </a:r>
            <a:r>
              <a:rPr lang="en-IN" dirty="0" smtClean="0"/>
              <a:t> parents, other relatives, friends or personalities from history or literature. </a:t>
            </a:r>
            <a:r>
              <a:rPr lang="en-IN" b="1" dirty="0" smtClean="0"/>
              <a:t>They</a:t>
            </a:r>
            <a:r>
              <a:rPr lang="en-IN" dirty="0" smtClean="0"/>
              <a:t> should note down some points in order to be able to tell the rest of the class briefly how </a:t>
            </a:r>
            <a:r>
              <a:rPr lang="en-IN" b="1" dirty="0" smtClean="0"/>
              <a:t>these</a:t>
            </a:r>
            <a:r>
              <a:rPr lang="en-IN" dirty="0" smtClean="0"/>
              <a:t> people have influenced </a:t>
            </a:r>
            <a:r>
              <a:rPr lang="en-IN" b="1" dirty="0" smtClean="0"/>
              <a:t>them</a:t>
            </a:r>
            <a:r>
              <a:rPr lang="en-IN" dirty="0" smtClean="0"/>
              <a:t>.</a:t>
            </a:r>
            <a:endParaRPr lang="en-IN" dirty="0"/>
          </a:p>
        </p:txBody>
      </p:sp>
    </p:spTree>
    <p:extLst>
      <p:ext uri="{BB962C8B-B14F-4D97-AF65-F5344CB8AC3E}">
        <p14:creationId xmlns:p14="http://schemas.microsoft.com/office/powerpoint/2010/main" xmlns="" val="50978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 the grammatical linkers</a:t>
            </a:r>
            <a:endParaRPr lang="en-IN" dirty="0"/>
          </a:p>
        </p:txBody>
      </p:sp>
      <p:sp>
        <p:nvSpPr>
          <p:cNvPr id="3" name="Content Placeholder 2"/>
          <p:cNvSpPr>
            <a:spLocks noGrp="1"/>
          </p:cNvSpPr>
          <p:nvPr>
            <p:ph idx="1"/>
          </p:nvPr>
        </p:nvSpPr>
        <p:spPr/>
        <p:txBody>
          <a:bodyPr/>
          <a:lstStyle/>
          <a:p>
            <a:pPr marL="0" indent="0">
              <a:buNone/>
            </a:pPr>
            <a:r>
              <a:rPr lang="en-IN" dirty="0" err="1" smtClean="0"/>
              <a:t>Sahid</a:t>
            </a:r>
            <a:r>
              <a:rPr lang="en-IN" dirty="0" smtClean="0"/>
              <a:t> is Rashid's half brother. They had seen each other when Rashid had visited their ancestral village when he was four years old. After Partition, their father had gone to Pakistan and settled there with his second wife. </a:t>
            </a:r>
            <a:r>
              <a:rPr lang="en-IN" dirty="0" err="1" smtClean="0"/>
              <a:t>Sahid</a:t>
            </a:r>
            <a:r>
              <a:rPr lang="en-IN" dirty="0" smtClean="0"/>
              <a:t> had lost his mother when he was three and remained with his paternal grandfather who had been in the Army.</a:t>
            </a:r>
            <a:endParaRPr lang="en-IN" dirty="0"/>
          </a:p>
        </p:txBody>
      </p:sp>
    </p:spTree>
    <p:extLst>
      <p:ext uri="{BB962C8B-B14F-4D97-AF65-F5344CB8AC3E}">
        <p14:creationId xmlns:p14="http://schemas.microsoft.com/office/powerpoint/2010/main" xmlns="" val="392294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err="1"/>
              <a:t>Sahid</a:t>
            </a:r>
            <a:r>
              <a:rPr lang="en-IN" dirty="0"/>
              <a:t> is Rashid's half brother. </a:t>
            </a:r>
            <a:r>
              <a:rPr lang="en-IN" b="1" dirty="0"/>
              <a:t>They </a:t>
            </a:r>
            <a:r>
              <a:rPr lang="en-IN" dirty="0"/>
              <a:t>had seen each other when Rashid had visited </a:t>
            </a:r>
            <a:r>
              <a:rPr lang="en-IN" b="1" dirty="0"/>
              <a:t>their </a:t>
            </a:r>
            <a:r>
              <a:rPr lang="en-IN" dirty="0"/>
              <a:t>ancestral village when </a:t>
            </a:r>
            <a:r>
              <a:rPr lang="en-IN" b="1" dirty="0"/>
              <a:t>he </a:t>
            </a:r>
            <a:r>
              <a:rPr lang="en-IN" dirty="0"/>
              <a:t>was four years old. After Partition, </a:t>
            </a:r>
            <a:r>
              <a:rPr lang="en-IN" b="1" dirty="0"/>
              <a:t>their</a:t>
            </a:r>
            <a:r>
              <a:rPr lang="en-IN" dirty="0"/>
              <a:t> father had gone to Pakistan and settled there with </a:t>
            </a:r>
            <a:r>
              <a:rPr lang="en-IN" b="1" dirty="0"/>
              <a:t>his </a:t>
            </a:r>
            <a:r>
              <a:rPr lang="en-IN" dirty="0"/>
              <a:t>second wife. </a:t>
            </a:r>
            <a:r>
              <a:rPr lang="en-IN" dirty="0" err="1"/>
              <a:t>Sahid</a:t>
            </a:r>
            <a:r>
              <a:rPr lang="en-IN" dirty="0"/>
              <a:t> had lost </a:t>
            </a:r>
            <a:r>
              <a:rPr lang="en-IN" b="1" dirty="0"/>
              <a:t>his </a:t>
            </a:r>
            <a:r>
              <a:rPr lang="en-IN" dirty="0"/>
              <a:t>mother when </a:t>
            </a:r>
            <a:r>
              <a:rPr lang="en-IN" b="1" dirty="0"/>
              <a:t>he </a:t>
            </a:r>
            <a:r>
              <a:rPr lang="en-IN" dirty="0"/>
              <a:t>was three and remained with </a:t>
            </a:r>
            <a:r>
              <a:rPr lang="en-IN" b="1" dirty="0"/>
              <a:t>his </a:t>
            </a:r>
            <a:r>
              <a:rPr lang="en-IN" dirty="0"/>
              <a:t>paternal grandfather </a:t>
            </a:r>
            <a:r>
              <a:rPr lang="en-IN" b="1" dirty="0"/>
              <a:t>who</a:t>
            </a:r>
            <a:r>
              <a:rPr lang="en-IN" dirty="0"/>
              <a:t> had been in the Army.</a:t>
            </a:r>
          </a:p>
          <a:p>
            <a:pPr marL="0" indent="0">
              <a:buNone/>
            </a:pPr>
            <a:endParaRPr lang="en-IN" dirty="0"/>
          </a:p>
        </p:txBody>
      </p:sp>
    </p:spTree>
    <p:extLst>
      <p:ext uri="{BB962C8B-B14F-4D97-AF65-F5344CB8AC3E}">
        <p14:creationId xmlns:p14="http://schemas.microsoft.com/office/powerpoint/2010/main" xmlns="" val="2332206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Rewrite the sentences as a unified paragraph</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Mr Lewis is my neighbour.</a:t>
            </a:r>
          </a:p>
          <a:p>
            <a:pPr marL="0" indent="0">
              <a:buNone/>
            </a:pPr>
            <a:r>
              <a:rPr lang="en-IN" dirty="0" smtClean="0"/>
              <a:t>Mr Lewis was having a party last night.</a:t>
            </a:r>
          </a:p>
          <a:p>
            <a:pPr marL="0" indent="0">
              <a:buNone/>
            </a:pPr>
            <a:r>
              <a:rPr lang="en-IN" dirty="0" smtClean="0"/>
              <a:t>Mr Lewis is rich and throws parties quite often.</a:t>
            </a:r>
          </a:p>
          <a:p>
            <a:pPr marL="0" indent="0">
              <a:buNone/>
            </a:pPr>
            <a:r>
              <a:rPr lang="en-IN" dirty="0" smtClean="0"/>
              <a:t>Mr Lewis and I have been neighbours for two years.</a:t>
            </a:r>
          </a:p>
          <a:p>
            <a:pPr marL="0" indent="0">
              <a:buNone/>
            </a:pPr>
            <a:r>
              <a:rPr lang="en-IN" dirty="0" smtClean="0"/>
              <a:t>This was the first time Mr Lewis had invited me.</a:t>
            </a:r>
          </a:p>
          <a:p>
            <a:pPr marL="0" indent="0">
              <a:buNone/>
            </a:pPr>
            <a:r>
              <a:rPr lang="en-IN" dirty="0" smtClean="0"/>
              <a:t>It was eight o’clock.</a:t>
            </a:r>
          </a:p>
          <a:p>
            <a:pPr marL="0" indent="0">
              <a:buNone/>
            </a:pPr>
            <a:r>
              <a:rPr lang="en-IN" dirty="0" smtClean="0"/>
              <a:t>I could see a few people through the window</a:t>
            </a:r>
          </a:p>
          <a:p>
            <a:pPr marL="0" indent="0">
              <a:buNone/>
            </a:pPr>
            <a:r>
              <a:rPr lang="en-IN" dirty="0" smtClean="0"/>
              <a:t>I could not hear what the people were saying.</a:t>
            </a:r>
          </a:p>
          <a:p>
            <a:pPr marL="0" indent="0">
              <a:buNone/>
            </a:pPr>
            <a:r>
              <a:rPr lang="en-IN" dirty="0" smtClean="0"/>
              <a:t>The people seemed to be enjoying </a:t>
            </a:r>
            <a:r>
              <a:rPr lang="en-IN" dirty="0"/>
              <a:t>t</a:t>
            </a:r>
            <a:r>
              <a:rPr lang="en-IN" dirty="0" smtClean="0"/>
              <a:t>hemselves. </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xmlns="" val="16279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My , who</a:t>
            </a:r>
          </a:p>
          <a:p>
            <a:pPr marL="0" indent="0">
              <a:buNone/>
            </a:pPr>
            <a:r>
              <a:rPr lang="en-IN" dirty="0" smtClean="0"/>
              <a:t>Although</a:t>
            </a:r>
          </a:p>
          <a:p>
            <a:pPr marL="0" indent="0">
              <a:buNone/>
            </a:pPr>
            <a:r>
              <a:rPr lang="en-IN" dirty="0"/>
              <a:t>h</a:t>
            </a:r>
            <a:r>
              <a:rPr lang="en-IN" dirty="0" smtClean="0"/>
              <a:t>e </a:t>
            </a:r>
          </a:p>
          <a:p>
            <a:pPr marL="0" indent="0">
              <a:buNone/>
            </a:pPr>
            <a:r>
              <a:rPr lang="en-IN" dirty="0" smtClean="0"/>
              <a:t>At</a:t>
            </a:r>
          </a:p>
          <a:p>
            <a:pPr marL="0" indent="0">
              <a:buNone/>
            </a:pPr>
            <a:r>
              <a:rPr lang="en-IN" dirty="0" smtClean="0"/>
              <a:t>But, they</a:t>
            </a:r>
          </a:p>
          <a:p>
            <a:pPr marL="0" indent="0">
              <a:buNone/>
            </a:pPr>
            <a:r>
              <a:rPr lang="en-IN" dirty="0" smtClean="0"/>
              <a:t>They, themselves </a:t>
            </a:r>
            <a:endParaRPr lang="en-IN" dirty="0"/>
          </a:p>
        </p:txBody>
      </p:sp>
    </p:spTree>
    <p:extLst>
      <p:ext uri="{BB962C8B-B14F-4D97-AF65-F5344CB8AC3E}">
        <p14:creationId xmlns:p14="http://schemas.microsoft.com/office/powerpoint/2010/main" xmlns="" val="255517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smtClean="0"/>
              <a:t>Sequence linkers:</a:t>
            </a:r>
          </a:p>
          <a:p>
            <a:pPr marL="0" indent="0">
              <a:buNone/>
            </a:pPr>
            <a:r>
              <a:rPr lang="en-IN" dirty="0" smtClean="0"/>
              <a:t>         </a:t>
            </a:r>
          </a:p>
          <a:p>
            <a:pPr marL="0" indent="0">
              <a:buNone/>
            </a:pPr>
            <a:r>
              <a:rPr lang="en-IN" dirty="0"/>
              <a:t> </a:t>
            </a:r>
            <a:r>
              <a:rPr lang="en-IN" dirty="0" smtClean="0"/>
              <a:t>        1. order indicators</a:t>
            </a:r>
          </a:p>
          <a:p>
            <a:pPr marL="0" indent="0">
              <a:buNone/>
            </a:pPr>
            <a:r>
              <a:rPr lang="en-IN" dirty="0"/>
              <a:t> </a:t>
            </a:r>
            <a:r>
              <a:rPr lang="en-IN" dirty="0" smtClean="0"/>
              <a:t>               ex. First/firstly, second/secondly ,finally  </a:t>
            </a:r>
          </a:p>
          <a:p>
            <a:pPr marL="0" indent="0">
              <a:buNone/>
            </a:pPr>
            <a:r>
              <a:rPr lang="en-IN" dirty="0"/>
              <a:t> </a:t>
            </a:r>
            <a:r>
              <a:rPr lang="en-IN" dirty="0" smtClean="0"/>
              <a:t>                     first, next, finally/ in conclusion </a:t>
            </a:r>
          </a:p>
          <a:p>
            <a:pPr marL="0" indent="0">
              <a:buNone/>
            </a:pPr>
            <a:r>
              <a:rPr lang="en-IN" dirty="0"/>
              <a:t> </a:t>
            </a:r>
            <a:r>
              <a:rPr lang="en-IN" dirty="0" smtClean="0"/>
              <a:t>        2. time sequence indicators</a:t>
            </a:r>
          </a:p>
          <a:p>
            <a:pPr marL="0" indent="0">
              <a:buNone/>
            </a:pPr>
            <a:r>
              <a:rPr lang="en-IN" dirty="0" smtClean="0"/>
              <a:t>                ex. When, then, presently, etc.</a:t>
            </a:r>
            <a:endParaRPr lang="en-IN" dirty="0"/>
          </a:p>
          <a:p>
            <a:pPr marL="0" indent="0">
              <a:buNone/>
            </a:pPr>
            <a:endParaRPr lang="en-IN" dirty="0"/>
          </a:p>
        </p:txBody>
      </p:sp>
    </p:spTree>
    <p:extLst>
      <p:ext uri="{BB962C8B-B14F-4D97-AF65-F5344CB8AC3E}">
        <p14:creationId xmlns:p14="http://schemas.microsoft.com/office/powerpoint/2010/main" xmlns="" val="374954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 </a:t>
            </a:r>
            <a:r>
              <a:rPr lang="en-IN" sz="2400" dirty="0" smtClean="0"/>
              <a:t>The thin line dividing fact and fiction is not often distinct in this collection of ten short stories. The central theme of each piece is what is experienced in day-to-day life and the writer brings out sharply the stark reality of social and economic injustice and inequalities.</a:t>
            </a:r>
          </a:p>
          <a:p>
            <a:pPr marL="0" indent="0">
              <a:buNone/>
            </a:pPr>
            <a:endParaRPr lang="en-IN" sz="2400" dirty="0"/>
          </a:p>
          <a:p>
            <a:pPr marL="0" indent="0">
              <a:buNone/>
            </a:pPr>
            <a:r>
              <a:rPr lang="en-IN" sz="2400" dirty="0" smtClean="0"/>
              <a:t>From where? This is from a review in a news paper</a:t>
            </a:r>
          </a:p>
          <a:p>
            <a:pPr marL="0" indent="0">
              <a:buNone/>
            </a:pPr>
            <a:r>
              <a:rPr lang="en-IN" sz="2400" dirty="0" smtClean="0"/>
              <a:t>Formal/semi-formal/informal: semi formal</a:t>
            </a:r>
          </a:p>
          <a:p>
            <a:pPr marL="0" indent="0">
              <a:buNone/>
            </a:pPr>
            <a:r>
              <a:rPr lang="en-IN" sz="2400" dirty="0" smtClean="0"/>
              <a:t>Intended reader: general public</a:t>
            </a:r>
          </a:p>
          <a:p>
            <a:pPr marL="0" indent="0">
              <a:buNone/>
            </a:pPr>
            <a:r>
              <a:rPr lang="en-IN" sz="2400" dirty="0" smtClean="0"/>
              <a:t>Reading purpose: whether the themes would interest him and whether the book is worth buying</a:t>
            </a:r>
            <a:endParaRPr lang="en-IN" sz="2400" dirty="0"/>
          </a:p>
        </p:txBody>
      </p:sp>
    </p:spTree>
    <p:extLst>
      <p:ext uri="{BB962C8B-B14F-4D97-AF65-F5344CB8AC3E}">
        <p14:creationId xmlns:p14="http://schemas.microsoft.com/office/powerpoint/2010/main" xmlns="" val="192822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t>
            </a:r>
            <a:r>
              <a:rPr lang="en-IN" dirty="0" smtClean="0"/>
              <a:t>xample  </a:t>
            </a:r>
            <a:endParaRPr lang="en-IN" dirty="0"/>
          </a:p>
        </p:txBody>
      </p:sp>
      <p:sp>
        <p:nvSpPr>
          <p:cNvPr id="3" name="Content Placeholder 2"/>
          <p:cNvSpPr>
            <a:spLocks noGrp="1"/>
          </p:cNvSpPr>
          <p:nvPr>
            <p:ph idx="1"/>
          </p:nvPr>
        </p:nvSpPr>
        <p:spPr/>
        <p:txBody>
          <a:bodyPr/>
          <a:lstStyle/>
          <a:p>
            <a:pPr marL="0" indent="0">
              <a:buNone/>
            </a:pPr>
            <a:r>
              <a:rPr lang="en-IN" dirty="0" smtClean="0"/>
              <a:t>In the case of colour terminology, too there may be </a:t>
            </a:r>
            <a:r>
              <a:rPr lang="en-IN" b="1" dirty="0" smtClean="0"/>
              <a:t>three factors at work</a:t>
            </a:r>
            <a:r>
              <a:rPr lang="en-IN" dirty="0" smtClean="0"/>
              <a:t>. </a:t>
            </a:r>
            <a:r>
              <a:rPr lang="en-IN" b="1" dirty="0" smtClean="0"/>
              <a:t>First,</a:t>
            </a:r>
            <a:r>
              <a:rPr lang="en-IN" dirty="0" smtClean="0"/>
              <a:t> there are some objective features – the green of living plants, the red of blood, the blue of the sky. </a:t>
            </a:r>
            <a:r>
              <a:rPr lang="en-IN" b="1" dirty="0" smtClean="0"/>
              <a:t>Secondly</a:t>
            </a:r>
            <a:r>
              <a:rPr lang="en-IN" dirty="0" smtClean="0"/>
              <a:t>, it may be that there is some psychological reality to the foci. </a:t>
            </a:r>
            <a:r>
              <a:rPr lang="en-IN" b="1" dirty="0" smtClean="0"/>
              <a:t>Thirdly,</a:t>
            </a:r>
            <a:r>
              <a:rPr lang="en-IN" dirty="0" smtClean="0"/>
              <a:t> cultural considerations may make certain colour distinctions important. </a:t>
            </a:r>
            <a:endParaRPr lang="en-IN" b="1" dirty="0"/>
          </a:p>
        </p:txBody>
      </p:sp>
    </p:spTree>
    <p:extLst>
      <p:ext uri="{BB962C8B-B14F-4D97-AF65-F5344CB8AC3E}">
        <p14:creationId xmlns:p14="http://schemas.microsoft.com/office/powerpoint/2010/main" xmlns="" val="245664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sequence linkers</a:t>
            </a:r>
            <a:endParaRPr lang="en-IN" dirty="0"/>
          </a:p>
        </p:txBody>
      </p:sp>
      <p:sp>
        <p:nvSpPr>
          <p:cNvPr id="3" name="Content Placeholder 2"/>
          <p:cNvSpPr>
            <a:spLocks noGrp="1"/>
          </p:cNvSpPr>
          <p:nvPr>
            <p:ph idx="1"/>
          </p:nvPr>
        </p:nvSpPr>
        <p:spPr/>
        <p:txBody>
          <a:bodyPr/>
          <a:lstStyle/>
          <a:p>
            <a:pPr marL="0" indent="0">
              <a:buNone/>
            </a:pPr>
            <a:r>
              <a:rPr lang="en-IN" dirty="0" smtClean="0"/>
              <a:t>Dr Rao made Cyril wash his hands and dry them. He gave him some kind of a spoon and a small container, both rinsed in a disinfectant. With the help of his thick diary, he showed Cyril two nests to which they could transfer the black robin’s eggs.</a:t>
            </a:r>
            <a:endParaRPr lang="en-IN" dirty="0"/>
          </a:p>
        </p:txBody>
      </p:sp>
    </p:spTree>
    <p:extLst>
      <p:ext uri="{BB962C8B-B14F-4D97-AF65-F5344CB8AC3E}">
        <p14:creationId xmlns:p14="http://schemas.microsoft.com/office/powerpoint/2010/main" xmlns="" val="362493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First</a:t>
            </a:r>
          </a:p>
          <a:p>
            <a:pPr marL="0" indent="0">
              <a:buNone/>
            </a:pPr>
            <a:r>
              <a:rPr lang="en-IN" dirty="0" smtClean="0"/>
              <a:t>Next</a:t>
            </a:r>
          </a:p>
          <a:p>
            <a:pPr marL="0" indent="0">
              <a:buNone/>
            </a:pPr>
            <a:r>
              <a:rPr lang="en-IN" dirty="0" smtClean="0"/>
              <a:t>finally</a:t>
            </a:r>
            <a:endParaRPr lang="en-IN" dirty="0"/>
          </a:p>
        </p:txBody>
      </p:sp>
    </p:spTree>
    <p:extLst>
      <p:ext uri="{BB962C8B-B14F-4D97-AF65-F5344CB8AC3E}">
        <p14:creationId xmlns:p14="http://schemas.microsoft.com/office/powerpoint/2010/main" xmlns="" val="155149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Reason/Cause-Effect/Result connectors:</a:t>
            </a:r>
          </a:p>
          <a:p>
            <a:pPr marL="0" indent="0">
              <a:buNone/>
            </a:pPr>
            <a:r>
              <a:rPr lang="en-IN" dirty="0"/>
              <a:t> </a:t>
            </a:r>
            <a:r>
              <a:rPr lang="en-IN" dirty="0" smtClean="0"/>
              <a:t>    ex: because, therefore</a:t>
            </a:r>
          </a:p>
          <a:p>
            <a:pPr marL="0" indent="0">
              <a:buNone/>
            </a:pPr>
            <a:r>
              <a:rPr lang="en-IN" dirty="0" smtClean="0"/>
              <a:t>Inferential comprehension</a:t>
            </a:r>
          </a:p>
          <a:p>
            <a:pPr marL="0" indent="0">
              <a:buNone/>
            </a:pPr>
            <a:endParaRPr lang="en-IN" dirty="0" smtClean="0"/>
          </a:p>
          <a:p>
            <a:pPr marL="0" indent="0">
              <a:buNone/>
            </a:pPr>
            <a:r>
              <a:rPr lang="en-IN" dirty="0" smtClean="0"/>
              <a:t>Ex: Much of </a:t>
            </a:r>
            <a:r>
              <a:rPr lang="en-IN" u="sng" dirty="0" smtClean="0"/>
              <a:t>this development </a:t>
            </a:r>
            <a:r>
              <a:rPr lang="en-IN" dirty="0" smtClean="0"/>
              <a:t>he may have owned to </a:t>
            </a:r>
            <a:r>
              <a:rPr lang="en-IN" u="sng" dirty="0" smtClean="0"/>
              <a:t>his studious life in Paris</a:t>
            </a:r>
            <a:r>
              <a:rPr lang="en-IN" dirty="0" smtClean="0"/>
              <a:t>, where he had become acquainted with ethical systems popular at that time. </a:t>
            </a:r>
            <a:endParaRPr lang="en-IN" dirty="0"/>
          </a:p>
          <a:p>
            <a:pPr marL="0" indent="0">
              <a:buNone/>
            </a:pPr>
            <a:endParaRPr lang="en-IN" dirty="0"/>
          </a:p>
        </p:txBody>
      </p:sp>
    </p:spTree>
    <p:extLst>
      <p:ext uri="{BB962C8B-B14F-4D97-AF65-F5344CB8AC3E}">
        <p14:creationId xmlns:p14="http://schemas.microsoft.com/office/powerpoint/2010/main" xmlns="" val="135778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Rhetorical device:</a:t>
            </a:r>
          </a:p>
          <a:p>
            <a:pPr marL="0" indent="0">
              <a:buNone/>
            </a:pPr>
            <a:r>
              <a:rPr lang="en-IN" dirty="0" smtClean="0"/>
              <a:t>A set of successive statements carry connections by themselves </a:t>
            </a:r>
          </a:p>
          <a:p>
            <a:pPr marL="0" indent="0">
              <a:buNone/>
            </a:pPr>
            <a:r>
              <a:rPr lang="en-IN" dirty="0"/>
              <a:t> </a:t>
            </a:r>
            <a:r>
              <a:rPr lang="en-IN" dirty="0" smtClean="0"/>
              <a:t>                       aided by </a:t>
            </a:r>
          </a:p>
          <a:p>
            <a:pPr marL="0" indent="0">
              <a:buNone/>
            </a:pPr>
            <a:r>
              <a:rPr lang="en-IN" dirty="0" smtClean="0"/>
              <a:t> the force of the speaker’s intent of communication </a:t>
            </a:r>
          </a:p>
          <a:p>
            <a:pPr marL="0" indent="0">
              <a:buNone/>
            </a:pPr>
            <a:endParaRPr lang="en-IN" dirty="0"/>
          </a:p>
        </p:txBody>
      </p:sp>
    </p:spTree>
    <p:extLst>
      <p:ext uri="{BB962C8B-B14F-4D97-AF65-F5344CB8AC3E}">
        <p14:creationId xmlns:p14="http://schemas.microsoft.com/office/powerpoint/2010/main" xmlns="" val="155914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is coherence achieved?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I wish you to pay attention to what I am going to say to you. The colts who live here are very good colts, but they are cart-horse colts and of course they have not learned manners. You have been well-bred and well-born; your father has a great name in these Parts, and your grand father won the cup two years at the New market races; your grand mother had the sweetest temper of any horse I ever knew, and I think you have never seen me kick or bite. I hope you will grow up gentle and good, and never learn bad ways; do your work with a good will, lift your feet up well when you trot, and never bite or kick even in play. </a:t>
            </a:r>
            <a:endParaRPr lang="en-IN" dirty="0"/>
          </a:p>
        </p:txBody>
      </p:sp>
    </p:spTree>
    <p:extLst>
      <p:ext uri="{BB962C8B-B14F-4D97-AF65-F5344CB8AC3E}">
        <p14:creationId xmlns:p14="http://schemas.microsoft.com/office/powerpoint/2010/main" xmlns="" val="2471624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The coherence is achieved not through explicit linkers like the time sequence linkers or the order sequence linkers but through rhetorical devices: </a:t>
            </a:r>
          </a:p>
          <a:p>
            <a:pPr marL="0" indent="0">
              <a:buNone/>
            </a:pPr>
            <a:r>
              <a:rPr lang="en-IN" dirty="0"/>
              <a:t> </a:t>
            </a:r>
            <a:r>
              <a:rPr lang="en-IN" dirty="0" smtClean="0"/>
              <a:t>           1. statements connect  themselves </a:t>
            </a:r>
          </a:p>
          <a:p>
            <a:pPr marL="0" indent="0">
              <a:buNone/>
            </a:pPr>
            <a:r>
              <a:rPr lang="en-IN" dirty="0"/>
              <a:t> </a:t>
            </a:r>
            <a:r>
              <a:rPr lang="en-IN" dirty="0" smtClean="0"/>
              <a:t>           2. intention of the speaker and the force </a:t>
            </a:r>
          </a:p>
          <a:p>
            <a:pPr marL="0" indent="0">
              <a:buNone/>
            </a:pPr>
            <a:r>
              <a:rPr lang="en-IN" dirty="0"/>
              <a:t> </a:t>
            </a:r>
            <a:r>
              <a:rPr lang="en-IN" dirty="0" smtClean="0"/>
              <a:t>               with which he speaks</a:t>
            </a:r>
            <a:endParaRPr lang="en-IN" dirty="0"/>
          </a:p>
        </p:txBody>
      </p:sp>
    </p:spTree>
    <p:extLst>
      <p:ext uri="{BB962C8B-B14F-4D97-AF65-F5344CB8AC3E}">
        <p14:creationId xmlns:p14="http://schemas.microsoft.com/office/powerpoint/2010/main" xmlns="" val="351569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Arrange the following in a sequence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A light was left burning on the table, and supper was spread. 1</a:t>
            </a:r>
          </a:p>
          <a:p>
            <a:pPr marL="0" indent="0">
              <a:buNone/>
            </a:pPr>
            <a:r>
              <a:rPr lang="en-IN" dirty="0" smtClean="0"/>
              <a:t>His mother was gone to bed.2</a:t>
            </a:r>
          </a:p>
          <a:p>
            <a:pPr marL="0" indent="0">
              <a:buNone/>
            </a:pPr>
            <a:r>
              <a:rPr lang="en-IN" dirty="0" err="1" smtClean="0"/>
              <a:t>Yeobright</a:t>
            </a:r>
            <a:r>
              <a:rPr lang="en-IN" dirty="0" smtClean="0"/>
              <a:t> walked once or twice across the room, and then suddenly went out of the house.3</a:t>
            </a:r>
          </a:p>
          <a:p>
            <a:pPr marL="0" indent="0">
              <a:buNone/>
            </a:pPr>
            <a:r>
              <a:rPr lang="en-IN" dirty="0" smtClean="0"/>
              <a:t>Without stopping for any food he secured the doors and went upstairs.4</a:t>
            </a:r>
          </a:p>
          <a:p>
            <a:pPr marL="0" indent="0">
              <a:buNone/>
            </a:pPr>
            <a:r>
              <a:rPr lang="en-IN" dirty="0" smtClean="0"/>
              <a:t>His mother parted her lips to begin some other vehement truth, but on looking at him saw that in his face which led her to leave the words unsaid.5</a:t>
            </a:r>
          </a:p>
          <a:p>
            <a:pPr marL="0" indent="0">
              <a:buNone/>
            </a:pPr>
            <a:r>
              <a:rPr lang="en-IN" dirty="0" smtClean="0"/>
              <a:t>It was eleven o’clock when he came in , though he had not been further than the precincts of the garden.6</a:t>
            </a:r>
            <a:endParaRPr lang="en-IN" dirty="0"/>
          </a:p>
        </p:txBody>
      </p:sp>
    </p:spTree>
    <p:extLst>
      <p:ext uri="{BB962C8B-B14F-4D97-AF65-F5344CB8AC3E}">
        <p14:creationId xmlns:p14="http://schemas.microsoft.com/office/powerpoint/2010/main" xmlns="" val="311652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a:t>
            </a:r>
            <a:endParaRPr lang="en-IN" dirty="0"/>
          </a:p>
        </p:txBody>
      </p:sp>
      <p:sp>
        <p:nvSpPr>
          <p:cNvPr id="3" name="Content Placeholder 2"/>
          <p:cNvSpPr>
            <a:spLocks noGrp="1"/>
          </p:cNvSpPr>
          <p:nvPr>
            <p:ph idx="1"/>
          </p:nvPr>
        </p:nvSpPr>
        <p:spPr/>
        <p:txBody>
          <a:bodyPr/>
          <a:lstStyle/>
          <a:p>
            <a:pPr marL="0" indent="0">
              <a:buNone/>
            </a:pPr>
            <a:r>
              <a:rPr lang="en-IN" dirty="0" smtClean="0"/>
              <a:t>5</a:t>
            </a:r>
          </a:p>
          <a:p>
            <a:pPr marL="0" indent="0">
              <a:buNone/>
            </a:pPr>
            <a:r>
              <a:rPr lang="en-IN" dirty="0" smtClean="0"/>
              <a:t>3</a:t>
            </a:r>
          </a:p>
          <a:p>
            <a:pPr marL="0" indent="0">
              <a:buNone/>
            </a:pPr>
            <a:r>
              <a:rPr lang="en-IN" dirty="0" smtClean="0"/>
              <a:t>6</a:t>
            </a:r>
          </a:p>
          <a:p>
            <a:pPr marL="0" indent="0">
              <a:buNone/>
            </a:pPr>
            <a:r>
              <a:rPr lang="en-IN" dirty="0" smtClean="0"/>
              <a:t>2</a:t>
            </a:r>
          </a:p>
          <a:p>
            <a:pPr marL="0" indent="0">
              <a:buNone/>
            </a:pPr>
            <a:r>
              <a:rPr lang="en-IN" dirty="0" smtClean="0"/>
              <a:t>1</a:t>
            </a:r>
          </a:p>
          <a:p>
            <a:pPr marL="0" indent="0">
              <a:buNone/>
            </a:pPr>
            <a:r>
              <a:rPr lang="en-IN"/>
              <a:t>4</a:t>
            </a:r>
          </a:p>
        </p:txBody>
      </p:sp>
    </p:spTree>
    <p:extLst>
      <p:ext uri="{BB962C8B-B14F-4D97-AF65-F5344CB8AC3E}">
        <p14:creationId xmlns:p14="http://schemas.microsoft.com/office/powerpoint/2010/main" xmlns="" val="579755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His mother parted her lips to begin some other vehement truth, but on looking at him saw that in his face which led her to leave the words unsaid. </a:t>
            </a:r>
            <a:r>
              <a:rPr lang="en-IN" dirty="0" err="1" smtClean="0"/>
              <a:t>Yeobright</a:t>
            </a:r>
            <a:r>
              <a:rPr lang="en-IN" dirty="0" smtClean="0"/>
              <a:t> walked once or twice across the room, and then suddenly went out of the house.</a:t>
            </a:r>
            <a:r>
              <a:rPr lang="en-IN" dirty="0"/>
              <a:t> It was eleven o’clock when he came in , though he had not been further than the precincts of the garden</a:t>
            </a:r>
            <a:r>
              <a:rPr lang="en-IN" dirty="0" smtClean="0"/>
              <a:t>.</a:t>
            </a:r>
            <a:r>
              <a:rPr lang="en-IN" dirty="0"/>
              <a:t> His mother was gone to bed</a:t>
            </a:r>
            <a:r>
              <a:rPr lang="en-IN" dirty="0" smtClean="0"/>
              <a:t>.</a:t>
            </a:r>
            <a:r>
              <a:rPr lang="en-IN" dirty="0"/>
              <a:t> A light was left burning on the table, and supper was spread. Without stopping for any food he secured the doors and went upstairs</a:t>
            </a:r>
            <a:r>
              <a:rPr lang="en-IN" dirty="0" smtClean="0"/>
              <a:t>.</a:t>
            </a:r>
            <a:endParaRPr lang="en-IN" dirty="0"/>
          </a:p>
          <a:p>
            <a:pPr marL="0" indent="0">
              <a:buNone/>
            </a:pPr>
            <a:endParaRPr lang="en-IN" dirty="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373510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 discussion</a:t>
            </a:r>
            <a:endParaRPr lang="en-IN" dirty="0"/>
          </a:p>
        </p:txBody>
      </p:sp>
      <p:sp>
        <p:nvSpPr>
          <p:cNvPr id="3" name="Content Placeholder 2"/>
          <p:cNvSpPr>
            <a:spLocks noGrp="1"/>
          </p:cNvSpPr>
          <p:nvPr>
            <p:ph idx="1"/>
          </p:nvPr>
        </p:nvSpPr>
        <p:spPr/>
        <p:txBody>
          <a:bodyPr/>
          <a:lstStyle/>
          <a:p>
            <a:r>
              <a:rPr lang="en-IN" smtClean="0"/>
              <a:t>Read the </a:t>
            </a:r>
            <a:r>
              <a:rPr lang="en-IN" dirty="0" smtClean="0"/>
              <a:t>following texts and say if it is an Academic or non-academic text.</a:t>
            </a:r>
          </a:p>
          <a:p>
            <a:r>
              <a:rPr lang="en-IN" dirty="0" smtClean="0"/>
              <a:t>Say:</a:t>
            </a:r>
          </a:p>
          <a:p>
            <a:r>
              <a:rPr lang="en-IN" dirty="0" smtClean="0"/>
              <a:t>Where you might find it (e.g. </a:t>
            </a:r>
            <a:r>
              <a:rPr lang="en-IN" dirty="0" err="1" smtClean="0"/>
              <a:t>review,blurb,etc</a:t>
            </a:r>
            <a:r>
              <a:rPr lang="en-IN" dirty="0" smtClean="0"/>
              <a:t>)</a:t>
            </a:r>
          </a:p>
          <a:p>
            <a:r>
              <a:rPr lang="en-IN" dirty="0" smtClean="0"/>
              <a:t>Whether it is formal or informal in style</a:t>
            </a:r>
          </a:p>
          <a:p>
            <a:r>
              <a:rPr lang="en-IN" dirty="0" smtClean="0"/>
              <a:t>Who the intended reader (audience) is</a:t>
            </a:r>
          </a:p>
          <a:p>
            <a:r>
              <a:rPr lang="en-IN" dirty="0" smtClean="0"/>
              <a:t> what the reader’s purpose might be in reading this text</a:t>
            </a:r>
            <a:endParaRPr lang="en-IN" dirty="0"/>
          </a:p>
        </p:txBody>
      </p:sp>
    </p:spTree>
    <p:extLst>
      <p:ext uri="{BB962C8B-B14F-4D97-AF65-F5344CB8AC3E}">
        <p14:creationId xmlns:p14="http://schemas.microsoft.com/office/powerpoint/2010/main" xmlns="" val="3692856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 Mapping</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When you want to write about a particular term or a concept or an object, your mind is set to thinking. It acts as a stimulus. </a:t>
            </a:r>
            <a:r>
              <a:rPr lang="en-IN" dirty="0"/>
              <a:t>Keep adding relevant </a:t>
            </a:r>
            <a:r>
              <a:rPr lang="en-IN" dirty="0" smtClean="0"/>
              <a:t>words </a:t>
            </a:r>
            <a:r>
              <a:rPr lang="en-IN" dirty="0"/>
              <a:t>so as to make the central idea </a:t>
            </a:r>
            <a:r>
              <a:rPr lang="en-IN" dirty="0" smtClean="0"/>
              <a:t>concrete. These words can be further developed into ideas which can be brought together as a description of the word or concept. This is mind mapping. </a:t>
            </a:r>
            <a:endParaRPr lang="en-IN" dirty="0"/>
          </a:p>
        </p:txBody>
      </p:sp>
    </p:spTree>
    <p:extLst>
      <p:ext uri="{BB962C8B-B14F-4D97-AF65-F5344CB8AC3E}">
        <p14:creationId xmlns:p14="http://schemas.microsoft.com/office/powerpoint/2010/main" xmlns="" val="497672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Mind mapping</a:t>
            </a: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7" name="Oval 6"/>
          <p:cNvSpPr/>
          <p:nvPr/>
        </p:nvSpPr>
        <p:spPr>
          <a:xfrm>
            <a:off x="3131457" y="3213100"/>
            <a:ext cx="2895600" cy="161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a:off x="4267200" y="4777014"/>
            <a:ext cx="0" cy="480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34000" y="4777014"/>
            <a:ext cx="152400" cy="480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9000" y="2667000"/>
            <a:ext cx="12954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590800" y="3810000"/>
            <a:ext cx="5406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971800" y="44958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029200" y="2667000"/>
            <a:ext cx="304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27057" y="3810000"/>
            <a:ext cx="602343" cy="2104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9184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esus\Downloads\DSC_054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309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Paragraph writing </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Now with the information in hand you can write a concrete paragraph with the help of the linkers. </a:t>
            </a:r>
          </a:p>
          <a:p>
            <a:pPr marL="0" indent="0">
              <a:buNone/>
            </a:pPr>
            <a:r>
              <a:rPr lang="en-IN" dirty="0" smtClean="0"/>
              <a:t>The flow of ideas is smooth and you are more organised. There tends to be a logical sequence and every sentence makes sense. </a:t>
            </a:r>
          </a:p>
          <a:p>
            <a:pPr marL="0" indent="0">
              <a:buNone/>
            </a:pPr>
            <a:r>
              <a:rPr lang="en-IN" dirty="0" smtClean="0"/>
              <a:t>The supporting sentences give strength to the main idea and how you conceive and perceive about the main </a:t>
            </a:r>
            <a:r>
              <a:rPr lang="en-IN" smtClean="0"/>
              <a:t>idea in question.</a:t>
            </a:r>
            <a:endParaRPr lang="en-IN" dirty="0"/>
          </a:p>
        </p:txBody>
      </p:sp>
    </p:spTree>
    <p:extLst>
      <p:ext uri="{BB962C8B-B14F-4D97-AF65-F5344CB8AC3E}">
        <p14:creationId xmlns:p14="http://schemas.microsoft.com/office/powerpoint/2010/main" xmlns="" val="157398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Styles of writing</a:t>
            </a:r>
            <a:endParaRPr lang="en-IN" dirty="0"/>
          </a:p>
        </p:txBody>
      </p:sp>
      <p:sp>
        <p:nvSpPr>
          <p:cNvPr id="3" name="Content Placeholder 2"/>
          <p:cNvSpPr>
            <a:spLocks noGrp="1"/>
          </p:cNvSpPr>
          <p:nvPr>
            <p:ph idx="1"/>
          </p:nvPr>
        </p:nvSpPr>
        <p:spPr/>
        <p:txBody>
          <a:bodyPr/>
          <a:lstStyle/>
          <a:p>
            <a:pPr marL="0" indent="0">
              <a:buNone/>
            </a:pPr>
            <a:r>
              <a:rPr lang="en-IN" i="1" dirty="0" smtClean="0"/>
              <a:t>Informal writing:</a:t>
            </a:r>
            <a:r>
              <a:rPr lang="en-IN" dirty="0"/>
              <a:t> style shows a level of familiarity and personality that sets it </a:t>
            </a:r>
            <a:r>
              <a:rPr lang="en-IN" dirty="0" smtClean="0"/>
              <a:t>apart.</a:t>
            </a:r>
          </a:p>
          <a:p>
            <a:pPr marL="0" indent="0">
              <a:buNone/>
            </a:pPr>
            <a:r>
              <a:rPr lang="en-IN" b="1" dirty="0" smtClean="0"/>
              <a:t>Colloquial, Simple, Contractions/Abbreviations, </a:t>
            </a:r>
            <a:r>
              <a:rPr lang="en-IN" b="1" dirty="0"/>
              <a:t>Empathy/Emotion</a:t>
            </a:r>
            <a:endParaRPr lang="en-IN" i="1" dirty="0"/>
          </a:p>
          <a:p>
            <a:pPr marL="0" indent="0">
              <a:buNone/>
            </a:pPr>
            <a:r>
              <a:rPr lang="en-IN" i="1" dirty="0" smtClean="0"/>
              <a:t>Formal writing:</a:t>
            </a:r>
            <a:r>
              <a:rPr lang="en-IN" dirty="0"/>
              <a:t> most often takes place on </a:t>
            </a:r>
            <a:r>
              <a:rPr lang="en-IN" dirty="0" smtClean="0"/>
              <a:t>serious </a:t>
            </a:r>
            <a:r>
              <a:rPr lang="en-IN" dirty="0"/>
              <a:t>topics in a direct and succinct </a:t>
            </a:r>
            <a:r>
              <a:rPr lang="en-IN" dirty="0" smtClean="0"/>
              <a:t>way</a:t>
            </a:r>
          </a:p>
          <a:p>
            <a:pPr marL="0" indent="0">
              <a:buNone/>
            </a:pPr>
            <a:r>
              <a:rPr lang="en-IN" b="1" dirty="0"/>
              <a:t>Complex</a:t>
            </a:r>
            <a:r>
              <a:rPr lang="en-IN" dirty="0"/>
              <a:t> </a:t>
            </a:r>
            <a:r>
              <a:rPr lang="en-IN" dirty="0" smtClean="0"/>
              <a:t>, </a:t>
            </a:r>
            <a:r>
              <a:rPr lang="en-IN" b="1" dirty="0"/>
              <a:t>Objective</a:t>
            </a:r>
            <a:r>
              <a:rPr lang="en-IN" dirty="0"/>
              <a:t> </a:t>
            </a:r>
            <a:r>
              <a:rPr lang="en-IN" dirty="0" smtClean="0"/>
              <a:t>,</a:t>
            </a:r>
            <a:r>
              <a:rPr lang="en-IN" b="1" dirty="0"/>
              <a:t> Full </a:t>
            </a:r>
            <a:r>
              <a:rPr lang="en-IN" b="1" dirty="0" smtClean="0"/>
              <a:t>Words, </a:t>
            </a:r>
            <a:r>
              <a:rPr lang="en-IN" b="1" dirty="0"/>
              <a:t>Third Person</a:t>
            </a:r>
            <a:r>
              <a:rPr lang="en-IN" dirty="0"/>
              <a:t> </a:t>
            </a:r>
          </a:p>
        </p:txBody>
      </p:sp>
    </p:spTree>
    <p:extLst>
      <p:ext uri="{BB962C8B-B14F-4D97-AF65-F5344CB8AC3E}">
        <p14:creationId xmlns:p14="http://schemas.microsoft.com/office/powerpoint/2010/main" xmlns="" val="238816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ormal</a:t>
            </a:r>
            <a:endParaRPr lang="en-IN" dirty="0"/>
          </a:p>
        </p:txBody>
      </p:sp>
      <p:sp>
        <p:nvSpPr>
          <p:cNvPr id="3" name="Content Placeholder 2"/>
          <p:cNvSpPr>
            <a:spLocks noGrp="1"/>
          </p:cNvSpPr>
          <p:nvPr>
            <p:ph idx="1"/>
          </p:nvPr>
        </p:nvSpPr>
        <p:spPr>
          <a:xfrm>
            <a:off x="457200" y="1219200"/>
            <a:ext cx="8229600" cy="4525963"/>
          </a:xfrm>
        </p:spPr>
        <p:txBody>
          <a:bodyPr>
            <a:noAutofit/>
          </a:bodyPr>
          <a:lstStyle/>
          <a:p>
            <a:pPr marL="514350" indent="-514350">
              <a:buAutoNum type="arabicPeriod"/>
            </a:pPr>
            <a:r>
              <a:rPr lang="en-IN" sz="1800" dirty="0" smtClean="0">
                <a:solidFill>
                  <a:schemeClr val="accent4">
                    <a:lumMod val="40000"/>
                    <a:lumOff val="60000"/>
                  </a:schemeClr>
                </a:solidFill>
              </a:rPr>
              <a:t>formal </a:t>
            </a:r>
            <a:r>
              <a:rPr lang="en-IN" sz="1800" dirty="0">
                <a:solidFill>
                  <a:schemeClr val="accent4">
                    <a:lumMod val="40000"/>
                    <a:lumOff val="60000"/>
                  </a:schemeClr>
                </a:solidFill>
              </a:rPr>
              <a:t>expressions, advanced vocabulary, longer sentences</a:t>
            </a:r>
            <a:br>
              <a:rPr lang="en-IN" sz="1800" dirty="0">
                <a:solidFill>
                  <a:schemeClr val="accent4">
                    <a:lumMod val="40000"/>
                    <a:lumOff val="60000"/>
                  </a:schemeClr>
                </a:solidFill>
              </a:rPr>
            </a:br>
            <a:r>
              <a:rPr lang="en-IN" sz="1800" dirty="0"/>
              <a:t>E.g. Taking everything into consideration, it can be said that the facilities offered are of poor quality</a:t>
            </a:r>
            <a:r>
              <a:rPr lang="en-IN" sz="1800" dirty="0" smtClean="0"/>
              <a:t>.</a:t>
            </a:r>
          </a:p>
          <a:p>
            <a:pPr marL="0" indent="0">
              <a:buNone/>
            </a:pPr>
            <a:r>
              <a:rPr lang="en-IN" sz="1800" dirty="0"/>
              <a:t/>
            </a:r>
            <a:br>
              <a:rPr lang="en-IN" sz="1800" dirty="0"/>
            </a:br>
            <a:r>
              <a:rPr lang="en-IN" sz="1800" dirty="0"/>
              <a:t>2</a:t>
            </a:r>
            <a:r>
              <a:rPr lang="en-IN" sz="1800" dirty="0" smtClean="0"/>
              <a:t>. </a:t>
            </a:r>
            <a:r>
              <a:rPr lang="en-IN" sz="1800" dirty="0">
                <a:solidFill>
                  <a:schemeClr val="accent4">
                    <a:lumMod val="40000"/>
                    <a:lumOff val="60000"/>
                  </a:schemeClr>
                </a:solidFill>
              </a:rPr>
              <a:t>formal linking words and devices </a:t>
            </a:r>
            <a:r>
              <a:rPr lang="en-IN" sz="1800" dirty="0"/>
              <a:t>(i.e. Nevertheless, Consequently, However, In addition, </a:t>
            </a:r>
            <a:r>
              <a:rPr lang="en-IN" sz="1800" dirty="0" err="1"/>
              <a:t>etc</a:t>
            </a:r>
            <a:r>
              <a:rPr lang="en-IN" sz="1800" dirty="0"/>
              <a:t>)</a:t>
            </a:r>
            <a:br>
              <a:rPr lang="en-IN" sz="1800" dirty="0"/>
            </a:br>
            <a:r>
              <a:rPr lang="en-IN" sz="1800" dirty="0"/>
              <a:t>E.g. Cell phones are extremely useful for people who travel frequently. However, they can be dangerous</a:t>
            </a:r>
            <a:r>
              <a:rPr lang="en-IN" sz="1800" dirty="0" smtClean="0"/>
              <a:t>.</a:t>
            </a:r>
          </a:p>
          <a:p>
            <a:pPr marL="0" indent="0">
              <a:buNone/>
            </a:pPr>
            <a:r>
              <a:rPr lang="en-IN" sz="1800" dirty="0"/>
              <a:t/>
            </a:r>
            <a:br>
              <a:rPr lang="en-IN" sz="1800" dirty="0"/>
            </a:br>
            <a:r>
              <a:rPr lang="en-IN" sz="1800" dirty="0"/>
              <a:t>3</a:t>
            </a:r>
            <a:r>
              <a:rPr lang="en-IN" sz="1800" dirty="0" smtClean="0"/>
              <a:t>. </a:t>
            </a:r>
            <a:r>
              <a:rPr lang="en-IN" sz="1800" dirty="0">
                <a:solidFill>
                  <a:schemeClr val="accent4">
                    <a:lumMod val="40000"/>
                    <a:lumOff val="60000"/>
                  </a:schemeClr>
                </a:solidFill>
              </a:rPr>
              <a:t>no use of short forms </a:t>
            </a:r>
            <a:r>
              <a:rPr lang="en-IN" sz="1800" dirty="0"/>
              <a:t>(i.e. I'm, he's been, there's ...)</a:t>
            </a:r>
            <a:br>
              <a:rPr lang="en-IN" sz="1800" dirty="0"/>
            </a:br>
            <a:r>
              <a:rPr lang="en-IN" sz="1800" dirty="0"/>
              <a:t>E.g. I would be grateful if... (Instead of: I'd be grateful if</a:t>
            </a:r>
            <a:r>
              <a:rPr lang="en-IN" sz="1800" dirty="0" smtClean="0"/>
              <a:t>...)</a:t>
            </a:r>
          </a:p>
          <a:p>
            <a:pPr marL="0" indent="0">
              <a:buNone/>
            </a:pPr>
            <a:r>
              <a:rPr lang="en-IN" sz="1800" dirty="0"/>
              <a:t/>
            </a:r>
            <a:br>
              <a:rPr lang="en-IN" sz="1800" dirty="0"/>
            </a:br>
            <a:r>
              <a:rPr lang="en-IN" sz="1800" dirty="0"/>
              <a:t>4</a:t>
            </a:r>
            <a:r>
              <a:rPr lang="en-IN" sz="1800" dirty="0" smtClean="0"/>
              <a:t>. </a:t>
            </a:r>
            <a:r>
              <a:rPr lang="en-IN" sz="1800" dirty="0">
                <a:solidFill>
                  <a:schemeClr val="accent4">
                    <a:lumMod val="40000"/>
                    <a:lumOff val="60000"/>
                  </a:schemeClr>
                </a:solidFill>
              </a:rPr>
              <a:t>impersonal tone </a:t>
            </a:r>
            <a:r>
              <a:rPr lang="en-IN" sz="1800" dirty="0"/>
              <a:t>(i.e. use of the passive, no description of feelings)</a:t>
            </a:r>
            <a:br>
              <a:rPr lang="en-IN" sz="1800" dirty="0"/>
            </a:br>
            <a:r>
              <a:rPr lang="en-IN" sz="1800" dirty="0"/>
              <a:t>E.g. Late this evening, 20-year-old Tom McKinley was pulled to safety after being trapped under debris for more than twenty hours</a:t>
            </a:r>
            <a:r>
              <a:rPr lang="en-IN" sz="1800" dirty="0" smtClean="0"/>
              <a:t>.</a:t>
            </a:r>
          </a:p>
          <a:p>
            <a:pPr marL="0" indent="0">
              <a:buNone/>
            </a:pPr>
            <a:r>
              <a:rPr lang="en-IN" sz="1800" dirty="0"/>
              <a:t/>
            </a:r>
            <a:br>
              <a:rPr lang="en-IN" sz="1800" dirty="0"/>
            </a:br>
            <a:r>
              <a:rPr lang="en-IN" sz="1800" dirty="0"/>
              <a:t>5</a:t>
            </a:r>
            <a:r>
              <a:rPr lang="en-IN" sz="1800" dirty="0" smtClean="0"/>
              <a:t>. </a:t>
            </a:r>
            <a:r>
              <a:rPr lang="en-IN" sz="1800" dirty="0">
                <a:solidFill>
                  <a:schemeClr val="accent4">
                    <a:lumMod val="40000"/>
                    <a:lumOff val="60000"/>
                  </a:schemeClr>
                </a:solidFill>
              </a:rPr>
              <a:t>factual presentation of the information</a:t>
            </a:r>
            <a:r>
              <a:rPr lang="en-IN" sz="1800" dirty="0"/>
              <a:t/>
            </a:r>
            <a:br>
              <a:rPr lang="en-IN" sz="1800" dirty="0"/>
            </a:br>
            <a:r>
              <a:rPr lang="en-IN" sz="1800" dirty="0"/>
              <a:t>E.g. The City Hall, constructed in the late 1800s, was seriously damaged by fire in </a:t>
            </a:r>
            <a:r>
              <a:rPr lang="en-IN" sz="1800" dirty="0" smtClean="0"/>
              <a:t>1907.</a:t>
            </a:r>
            <a:r>
              <a:rPr lang="en-IN" sz="1800" dirty="0"/>
              <a:t/>
            </a:r>
            <a:br>
              <a:rPr lang="en-IN" sz="1800" dirty="0"/>
            </a:br>
            <a:endParaRPr lang="en-IN" sz="1800" dirty="0"/>
          </a:p>
        </p:txBody>
      </p:sp>
    </p:spTree>
    <p:extLst>
      <p:ext uri="{BB962C8B-B14F-4D97-AF65-F5344CB8AC3E}">
        <p14:creationId xmlns:p14="http://schemas.microsoft.com/office/powerpoint/2010/main" xmlns="" val="2415418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nformal</a:t>
            </a:r>
            <a:endParaRPr lang="en-IN" dirty="0"/>
          </a:p>
        </p:txBody>
      </p:sp>
      <p:sp>
        <p:nvSpPr>
          <p:cNvPr id="3" name="Content Placeholder 2"/>
          <p:cNvSpPr>
            <a:spLocks noGrp="1"/>
          </p:cNvSpPr>
          <p:nvPr>
            <p:ph idx="1"/>
          </p:nvPr>
        </p:nvSpPr>
        <p:spPr/>
        <p:txBody>
          <a:bodyPr>
            <a:normAutofit fontScale="55000" lnSpcReduction="20000"/>
          </a:bodyPr>
          <a:lstStyle/>
          <a:p>
            <a:pPr marL="514350" indent="-514350">
              <a:buAutoNum type="arabicPeriod"/>
            </a:pPr>
            <a:r>
              <a:rPr lang="en-IN" dirty="0" smtClean="0">
                <a:solidFill>
                  <a:srgbClr val="00B0F0"/>
                </a:solidFill>
              </a:rPr>
              <a:t>everyday/colloquial </a:t>
            </a:r>
            <a:r>
              <a:rPr lang="en-IN" dirty="0">
                <a:solidFill>
                  <a:srgbClr val="00B0F0"/>
                </a:solidFill>
              </a:rPr>
              <a:t>expressions, vocabulary and idioms </a:t>
            </a:r>
            <a:endParaRPr lang="en-IN" dirty="0" smtClean="0">
              <a:solidFill>
                <a:srgbClr val="00B0F0"/>
              </a:solidFill>
            </a:endParaRPr>
          </a:p>
          <a:p>
            <a:pPr marL="0" indent="0">
              <a:buNone/>
            </a:pPr>
            <a:r>
              <a:rPr lang="en-IN" dirty="0">
                <a:solidFill>
                  <a:srgbClr val="00B0F0"/>
                </a:solidFill>
              </a:rPr>
              <a:t> </a:t>
            </a:r>
            <a:r>
              <a:rPr lang="en-IN" dirty="0" smtClean="0">
                <a:solidFill>
                  <a:srgbClr val="00B0F0"/>
                </a:solidFill>
              </a:rPr>
              <a:t>   </a:t>
            </a:r>
            <a:r>
              <a:rPr lang="en-IN" dirty="0" smtClean="0"/>
              <a:t>E.g</a:t>
            </a:r>
            <a:r>
              <a:rPr lang="en-IN" dirty="0"/>
              <a:t>. I thought I'd drop you a </a:t>
            </a:r>
            <a:r>
              <a:rPr lang="en-IN" dirty="0" err="1"/>
              <a:t>line..Thanks</a:t>
            </a:r>
            <a:r>
              <a:rPr lang="en-IN" dirty="0"/>
              <a:t> a million..., </a:t>
            </a:r>
            <a:r>
              <a:rPr lang="en-IN" dirty="0" err="1"/>
              <a:t>etc</a:t>
            </a:r>
            <a:r>
              <a:rPr lang="en-IN" dirty="0"/>
              <a:t> </a:t>
            </a:r>
            <a:endParaRPr lang="en-IN" dirty="0" smtClean="0"/>
          </a:p>
          <a:p>
            <a:pPr marL="514350" indent="-514350">
              <a:buAutoNum type="arabicPeriod" startAt="2"/>
            </a:pPr>
            <a:r>
              <a:rPr lang="en-IN" dirty="0" smtClean="0">
                <a:solidFill>
                  <a:srgbClr val="00B0F0"/>
                </a:solidFill>
              </a:rPr>
              <a:t>frequent </a:t>
            </a:r>
            <a:r>
              <a:rPr lang="en-IN" dirty="0">
                <a:solidFill>
                  <a:srgbClr val="00B0F0"/>
                </a:solidFill>
              </a:rPr>
              <a:t>use of short forms</a:t>
            </a:r>
            <a:r>
              <a:rPr lang="en-IN" dirty="0"/>
              <a:t/>
            </a:r>
            <a:br>
              <a:rPr lang="en-IN" dirty="0"/>
            </a:br>
            <a:r>
              <a:rPr lang="en-IN" dirty="0"/>
              <a:t>E.g. I won 4 be able to come to your party as I'll be away on a business trip.</a:t>
            </a:r>
            <a:br>
              <a:rPr lang="en-IN" dirty="0"/>
            </a:br>
            <a:r>
              <a:rPr lang="en-IN" dirty="0"/>
              <a:t>3</a:t>
            </a:r>
            <a:r>
              <a:rPr lang="en-IN" dirty="0" smtClean="0"/>
              <a:t>. </a:t>
            </a:r>
            <a:r>
              <a:rPr lang="en-IN" dirty="0">
                <a:solidFill>
                  <a:srgbClr val="00B0F0"/>
                </a:solidFill>
              </a:rPr>
              <a:t>informal phrasal verbs </a:t>
            </a:r>
            <a:endParaRPr lang="en-IN" dirty="0" smtClean="0">
              <a:solidFill>
                <a:srgbClr val="00B0F0"/>
              </a:solidFill>
            </a:endParaRPr>
          </a:p>
          <a:p>
            <a:pPr marL="0" indent="0">
              <a:buNone/>
            </a:pPr>
            <a:r>
              <a:rPr lang="en-IN" dirty="0">
                <a:solidFill>
                  <a:srgbClr val="00B0F0"/>
                </a:solidFill>
              </a:rPr>
              <a:t> </a:t>
            </a:r>
            <a:r>
              <a:rPr lang="en-IN" dirty="0" smtClean="0">
                <a:solidFill>
                  <a:srgbClr val="00B0F0"/>
                </a:solidFill>
              </a:rPr>
              <a:t>        </a:t>
            </a:r>
            <a:r>
              <a:rPr lang="en-IN" dirty="0" smtClean="0"/>
              <a:t>E.g</a:t>
            </a:r>
            <a:r>
              <a:rPr lang="en-IN" dirty="0"/>
              <a:t>. Nelly takes after her father. She's</a:t>
            </a:r>
            <a:br>
              <a:rPr lang="en-IN" dirty="0"/>
            </a:br>
            <a:r>
              <a:rPr lang="en-IN" dirty="0"/>
              <a:t>4</a:t>
            </a:r>
            <a:r>
              <a:rPr lang="en-IN" dirty="0" smtClean="0"/>
              <a:t>. </a:t>
            </a:r>
            <a:r>
              <a:rPr lang="en-IN" dirty="0">
                <a:solidFill>
                  <a:srgbClr val="00B0F0"/>
                </a:solidFill>
              </a:rPr>
              <a:t>simple linking words and phrases </a:t>
            </a:r>
            <a:r>
              <a:rPr lang="en-IN" dirty="0"/>
              <a:t>(i.e. but, so, and, because, </a:t>
            </a:r>
            <a:r>
              <a:rPr lang="en-IN" dirty="0" err="1"/>
              <a:t>etc</a:t>
            </a:r>
            <a:r>
              <a:rPr lang="en-IN" dirty="0"/>
              <a:t>)</a:t>
            </a:r>
            <a:br>
              <a:rPr lang="en-IN" dirty="0"/>
            </a:br>
            <a:r>
              <a:rPr lang="en-IN" dirty="0" smtClean="0"/>
              <a:t>      E.g</a:t>
            </a:r>
            <a:r>
              <a:rPr lang="en-IN" dirty="0"/>
              <a:t>. It rains a lot here, so you'd better take an umbrella with you</a:t>
            </a:r>
            <a:r>
              <a:rPr lang="en-IN" dirty="0" smtClean="0"/>
              <a:t>.</a:t>
            </a:r>
          </a:p>
          <a:p>
            <a:pPr marL="0" indent="0">
              <a:buNone/>
            </a:pPr>
            <a:r>
              <a:rPr lang="en-IN" dirty="0"/>
              <a:t/>
            </a:r>
            <a:br>
              <a:rPr lang="en-IN" dirty="0"/>
            </a:br>
            <a:r>
              <a:rPr lang="en-IN" dirty="0" smtClean="0"/>
              <a:t>5. </a:t>
            </a:r>
            <a:r>
              <a:rPr lang="en-IN" dirty="0" smtClean="0">
                <a:solidFill>
                  <a:srgbClr val="00B0F0"/>
                </a:solidFill>
              </a:rPr>
              <a:t>shorter </a:t>
            </a:r>
            <a:r>
              <a:rPr lang="en-IN" dirty="0">
                <a:solidFill>
                  <a:srgbClr val="00B0F0"/>
                </a:solidFill>
              </a:rPr>
              <a:t>sentences</a:t>
            </a:r>
            <a:r>
              <a:rPr lang="en-IN" dirty="0"/>
              <a:t/>
            </a:r>
            <a:br>
              <a:rPr lang="en-IN" dirty="0"/>
            </a:br>
            <a:r>
              <a:rPr lang="en-IN" dirty="0"/>
              <a:t>E.g. Thanks a lot for the invitation. I'd love to come</a:t>
            </a:r>
            <a:r>
              <a:rPr lang="en-IN" dirty="0" smtClean="0"/>
              <a:t>.</a:t>
            </a:r>
          </a:p>
          <a:p>
            <a:pPr marL="0" indent="0">
              <a:buNone/>
            </a:pPr>
            <a:r>
              <a:rPr lang="en-IN" dirty="0"/>
              <a:t/>
            </a:r>
            <a:br>
              <a:rPr lang="en-IN" dirty="0"/>
            </a:br>
            <a:r>
              <a:rPr lang="en-IN" dirty="0"/>
              <a:t>6</a:t>
            </a:r>
            <a:r>
              <a:rPr lang="en-IN" dirty="0" smtClean="0"/>
              <a:t>. </a:t>
            </a:r>
            <a:r>
              <a:rPr lang="en-IN" dirty="0">
                <a:solidFill>
                  <a:srgbClr val="00B0F0"/>
                </a:solidFill>
              </a:rPr>
              <a:t>personal tone </a:t>
            </a:r>
            <a:r>
              <a:rPr lang="en-IN" dirty="0"/>
              <a:t>(the use of first person) (I/We)</a:t>
            </a:r>
            <a:br>
              <a:rPr lang="en-IN" dirty="0"/>
            </a:br>
            <a:r>
              <a:rPr lang="en-IN" dirty="0"/>
              <a:t>E.g. We've got great news. Г </a:t>
            </a:r>
            <a:r>
              <a:rPr lang="en-IN" dirty="0" err="1"/>
              <a:t>ve</a:t>
            </a:r>
            <a:r>
              <a:rPr lang="en-IN" dirty="0"/>
              <a:t> found a new job</a:t>
            </a:r>
            <a:r>
              <a:rPr lang="en-IN" dirty="0" smtClean="0"/>
              <a:t>.</a:t>
            </a:r>
          </a:p>
          <a:p>
            <a:pPr marL="0" indent="0">
              <a:buNone/>
            </a:pPr>
            <a:r>
              <a:rPr lang="en-IN" dirty="0"/>
              <a:t/>
            </a:r>
            <a:br>
              <a:rPr lang="en-IN" dirty="0"/>
            </a:br>
            <a:r>
              <a:rPr lang="en-IN" dirty="0"/>
              <a:t>7</a:t>
            </a:r>
            <a:r>
              <a:rPr lang="en-IN" dirty="0" smtClean="0"/>
              <a:t>. </a:t>
            </a:r>
            <a:r>
              <a:rPr lang="en-IN" dirty="0">
                <a:solidFill>
                  <a:srgbClr val="00B0F0"/>
                </a:solidFill>
              </a:rPr>
              <a:t>descriptive tone </a:t>
            </a:r>
            <a:r>
              <a:rPr lang="en-IN" dirty="0"/>
              <a:t>(use of adjectives/adverbs for vivid description)</a:t>
            </a:r>
            <a:br>
              <a:rPr lang="en-IN" dirty="0"/>
            </a:br>
            <a:r>
              <a:rPr lang="en-IN" dirty="0"/>
              <a:t>E.g. It was a bitterly cold winter evening.</a:t>
            </a:r>
            <a:br>
              <a:rPr lang="en-IN" dirty="0"/>
            </a:br>
            <a:endParaRPr lang="en-IN" dirty="0"/>
          </a:p>
        </p:txBody>
      </p:sp>
    </p:spTree>
    <p:extLst>
      <p:ext uri="{BB962C8B-B14F-4D97-AF65-F5344CB8AC3E}">
        <p14:creationId xmlns:p14="http://schemas.microsoft.com/office/powerpoint/2010/main" xmlns="" val="3490591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Semi-formal</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1</a:t>
            </a:r>
            <a:r>
              <a:rPr lang="en-IN" dirty="0" smtClean="0">
                <a:solidFill>
                  <a:schemeClr val="accent6">
                    <a:lumMod val="75000"/>
                  </a:schemeClr>
                </a:solidFill>
              </a:rPr>
              <a:t>. the </a:t>
            </a:r>
            <a:r>
              <a:rPr lang="en-IN" dirty="0">
                <a:solidFill>
                  <a:schemeClr val="accent6">
                    <a:lumMod val="75000"/>
                  </a:schemeClr>
                </a:solidFill>
              </a:rPr>
              <a:t>use of less colloquial language </a:t>
            </a:r>
            <a:r>
              <a:rPr lang="en-IN" dirty="0"/>
              <a:t>E.g. Thank you very much for your letter. {Instead of: Thanks a million for your letter.)</a:t>
            </a:r>
            <a:br>
              <a:rPr lang="en-IN" dirty="0"/>
            </a:br>
            <a:r>
              <a:rPr lang="en-IN" dirty="0" smtClean="0"/>
              <a:t>2. </a:t>
            </a:r>
            <a:r>
              <a:rPr lang="en-IN" dirty="0" smtClean="0">
                <a:solidFill>
                  <a:schemeClr val="accent6">
                    <a:lumMod val="75000"/>
                  </a:schemeClr>
                </a:solidFill>
              </a:rPr>
              <a:t>less </a:t>
            </a:r>
            <a:r>
              <a:rPr lang="en-IN" dirty="0">
                <a:solidFill>
                  <a:schemeClr val="accent6">
                    <a:lumMod val="75000"/>
                  </a:schemeClr>
                </a:solidFill>
              </a:rPr>
              <a:t>frequent use of short forms, phrasal verbs and idioms </a:t>
            </a:r>
            <a:r>
              <a:rPr lang="en-IN" dirty="0"/>
              <a:t>E.g. I am writing to request information about... (Instead of: I thought I'd drop you a line to ask about...)</a:t>
            </a:r>
            <a:br>
              <a:rPr lang="en-IN" dirty="0"/>
            </a:br>
            <a:r>
              <a:rPr lang="en-IN" dirty="0"/>
              <a:t>3</a:t>
            </a:r>
            <a:r>
              <a:rPr lang="en-IN" dirty="0" smtClean="0"/>
              <a:t>. </a:t>
            </a:r>
            <a:r>
              <a:rPr lang="en-IN" dirty="0">
                <a:solidFill>
                  <a:schemeClr val="accent6">
                    <a:lumMod val="75000"/>
                  </a:schemeClr>
                </a:solidFill>
              </a:rPr>
              <a:t>a polite, respectful tone </a:t>
            </a:r>
            <a:r>
              <a:rPr lang="en-IN" dirty="0"/>
              <a:t>E.g. I was wondering if you had ... {Instead of: Do you have...)</a:t>
            </a:r>
          </a:p>
        </p:txBody>
      </p:sp>
    </p:spTree>
    <p:extLst>
      <p:ext uri="{BB962C8B-B14F-4D97-AF65-F5344CB8AC3E}">
        <p14:creationId xmlns:p14="http://schemas.microsoft.com/office/powerpoint/2010/main" xmlns="" val="20072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academic functions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Defining</a:t>
            </a:r>
          </a:p>
          <a:p>
            <a:pPr marL="0" indent="0">
              <a:buNone/>
            </a:pPr>
            <a:r>
              <a:rPr lang="en-IN" dirty="0" smtClean="0"/>
              <a:t>Describing</a:t>
            </a:r>
          </a:p>
          <a:p>
            <a:pPr marL="0" indent="0">
              <a:buNone/>
            </a:pPr>
            <a:r>
              <a:rPr lang="en-IN" dirty="0" smtClean="0"/>
              <a:t>Explaining</a:t>
            </a:r>
          </a:p>
          <a:p>
            <a:pPr marL="0" indent="0">
              <a:buNone/>
            </a:pPr>
            <a:r>
              <a:rPr lang="en-IN" dirty="0" smtClean="0"/>
              <a:t>Elaborating</a:t>
            </a:r>
          </a:p>
          <a:p>
            <a:pPr marL="0" indent="0">
              <a:buNone/>
            </a:pPr>
            <a:r>
              <a:rPr lang="en-IN" dirty="0" smtClean="0"/>
              <a:t>Illustrating/exemplifying</a:t>
            </a:r>
          </a:p>
          <a:p>
            <a:pPr marL="0" indent="0">
              <a:buNone/>
            </a:pPr>
            <a:r>
              <a:rPr lang="en-IN" dirty="0" smtClean="0"/>
              <a:t>Inferring</a:t>
            </a:r>
          </a:p>
          <a:p>
            <a:pPr marL="0" indent="0">
              <a:buNone/>
            </a:pPr>
            <a:r>
              <a:rPr lang="en-IN" dirty="0" smtClean="0"/>
              <a:t>Showing cause-effect relationships</a:t>
            </a:r>
          </a:p>
          <a:p>
            <a:pPr marL="0" indent="0">
              <a:buNone/>
            </a:pPr>
            <a:r>
              <a:rPr lang="en-IN" dirty="0" smtClean="0"/>
              <a:t>Classifying</a:t>
            </a:r>
          </a:p>
          <a:p>
            <a:pPr marL="0" indent="0">
              <a:buNone/>
            </a:pPr>
            <a:r>
              <a:rPr lang="en-IN" dirty="0" smtClean="0"/>
              <a:t>Comparing and contrasting</a:t>
            </a:r>
            <a:endParaRPr lang="en-IN" dirty="0"/>
          </a:p>
        </p:txBody>
      </p:sp>
    </p:spTree>
    <p:extLst>
      <p:ext uri="{BB962C8B-B14F-4D97-AF65-F5344CB8AC3E}">
        <p14:creationId xmlns:p14="http://schemas.microsoft.com/office/powerpoint/2010/main" xmlns="" val="3062013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Purposes for academic writing</a:t>
            </a:r>
            <a:endParaRPr lang="en-IN" dirty="0"/>
          </a:p>
        </p:txBody>
      </p:sp>
      <p:sp>
        <p:nvSpPr>
          <p:cNvPr id="3" name="Content Placeholder 2"/>
          <p:cNvSpPr>
            <a:spLocks noGrp="1"/>
          </p:cNvSpPr>
          <p:nvPr>
            <p:ph idx="1"/>
          </p:nvPr>
        </p:nvSpPr>
        <p:spPr/>
        <p:txBody>
          <a:bodyPr/>
          <a:lstStyle/>
          <a:p>
            <a:r>
              <a:rPr lang="en-IN" dirty="0" smtClean="0"/>
              <a:t>Taking notes from lectures</a:t>
            </a:r>
          </a:p>
          <a:p>
            <a:r>
              <a:rPr lang="en-IN" dirty="0" smtClean="0"/>
              <a:t>Making notes from reference books</a:t>
            </a:r>
          </a:p>
          <a:p>
            <a:r>
              <a:rPr lang="en-IN" dirty="0" smtClean="0"/>
              <a:t>Writing assignments</a:t>
            </a:r>
          </a:p>
          <a:p>
            <a:r>
              <a:rPr lang="en-IN" dirty="0" smtClean="0"/>
              <a:t>Writing examination answers</a:t>
            </a:r>
          </a:p>
          <a:p>
            <a:r>
              <a:rPr lang="en-IN" dirty="0" smtClean="0"/>
              <a:t>Project reports</a:t>
            </a:r>
          </a:p>
          <a:p>
            <a:r>
              <a:rPr lang="en-IN" dirty="0" smtClean="0"/>
              <a:t>Seminar papers</a:t>
            </a:r>
          </a:p>
          <a:p>
            <a:r>
              <a:rPr lang="en-IN" dirty="0" smtClean="0"/>
              <a:t>Experiment reports</a:t>
            </a:r>
          </a:p>
          <a:p>
            <a:endParaRPr lang="en-IN" dirty="0"/>
          </a:p>
        </p:txBody>
      </p:sp>
    </p:spTree>
    <p:extLst>
      <p:ext uri="{BB962C8B-B14F-4D97-AF65-F5344CB8AC3E}">
        <p14:creationId xmlns:p14="http://schemas.microsoft.com/office/powerpoint/2010/main" xmlns="" val="98843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1500</Words>
  <Application>Microsoft Office PowerPoint</Application>
  <PresentationFormat>On-screen Show (4:3)</PresentationFormat>
  <Paragraphs>156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Scribbling  </vt:lpstr>
      <vt:lpstr>Example</vt:lpstr>
      <vt:lpstr>Activity  - discussion</vt:lpstr>
      <vt:lpstr>Styles of writing</vt:lpstr>
      <vt:lpstr>Formal</vt:lpstr>
      <vt:lpstr>Informal</vt:lpstr>
      <vt:lpstr>Semi-formal</vt:lpstr>
      <vt:lpstr>Common academic functions</vt:lpstr>
      <vt:lpstr>Purposes for academic writing</vt:lpstr>
      <vt:lpstr>Read the following paragraph</vt:lpstr>
      <vt:lpstr>Answer the questions</vt:lpstr>
      <vt:lpstr>Text</vt:lpstr>
      <vt:lpstr>Making Connections</vt:lpstr>
      <vt:lpstr>Example 1</vt:lpstr>
      <vt:lpstr>Identify the grammatical linkers</vt:lpstr>
      <vt:lpstr>Slide 16</vt:lpstr>
      <vt:lpstr>Rewrite the sentences as a unified paragraph</vt:lpstr>
      <vt:lpstr>Slide 18</vt:lpstr>
      <vt:lpstr>Slide 19</vt:lpstr>
      <vt:lpstr>Example  </vt:lpstr>
      <vt:lpstr>Insert sequence linkers</vt:lpstr>
      <vt:lpstr>Slide 22</vt:lpstr>
      <vt:lpstr>Slide 23</vt:lpstr>
      <vt:lpstr>Slide 24</vt:lpstr>
      <vt:lpstr>How is coherence achieved?</vt:lpstr>
      <vt:lpstr>Slide 26</vt:lpstr>
      <vt:lpstr>Arrange the following in a sequence</vt:lpstr>
      <vt:lpstr>Answer </vt:lpstr>
      <vt:lpstr>Slide 29</vt:lpstr>
      <vt:lpstr>Mind Mapping</vt:lpstr>
      <vt:lpstr>Mind mapping</vt:lpstr>
      <vt:lpstr>Slide 32</vt:lpstr>
      <vt:lpstr>Paragraph writing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Skill </dc:title>
  <dc:creator>Jesus</dc:creator>
  <cp:lastModifiedBy>RAMESH</cp:lastModifiedBy>
  <cp:revision>98</cp:revision>
  <dcterms:created xsi:type="dcterms:W3CDTF">2006-08-16T00:00:00Z</dcterms:created>
  <dcterms:modified xsi:type="dcterms:W3CDTF">2014-12-01T16:44:10Z</dcterms:modified>
</cp:coreProperties>
</file>