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3fd336f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3fd336f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3fd336f6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3fd336f6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3fd336f6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3fd336f6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3fd336f6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3fd336f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3fd336f6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3fd336f6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3d90a86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03d90a86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3fd336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3fd336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3fd336f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3fd336f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3fd336f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3fd336f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3fd336f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3fd336f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3fd336f6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3fd336f6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3fd336f6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3fd336f6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3fd336f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3fd336f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flip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nihardave19/VCC_Project" TargetMode="External"/><Relationship Id="rId4" Type="http://schemas.openxmlformats.org/officeDocument/2006/relationships/hyperlink" Target="https://vcc-final-project.el.r.appspot.com/" TargetMode="External"/><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nvSpPr>
        <p:spPr>
          <a:xfrm>
            <a:off x="182450" y="979475"/>
            <a:ext cx="889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rgbClr val="FF9900"/>
                </a:solidFill>
                <a:highlight>
                  <a:schemeClr val="lt1"/>
                </a:highlight>
              </a:rPr>
              <a:t>Virtualization &amp; Cloud Computing</a:t>
            </a:r>
            <a:endParaRPr b="1" sz="4200">
              <a:solidFill>
                <a:srgbClr val="FF9900"/>
              </a:solidFill>
              <a:highlight>
                <a:schemeClr val="lt1"/>
              </a:highlight>
            </a:endParaRPr>
          </a:p>
        </p:txBody>
      </p:sp>
      <p:sp>
        <p:nvSpPr>
          <p:cNvPr id="55" name="Google Shape;55;p13"/>
          <p:cNvSpPr txBox="1"/>
          <p:nvPr/>
        </p:nvSpPr>
        <p:spPr>
          <a:xfrm>
            <a:off x="182450" y="1740600"/>
            <a:ext cx="88065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dk1"/>
                </a:solidFill>
              </a:rPr>
              <a:t>Harnessing Cloud Computing for Fraud Detection in Online Payment</a:t>
            </a:r>
            <a:endParaRPr sz="3200">
              <a:solidFill>
                <a:schemeClr val="dk1"/>
              </a:solidFill>
            </a:endParaRPr>
          </a:p>
        </p:txBody>
      </p:sp>
      <p:sp>
        <p:nvSpPr>
          <p:cNvPr id="56" name="Google Shape;56;p13"/>
          <p:cNvSpPr txBox="1"/>
          <p:nvPr/>
        </p:nvSpPr>
        <p:spPr>
          <a:xfrm>
            <a:off x="2583950" y="292232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rPr>
              <a:t>Final Project</a:t>
            </a:r>
            <a:endParaRPr>
              <a:solidFill>
                <a:schemeClr val="dk1"/>
              </a:solidFill>
            </a:endParaRPr>
          </a:p>
        </p:txBody>
      </p:sp>
      <p:pic>
        <p:nvPicPr>
          <p:cNvPr id="57" name="Google Shape;57;p13"/>
          <p:cNvPicPr preferRelativeResize="0"/>
          <p:nvPr/>
        </p:nvPicPr>
        <p:blipFill>
          <a:blip r:embed="rId3">
            <a:alphaModFix/>
          </a:blip>
          <a:stretch>
            <a:fillRect/>
          </a:stretch>
        </p:blipFill>
        <p:spPr>
          <a:xfrm>
            <a:off x="3915569" y="28075"/>
            <a:ext cx="947456" cy="981650"/>
          </a:xfrm>
          <a:prstGeom prst="rect">
            <a:avLst/>
          </a:prstGeom>
          <a:noFill/>
          <a:ln>
            <a:noFill/>
          </a:ln>
        </p:spPr>
      </p:pic>
      <p:sp>
        <p:nvSpPr>
          <p:cNvPr id="58" name="Google Shape;58;p13"/>
          <p:cNvSpPr txBox="1"/>
          <p:nvPr/>
        </p:nvSpPr>
        <p:spPr>
          <a:xfrm>
            <a:off x="873575" y="3549950"/>
            <a:ext cx="6447900" cy="13923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1200"/>
              </a:spcBef>
              <a:spcAft>
                <a:spcPts val="0"/>
              </a:spcAft>
              <a:buNone/>
            </a:pPr>
            <a:r>
              <a:rPr b="1" lang="en" sz="1500">
                <a:solidFill>
                  <a:schemeClr val="dk1"/>
                </a:solidFill>
              </a:rPr>
              <a:t>                           </a:t>
            </a:r>
            <a:r>
              <a:rPr b="1" lang="en" sz="1500">
                <a:solidFill>
                  <a:schemeClr val="dk1"/>
                </a:solidFill>
              </a:rPr>
              <a:t>Team Members:</a:t>
            </a:r>
            <a:endParaRPr b="1" sz="1500">
              <a:solidFill>
                <a:schemeClr val="dk1"/>
              </a:solidFill>
            </a:endParaRPr>
          </a:p>
          <a:p>
            <a:pPr indent="-228600" lvl="0" marL="2057400" rtl="0" algn="l">
              <a:lnSpc>
                <a:spcPct val="115000"/>
              </a:lnSpc>
              <a:spcBef>
                <a:spcPts val="1200"/>
              </a:spcBef>
              <a:spcAft>
                <a:spcPts val="0"/>
              </a:spcAft>
              <a:buNone/>
            </a:pPr>
            <a:r>
              <a:rPr lang="en">
                <a:solidFill>
                  <a:schemeClr val="dk1"/>
                </a:solidFill>
              </a:rPr>
              <a:t>1.</a:t>
            </a:r>
            <a:r>
              <a:rPr lang="en" sz="700">
                <a:solidFill>
                  <a:schemeClr val="dk1"/>
                </a:solidFill>
              </a:rPr>
              <a:t>	</a:t>
            </a:r>
            <a:r>
              <a:rPr lang="en">
                <a:solidFill>
                  <a:schemeClr val="dk1"/>
                </a:solidFill>
              </a:rPr>
              <a:t>Shubhankit Dutt (G23AI2070)</a:t>
            </a:r>
            <a:endParaRPr sz="600">
              <a:solidFill>
                <a:schemeClr val="dk1"/>
              </a:solidFill>
            </a:endParaRPr>
          </a:p>
          <a:p>
            <a:pPr indent="457200" lvl="0" marL="1371600" rtl="0" algn="l">
              <a:lnSpc>
                <a:spcPct val="115000"/>
              </a:lnSpc>
              <a:spcBef>
                <a:spcPts val="300"/>
              </a:spcBef>
              <a:spcAft>
                <a:spcPts val="0"/>
              </a:spcAft>
              <a:buNone/>
            </a:pPr>
            <a:r>
              <a:rPr lang="en">
                <a:solidFill>
                  <a:schemeClr val="dk1"/>
                </a:solidFill>
              </a:rPr>
              <a:t>2.</a:t>
            </a:r>
            <a:r>
              <a:rPr lang="en" sz="700">
                <a:solidFill>
                  <a:schemeClr val="dk1"/>
                </a:solidFill>
              </a:rPr>
              <a:t>   </a:t>
            </a:r>
            <a:r>
              <a:rPr lang="en">
                <a:solidFill>
                  <a:schemeClr val="dk1"/>
                </a:solidFill>
              </a:rPr>
              <a:t>Nihar Dave (G23AI2097)</a:t>
            </a:r>
            <a:endParaRPr>
              <a:solidFill>
                <a:schemeClr val="dk1"/>
              </a:solidFill>
            </a:endParaRPr>
          </a:p>
          <a:p>
            <a:pPr indent="-228600" lvl="0" marL="2057400" rtl="0" algn="l">
              <a:lnSpc>
                <a:spcPct val="115000"/>
              </a:lnSpc>
              <a:spcBef>
                <a:spcPts val="300"/>
              </a:spcBef>
              <a:spcAft>
                <a:spcPts val="300"/>
              </a:spcAft>
              <a:buNone/>
            </a:pPr>
            <a:r>
              <a:rPr lang="en">
                <a:solidFill>
                  <a:schemeClr val="dk1"/>
                </a:solidFill>
              </a:rPr>
              <a:t>3.</a:t>
            </a:r>
            <a:r>
              <a:rPr lang="en" sz="700">
                <a:solidFill>
                  <a:schemeClr val="dk1"/>
                </a:solidFill>
              </a:rPr>
              <a:t>	</a:t>
            </a:r>
            <a:r>
              <a:rPr lang="en">
                <a:solidFill>
                  <a:schemeClr val="dk1"/>
                </a:solidFill>
              </a:rPr>
              <a:t>Priyank Bhardwaj (G23AI2038)</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0"/>
            <a:ext cx="8520600" cy="49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Below are the screenshots of the deployment on Google Cloud.</a:t>
            </a:r>
            <a:endParaRPr/>
          </a:p>
          <a:p>
            <a:pPr indent="0" lvl="0" marL="0" rtl="0" algn="l">
              <a:spcBef>
                <a:spcPts val="120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486800" y="705376"/>
            <a:ext cx="7854052" cy="3916775"/>
          </a:xfrm>
          <a:prstGeom prst="rect">
            <a:avLst/>
          </a:prstGeom>
          <a:noFill/>
          <a:ln cap="flat" cmpd="sng" w="9525">
            <a:solidFill>
              <a:srgbClr val="4A86E8"/>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417925" y="75525"/>
            <a:ext cx="6457776" cy="2443149"/>
          </a:xfrm>
          <a:prstGeom prst="rect">
            <a:avLst/>
          </a:prstGeom>
          <a:noFill/>
          <a:ln cap="flat" cmpd="sng" w="9525">
            <a:solidFill>
              <a:schemeClr val="dk1"/>
            </a:solidFill>
            <a:prstDash val="solid"/>
            <a:round/>
            <a:headEnd len="sm" w="sm" type="none"/>
            <a:tailEnd len="sm" w="sm" type="none"/>
          </a:ln>
        </p:spPr>
      </p:pic>
      <p:pic>
        <p:nvPicPr>
          <p:cNvPr id="120" name="Google Shape;120;p23"/>
          <p:cNvPicPr preferRelativeResize="0"/>
          <p:nvPr/>
        </p:nvPicPr>
        <p:blipFill>
          <a:blip r:embed="rId4">
            <a:alphaModFix/>
          </a:blip>
          <a:stretch>
            <a:fillRect/>
          </a:stretch>
        </p:blipFill>
        <p:spPr>
          <a:xfrm>
            <a:off x="1417925" y="2700350"/>
            <a:ext cx="6362652" cy="2443149"/>
          </a:xfrm>
          <a:prstGeom prst="rect">
            <a:avLst/>
          </a:prstGeom>
          <a:noFill/>
          <a:ln cap="flat" cmpd="sng" w="9525">
            <a:solidFill>
              <a:srgbClr val="4A86E8"/>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Project and App Engine service was already enabled from the google cloud console. So the commands used for deployment on Google App Engine are:</a:t>
            </a:r>
            <a:endParaRPr/>
          </a:p>
          <a:p>
            <a:pPr indent="-342900" lvl="0" marL="457200" rtl="0" algn="l">
              <a:spcBef>
                <a:spcPts val="0"/>
              </a:spcBef>
              <a:spcAft>
                <a:spcPts val="0"/>
              </a:spcAft>
              <a:buSzPts val="1800"/>
              <a:buChar char="●"/>
            </a:pPr>
            <a:r>
              <a:rPr lang="en"/>
              <a:t>gcloud init</a:t>
            </a:r>
            <a:endParaRPr/>
          </a:p>
          <a:p>
            <a:pPr indent="-342900" lvl="0" marL="457200" rtl="0" algn="l">
              <a:spcBef>
                <a:spcPts val="0"/>
              </a:spcBef>
              <a:spcAft>
                <a:spcPts val="0"/>
              </a:spcAft>
              <a:buSzPts val="1800"/>
              <a:buChar char="●"/>
            </a:pPr>
            <a:r>
              <a:rPr lang="en"/>
              <a:t>gcloud app deploy</a:t>
            </a:r>
            <a:endParaRPr/>
          </a:p>
          <a:p>
            <a:pPr indent="-342900" lvl="0" marL="457200" rtl="0" algn="l">
              <a:spcBef>
                <a:spcPts val="0"/>
              </a:spcBef>
              <a:spcAft>
                <a:spcPts val="0"/>
              </a:spcAft>
              <a:buSzPts val="1800"/>
              <a:buChar char="●"/>
            </a:pPr>
            <a:r>
              <a:rPr lang="en"/>
              <a:t>The UI of our project is shown below: </a:t>
            </a:r>
            <a:endParaRPr/>
          </a:p>
          <a:p>
            <a:pPr indent="0" lvl="0" marL="457200" rtl="0" algn="l">
              <a:spcBef>
                <a:spcPts val="120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560275" y="1983950"/>
            <a:ext cx="7716149" cy="2977924"/>
          </a:xfrm>
          <a:prstGeom prst="rect">
            <a:avLst/>
          </a:prstGeom>
          <a:noFill/>
          <a:ln cap="flat" cmpd="sng" w="9525">
            <a:solidFill>
              <a:srgbClr val="4A86E8"/>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1003175"/>
            <a:ext cx="8520600" cy="3565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b="1" lang="en">
                <a:solidFill>
                  <a:schemeClr val="dk1"/>
                </a:solidFill>
              </a:rPr>
              <a:t>Fully managed:</a:t>
            </a:r>
            <a:r>
              <a:rPr lang="en">
                <a:solidFill>
                  <a:schemeClr val="dk1"/>
                </a:solidFill>
              </a:rPr>
              <a:t> App Engine handles infrastructure management tasks like server provisioning, load balancing, and scaling, allowing developers to focus on writing code.</a:t>
            </a:r>
            <a:endParaRPr>
              <a:solidFill>
                <a:schemeClr val="dk1"/>
              </a:solidFill>
            </a:endParaRPr>
          </a:p>
          <a:p>
            <a:pPr indent="0" lvl="0" marL="0" rtl="0" algn="l">
              <a:spcBef>
                <a:spcPts val="1200"/>
              </a:spcBef>
              <a:spcAft>
                <a:spcPts val="0"/>
              </a:spcAft>
              <a:buClr>
                <a:schemeClr val="dk1"/>
              </a:buClr>
              <a:buSzPct val="61111"/>
              <a:buFont typeface="Arial"/>
              <a:buNone/>
            </a:pPr>
            <a:r>
              <a:rPr b="1" lang="en">
                <a:solidFill>
                  <a:schemeClr val="dk1"/>
                </a:solidFill>
              </a:rPr>
              <a:t>Scalability:</a:t>
            </a:r>
            <a:r>
              <a:rPr lang="en">
                <a:solidFill>
                  <a:schemeClr val="dk1"/>
                </a:solidFill>
              </a:rPr>
              <a:t> App Engine automatically scales resources based on demand, ensuring optimal performance and cost-efficiency.</a:t>
            </a:r>
            <a:endParaRPr>
              <a:solidFill>
                <a:schemeClr val="dk1"/>
              </a:solidFill>
            </a:endParaRPr>
          </a:p>
          <a:p>
            <a:pPr indent="0" lvl="0" marL="0" rtl="0" algn="l">
              <a:spcBef>
                <a:spcPts val="1200"/>
              </a:spcBef>
              <a:spcAft>
                <a:spcPts val="0"/>
              </a:spcAft>
              <a:buClr>
                <a:schemeClr val="dk1"/>
              </a:buClr>
              <a:buSzPct val="61111"/>
              <a:buFont typeface="Arial"/>
              <a:buNone/>
            </a:pPr>
            <a:r>
              <a:rPr b="1" lang="en">
                <a:solidFill>
                  <a:schemeClr val="dk1"/>
                </a:solidFill>
              </a:rPr>
              <a:t>Reliability:</a:t>
            </a:r>
            <a:r>
              <a:rPr lang="en">
                <a:solidFill>
                  <a:schemeClr val="dk1"/>
                </a:solidFill>
              </a:rPr>
              <a:t> Google's infrastructure provides high availability and reliability, minimizing downtime and ensuring consistent performance.</a:t>
            </a:r>
            <a:endParaRPr>
              <a:solidFill>
                <a:schemeClr val="dk1"/>
              </a:solidFill>
            </a:endParaRPr>
          </a:p>
          <a:p>
            <a:pPr indent="0" lvl="0" marL="0" rtl="0" algn="l">
              <a:spcBef>
                <a:spcPts val="1200"/>
              </a:spcBef>
              <a:spcAft>
                <a:spcPts val="0"/>
              </a:spcAft>
              <a:buClr>
                <a:schemeClr val="dk1"/>
              </a:buClr>
              <a:buSzPct val="61111"/>
              <a:buFont typeface="Arial"/>
              <a:buNone/>
            </a:pPr>
            <a:r>
              <a:rPr b="1" lang="en">
                <a:solidFill>
                  <a:schemeClr val="dk1"/>
                </a:solidFill>
              </a:rPr>
              <a:t>Cost-effective:</a:t>
            </a:r>
            <a:r>
              <a:rPr lang="en">
                <a:solidFill>
                  <a:schemeClr val="dk1"/>
                </a:solidFill>
              </a:rPr>
              <a:t> App Engine's pay-as-you-go pricing model makes it cost-effective for various application sizes. </a:t>
            </a:r>
            <a:endParaRPr>
              <a:solidFill>
                <a:schemeClr val="dk1"/>
              </a:solidFill>
            </a:endParaRPr>
          </a:p>
          <a:p>
            <a:pPr indent="0" lvl="0" marL="0" rtl="0" algn="l">
              <a:spcBef>
                <a:spcPts val="1200"/>
              </a:spcBef>
              <a:spcAft>
                <a:spcPts val="1200"/>
              </a:spcAft>
              <a:buNone/>
            </a:pPr>
            <a:r>
              <a:rPr b="1" lang="en">
                <a:solidFill>
                  <a:schemeClr val="dk1"/>
                </a:solidFill>
              </a:rPr>
              <a:t>Integration:</a:t>
            </a:r>
            <a:r>
              <a:rPr lang="en">
                <a:solidFill>
                  <a:schemeClr val="dk1"/>
                </a:solidFill>
              </a:rPr>
              <a:t> It seamlessly integrates with other Google Cloud Platform services, offering a comprehensive solution for building and deploying applications.</a:t>
            </a:r>
            <a:endParaRPr>
              <a:solidFill>
                <a:schemeClr val="dk1"/>
              </a:solidFill>
            </a:endParaRPr>
          </a:p>
        </p:txBody>
      </p:sp>
      <p:sp>
        <p:nvSpPr>
          <p:cNvPr id="132" name="Google Shape;132;p25"/>
          <p:cNvSpPr txBox="1"/>
          <p:nvPr/>
        </p:nvSpPr>
        <p:spPr>
          <a:xfrm>
            <a:off x="570475" y="130625"/>
            <a:ext cx="7577400" cy="6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F9900"/>
                </a:solidFill>
              </a:rPr>
              <a:t>Benefits of Google App Engine over traditional methods of Deploying Web Applications</a:t>
            </a:r>
            <a:endParaRPr b="1" sz="1900">
              <a:solidFill>
                <a:srgbClr val="FF99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9900"/>
                </a:solidFill>
              </a:rPr>
              <a:t>Conclusion</a:t>
            </a:r>
            <a:endParaRPr b="1">
              <a:solidFill>
                <a:srgbClr val="FF9900"/>
              </a:solidFill>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Clr>
                <a:schemeClr val="dk1"/>
              </a:buClr>
              <a:buSzPct val="61111"/>
              <a:buFont typeface="Arial"/>
              <a:buNone/>
            </a:pPr>
            <a:r>
              <a:rPr lang="en"/>
              <a:t>Google App Engine offers a compelling alternative to traditional methods of deploying web applications. Its fully managed infrastructure, scalability, reliability, cost-effectiveness, and seamless integration with other Google Cloud Platform services make it a strong choice for developers seeking a simplified and efficient deployment solution.</a:t>
            </a:r>
            <a:endParaRPr/>
          </a:p>
          <a:p>
            <a:pPr indent="0" lvl="0" marL="0" rtl="0" algn="l">
              <a:spcBef>
                <a:spcPts val="1200"/>
              </a:spcBef>
              <a:spcAft>
                <a:spcPts val="0"/>
              </a:spcAft>
              <a:buClr>
                <a:schemeClr val="dk1"/>
              </a:buClr>
              <a:buSzPct val="61111"/>
              <a:buFont typeface="Arial"/>
              <a:buNone/>
            </a:pPr>
            <a:r>
              <a:t/>
            </a:r>
            <a:endParaRPr/>
          </a:p>
          <a:p>
            <a:pPr indent="0" lvl="0" marL="0" rtl="0" algn="just">
              <a:spcBef>
                <a:spcPts val="1200"/>
              </a:spcBef>
              <a:spcAft>
                <a:spcPts val="0"/>
              </a:spcAft>
              <a:buClr>
                <a:schemeClr val="dk1"/>
              </a:buClr>
              <a:buSzPct val="61111"/>
              <a:buFont typeface="Arial"/>
              <a:buNone/>
            </a:pPr>
            <a:r>
              <a:rPr lang="en"/>
              <a:t>While traditional methods might offer more granular control over infrastructure, App Engine's benefits can outweigh these factors for many applications. By automating routine tasks and optimizing resource allocation, App Engine can help developers focus on building and improving their applications, ultimately leading to faster development cycles and better user experiences.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9900"/>
                </a:solidFill>
              </a:rPr>
              <a:t>OVERVIEW</a:t>
            </a:r>
            <a:endParaRPr b="1">
              <a:solidFill>
                <a:srgbClr val="FF9900"/>
              </a:solidFill>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rPr>
              <a:t>The rise of online payment fraud is a growing concern in the rapidly evolving digital transaction landscape. It presents significant risks to both financial institutions and consumers, resulting in monetary losses and diminishing trust in online payment systems.</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rPr>
              <a:t>The goal of this project is to develop an advanced machine learning solution capable of detecting fraudulent transactions and harness cloud computing for deployment.</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rPr>
              <a:t>We have used Random Forest Algorithm for data classification and google cloud app engine platform for deployment of our model.</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rPr>
              <a:t>We have created a Flask application along with a </a:t>
            </a:r>
            <a:r>
              <a:rPr lang="en" sz="1500">
                <a:solidFill>
                  <a:schemeClr val="dk1"/>
                </a:solidFill>
              </a:rPr>
              <a:t>web page</a:t>
            </a:r>
            <a:r>
              <a:rPr lang="en" sz="1500">
                <a:solidFill>
                  <a:schemeClr val="dk1"/>
                </a:solidFill>
              </a:rPr>
              <a:t> built using html which predicts the results.</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rPr>
              <a:t>The flask app is then deployed on google cloud platform for accessibility and scalability.</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rPr>
              <a:t>Showcased benefits of deploying a web application on cloud platforms rather than the traditional methods.</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9900"/>
                </a:solidFill>
              </a:rPr>
              <a:t>Github Links and Project URL</a:t>
            </a:r>
            <a:endParaRPr b="1">
              <a:solidFill>
                <a:srgbClr val="FF9900"/>
              </a:solidFill>
            </a:endParaRPr>
          </a:p>
        </p:txBody>
      </p:sp>
      <p:sp>
        <p:nvSpPr>
          <p:cNvPr id="70" name="Google Shape;70;p15"/>
          <p:cNvSpPr txBox="1"/>
          <p:nvPr>
            <p:ph idx="1" type="body"/>
          </p:nvPr>
        </p:nvSpPr>
        <p:spPr>
          <a:xfrm>
            <a:off x="311700" y="1609375"/>
            <a:ext cx="8520600" cy="2959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
                <a:solidFill>
                  <a:schemeClr val="dk1"/>
                </a:solidFill>
              </a:rPr>
              <a:t>Github link of our project:</a:t>
            </a:r>
            <a:endParaRPr>
              <a:solidFill>
                <a:schemeClr val="dk1"/>
              </a:solidFill>
            </a:endParaRPr>
          </a:p>
          <a:p>
            <a:pPr indent="0" lvl="0" marL="0" rtl="0" algn="just">
              <a:spcBef>
                <a:spcPts val="1200"/>
              </a:spcBef>
              <a:spcAft>
                <a:spcPts val="0"/>
              </a:spcAft>
              <a:buNone/>
            </a:pPr>
            <a:r>
              <a:rPr lang="en" u="sng">
                <a:solidFill>
                  <a:schemeClr val="hlink"/>
                </a:solidFill>
                <a:hlinkClick r:id="rId3"/>
              </a:rPr>
              <a:t>https://github.com/nihardave19/VCC_Project</a:t>
            </a:r>
            <a:endParaRPr>
              <a:solidFill>
                <a:schemeClr val="dk1"/>
              </a:solidFill>
            </a:endParaRPr>
          </a:p>
          <a:p>
            <a:pPr indent="0" lvl="0" marL="0" rtl="0" algn="just">
              <a:spcBef>
                <a:spcPts val="1200"/>
              </a:spcBef>
              <a:spcAft>
                <a:spcPts val="0"/>
              </a:spcAft>
              <a:buNone/>
            </a:pPr>
            <a:r>
              <a:t/>
            </a:r>
            <a:endParaRPr>
              <a:solidFill>
                <a:schemeClr val="dk1"/>
              </a:solidFill>
            </a:endParaRPr>
          </a:p>
          <a:p>
            <a:pPr indent="-342900" lvl="0" marL="457200" rtl="0" algn="just">
              <a:spcBef>
                <a:spcPts val="1200"/>
              </a:spcBef>
              <a:spcAft>
                <a:spcPts val="0"/>
              </a:spcAft>
              <a:buClr>
                <a:schemeClr val="dk1"/>
              </a:buClr>
              <a:buSzPts val="1800"/>
              <a:buChar char="❖"/>
            </a:pPr>
            <a:r>
              <a:rPr lang="en">
                <a:solidFill>
                  <a:schemeClr val="dk1"/>
                </a:solidFill>
              </a:rPr>
              <a:t>Web Application URL: </a:t>
            </a:r>
            <a:endParaRPr>
              <a:solidFill>
                <a:schemeClr val="dk1"/>
              </a:solidFill>
            </a:endParaRPr>
          </a:p>
          <a:p>
            <a:pPr indent="0" lvl="0" marL="0" rtl="0" algn="just">
              <a:spcBef>
                <a:spcPts val="1200"/>
              </a:spcBef>
              <a:spcAft>
                <a:spcPts val="1200"/>
              </a:spcAft>
              <a:buNone/>
            </a:pPr>
            <a:r>
              <a:rPr lang="en" u="sng">
                <a:solidFill>
                  <a:schemeClr val="hlink"/>
                </a:solidFill>
                <a:hlinkClick r:id="rId4"/>
              </a:rPr>
              <a:t>https://vcc-final-project.el.r.appspot.com/</a:t>
            </a:r>
            <a:endParaRPr>
              <a:solidFill>
                <a:schemeClr val="dk1"/>
              </a:solidFill>
            </a:endParaRPr>
          </a:p>
        </p:txBody>
      </p:sp>
      <p:pic>
        <p:nvPicPr>
          <p:cNvPr id="71" name="Google Shape;71;p15" title="File:Github-desktop-logo-symbol.svg - Wikimedia Commons"/>
          <p:cNvPicPr preferRelativeResize="0"/>
          <p:nvPr/>
        </p:nvPicPr>
        <p:blipFill>
          <a:blip r:embed="rId5">
            <a:alphaModFix/>
          </a:blip>
          <a:stretch>
            <a:fillRect/>
          </a:stretch>
        </p:blipFill>
        <p:spPr>
          <a:xfrm>
            <a:off x="3546975" y="1659575"/>
            <a:ext cx="341676" cy="341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288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9900"/>
                </a:solidFill>
              </a:rPr>
              <a:t>ML Model Code</a:t>
            </a:r>
            <a:endParaRPr b="1">
              <a:solidFill>
                <a:srgbClr val="FF9900"/>
              </a:solidFil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used Random Forest Algorithm for classification of Fraud transactions.</a:t>
            </a:r>
            <a:endParaRPr/>
          </a:p>
          <a:p>
            <a:pPr indent="-342900" lvl="0" marL="457200" rtl="0" algn="l">
              <a:spcBef>
                <a:spcPts val="0"/>
              </a:spcBef>
              <a:spcAft>
                <a:spcPts val="0"/>
              </a:spcAft>
              <a:buSzPts val="1800"/>
              <a:buChar char="●"/>
            </a:pPr>
            <a:r>
              <a:rPr lang="en"/>
              <a:t>Below is a snippet of the columns we have in the data.</a:t>
            </a:r>
            <a:endParaRPr/>
          </a:p>
          <a:p>
            <a:pPr indent="0" lvl="0" marL="457200" rtl="0" algn="l">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1138900" y="2571747"/>
            <a:ext cx="6568174" cy="1973475"/>
          </a:xfrm>
          <a:prstGeom prst="rect">
            <a:avLst/>
          </a:prstGeom>
          <a:noFill/>
          <a:ln cap="flat" cmpd="sng" w="9525">
            <a:solidFill>
              <a:srgbClr val="4A86E8"/>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7"/>
          <p:cNvSpPr txBox="1"/>
          <p:nvPr>
            <p:ph idx="1" type="body"/>
          </p:nvPr>
        </p:nvSpPr>
        <p:spPr>
          <a:xfrm>
            <a:off x="256600" y="84875"/>
            <a:ext cx="8520600" cy="485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features for the prediction of the model are as follows: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a:t>
            </a:r>
            <a:r>
              <a:rPr lang="en"/>
              <a:t>tep, type, amount, oldbalanceOrg, oldbalanceDest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got the below scores for our model.</a:t>
            </a:r>
            <a:endParaRPr/>
          </a:p>
        </p:txBody>
      </p:sp>
      <p:pic>
        <p:nvPicPr>
          <p:cNvPr id="84" name="Google Shape;84;p17"/>
          <p:cNvPicPr preferRelativeResize="0"/>
          <p:nvPr/>
        </p:nvPicPr>
        <p:blipFill>
          <a:blip r:embed="rId3">
            <a:alphaModFix/>
          </a:blip>
          <a:stretch>
            <a:fillRect/>
          </a:stretch>
        </p:blipFill>
        <p:spPr>
          <a:xfrm>
            <a:off x="1396122" y="2773575"/>
            <a:ext cx="5456801" cy="1712775"/>
          </a:xfrm>
          <a:prstGeom prst="rect">
            <a:avLst/>
          </a:prstGeom>
          <a:noFill/>
          <a:ln cap="flat" cmpd="sng" w="9525">
            <a:solidFill>
              <a:srgbClr val="4A86E8"/>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149000"/>
            <a:ext cx="8520600" cy="441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Below is the snippet for the model confusion matrix and ROC curve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Here we completed training our model with required data.</a:t>
            </a:r>
            <a:endParaRPr/>
          </a:p>
        </p:txBody>
      </p:sp>
      <p:pic>
        <p:nvPicPr>
          <p:cNvPr id="90" name="Google Shape;90;p18"/>
          <p:cNvPicPr preferRelativeResize="0"/>
          <p:nvPr/>
        </p:nvPicPr>
        <p:blipFill>
          <a:blip r:embed="rId3">
            <a:alphaModFix/>
          </a:blip>
          <a:stretch>
            <a:fillRect/>
          </a:stretch>
        </p:blipFill>
        <p:spPr>
          <a:xfrm>
            <a:off x="1028725" y="769902"/>
            <a:ext cx="6278223" cy="2981574"/>
          </a:xfrm>
          <a:prstGeom prst="rect">
            <a:avLst/>
          </a:prstGeom>
          <a:noFill/>
          <a:ln cap="flat" cmpd="sng" w="9525">
            <a:solidFill>
              <a:srgbClr val="4A86E8"/>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158175"/>
            <a:ext cx="8520600" cy="498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created a pickle file for our python code and downloaded it to our local directory of the project.</a:t>
            </a:r>
            <a:endParaRPr sz="100"/>
          </a:p>
          <a:p>
            <a:pPr indent="-342900" lvl="0" marL="457200" rtl="0" algn="l">
              <a:spcBef>
                <a:spcPts val="0"/>
              </a:spcBef>
              <a:spcAft>
                <a:spcPts val="0"/>
              </a:spcAft>
              <a:buSzPts val="1800"/>
              <a:buChar char="●"/>
            </a:pPr>
            <a:r>
              <a:rPr lang="en"/>
              <a:t>After that, we created a flask application for its usage.</a:t>
            </a:r>
            <a:endParaRPr/>
          </a:p>
          <a:p>
            <a:pPr indent="0" lvl="0" marL="457200" rtl="0" algn="l">
              <a:spcBef>
                <a:spcPts val="120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672651" y="1469425"/>
            <a:ext cx="5539975" cy="3384100"/>
          </a:xfrm>
          <a:prstGeom prst="rect">
            <a:avLst/>
          </a:prstGeom>
          <a:noFill/>
          <a:ln cap="flat" cmpd="sng" w="12700">
            <a:solidFill>
              <a:srgbClr val="4A86E8"/>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0"/>
            <a:ext cx="8520600" cy="5143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also created a html file for providing a user interface for predicting the model</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then created a virtual environment using venv and tested the application on local machine whether its working or not.</a:t>
            </a:r>
            <a:endParaRPr/>
          </a:p>
        </p:txBody>
      </p:sp>
      <p:pic>
        <p:nvPicPr>
          <p:cNvPr id="102" name="Google Shape;102;p20"/>
          <p:cNvPicPr preferRelativeResize="0"/>
          <p:nvPr/>
        </p:nvPicPr>
        <p:blipFill>
          <a:blip r:embed="rId3">
            <a:alphaModFix/>
          </a:blip>
          <a:stretch>
            <a:fillRect/>
          </a:stretch>
        </p:blipFill>
        <p:spPr>
          <a:xfrm>
            <a:off x="1833250" y="822875"/>
            <a:ext cx="5324475" cy="3362325"/>
          </a:xfrm>
          <a:prstGeom prst="rect">
            <a:avLst/>
          </a:prstGeom>
          <a:noFill/>
          <a:ln cap="flat" cmpd="sng" w="12700">
            <a:solidFill>
              <a:srgbClr val="4A86E8"/>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71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9900"/>
                </a:solidFill>
              </a:rPr>
              <a:t>Deployment of Web App on Google Cloud</a:t>
            </a:r>
            <a:endParaRPr b="1">
              <a:solidFill>
                <a:srgbClr val="FF9900"/>
              </a:solidFill>
            </a:endParaRPr>
          </a:p>
        </p:txBody>
      </p:sp>
      <p:sp>
        <p:nvSpPr>
          <p:cNvPr id="108" name="Google Shape;108;p21"/>
          <p:cNvSpPr txBox="1"/>
          <p:nvPr>
            <p:ph idx="1" type="body"/>
          </p:nvPr>
        </p:nvSpPr>
        <p:spPr>
          <a:xfrm>
            <a:off x="311700" y="1388950"/>
            <a:ext cx="8520600" cy="29502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First we created a Project named </a:t>
            </a:r>
            <a:r>
              <a:rPr b="1" lang="en" sz="1600"/>
              <a:t>VCC-Final-Project</a:t>
            </a:r>
            <a:r>
              <a:rPr lang="en"/>
              <a:t> on google cloud where we will host our web application.</a:t>
            </a:r>
            <a:endParaRPr/>
          </a:p>
          <a:p>
            <a:pPr indent="0" lvl="0" marL="0" rtl="0" algn="just">
              <a:spcBef>
                <a:spcPts val="1200"/>
              </a:spcBef>
              <a:spcAft>
                <a:spcPts val="0"/>
              </a:spcAft>
              <a:buNone/>
            </a:pPr>
            <a:r>
              <a:rPr lang="en"/>
              <a:t>We have used Google App Engine to deploy our application.</a:t>
            </a:r>
            <a:endParaRPr/>
          </a:p>
          <a:p>
            <a:pPr indent="0" lvl="0" marL="0" rtl="0" algn="just">
              <a:spcBef>
                <a:spcPts val="1200"/>
              </a:spcBef>
              <a:spcAft>
                <a:spcPts val="0"/>
              </a:spcAft>
              <a:buNone/>
            </a:pPr>
            <a:r>
              <a:rPr lang="en"/>
              <a:t>We installed Google Cloud SDK in our local machine.</a:t>
            </a:r>
            <a:endParaRPr/>
          </a:p>
          <a:p>
            <a:pPr indent="0" lvl="0" marL="0" rtl="0" algn="just">
              <a:spcBef>
                <a:spcPts val="1200"/>
              </a:spcBef>
              <a:spcAft>
                <a:spcPts val="0"/>
              </a:spcAft>
              <a:buNone/>
            </a:pPr>
            <a:r>
              <a:rPr lang="en"/>
              <a:t>Then we created app.yaml file which is required to deployment</a:t>
            </a:r>
            <a:endParaRPr/>
          </a:p>
          <a:p>
            <a:pPr indent="0" lvl="0" marL="0" rtl="0" algn="just">
              <a:spcBef>
                <a:spcPts val="1200"/>
              </a:spcBef>
              <a:spcAft>
                <a:spcPts val="0"/>
              </a:spcAft>
              <a:buNone/>
            </a:pPr>
            <a:r>
              <a:rPr lang="en"/>
              <a:t>We also created a requirements.txt file which has all the libraries and its versions which are required to be installed.</a:t>
            </a:r>
            <a:endParaRPr/>
          </a:p>
          <a:p>
            <a:pPr indent="0" lvl="0" marL="0" rtl="0" algn="just">
              <a:spcBef>
                <a:spcPts val="1200"/>
              </a:spcBef>
              <a:spcAft>
                <a:spcPts val="1200"/>
              </a:spcAft>
              <a:buNone/>
            </a:pPr>
            <a:r>
              <a:rPr lang="en"/>
              <a:t>Finally after </a:t>
            </a:r>
            <a:r>
              <a:rPr lang="en"/>
              <a:t>checking all files, we deployed the app on Google App Engine.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