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4380" r:id="rId2"/>
    <p:sldId id="4385" r:id="rId3"/>
    <p:sldId id="4384" r:id="rId4"/>
    <p:sldId id="4396" r:id="rId5"/>
    <p:sldId id="4375" r:id="rId6"/>
    <p:sldId id="4400" r:id="rId7"/>
    <p:sldId id="4399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62" autoAdjust="0"/>
    <p:restoredTop sz="95763" autoAdjust="0"/>
  </p:normalViewPr>
  <p:slideViewPr>
    <p:cSldViewPr snapToGrid="0" snapToObjects="1">
      <p:cViewPr varScale="1">
        <p:scale>
          <a:sx n="36" d="100"/>
          <a:sy n="36" d="100"/>
        </p:scale>
        <p:origin x="-588" y="-150"/>
      </p:cViewPr>
      <p:guideLst>
        <p:guide orient="horz" pos="4320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07402" y="-432344"/>
            <a:ext cx="15570848" cy="1455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1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8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598" y="-261256"/>
            <a:ext cx="14900696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6400" y="-261256"/>
            <a:ext cx="25060694" cy="11776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79676" y="-261257"/>
            <a:ext cx="9829995" cy="14349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0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6858001"/>
            <a:ext cx="12547816" cy="7174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8CDFADE-0C86-444C-AE8B-75444B136F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8991" y="-316894"/>
            <a:ext cx="12547816" cy="7174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71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972797" y="-316894"/>
            <a:ext cx="13851469" cy="11739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8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01229" y="5486400"/>
            <a:ext cx="13851469" cy="86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87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B8E0538E-E44F-0A47-B03D-EB8BE1B987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58464" y="3530056"/>
            <a:ext cx="12098214" cy="86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57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xmlns="" id="{CA93ECD5-E436-AA49-8411-80D52E88BA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6243BC-7E79-4349-84F4-0CFBC93DE1E6}"/>
              </a:ext>
            </a:extLst>
          </p:cNvPr>
          <p:cNvSpPr/>
          <p:nvPr/>
        </p:nvSpPr>
        <p:spPr>
          <a:xfrm rot="10800000" flipV="1">
            <a:off x="9753598" y="0"/>
            <a:ext cx="14624052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474D8FB-B736-684C-B064-6DD40579D519}"/>
              </a:ext>
            </a:extLst>
          </p:cNvPr>
          <p:cNvSpPr/>
          <p:nvPr/>
        </p:nvSpPr>
        <p:spPr>
          <a:xfrm rot="10800000" flipV="1">
            <a:off x="-7" y="0"/>
            <a:ext cx="975360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7758865-5615-4A4D-B9AE-F968FAFB2BB3}"/>
              </a:ext>
            </a:extLst>
          </p:cNvPr>
          <p:cNvSpPr/>
          <p:nvPr/>
        </p:nvSpPr>
        <p:spPr>
          <a:xfrm>
            <a:off x="17740609" y="7587018"/>
            <a:ext cx="46571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Project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Description</a:t>
            </a:r>
            <a:endParaRPr lang="en-US" b="1" dirty="0">
              <a:solidFill>
                <a:schemeClr val="bg1"/>
              </a:solidFill>
              <a:latin typeface="PT Sans" panose="020B0503020203020204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Approach</a:t>
            </a:r>
            <a:endParaRPr lang="en-US" b="1" dirty="0">
              <a:solidFill>
                <a:schemeClr val="bg1"/>
              </a:solidFill>
              <a:latin typeface="PT Sans" panose="020B0503020203020204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Tech-Stack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Used</a:t>
            </a:r>
            <a:endParaRPr lang="en-US" b="1" dirty="0">
              <a:solidFill>
                <a:schemeClr val="bg1"/>
              </a:solidFill>
              <a:latin typeface="PT Sans" panose="020B0503020203020204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Insights</a:t>
            </a:r>
          </a:p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Result </a:t>
            </a:r>
          </a:p>
          <a:p>
            <a:pPr algn="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PT Sans" panose="020B0503020203020204" pitchFamily="34" charset="77"/>
                <a:ea typeface="Lato Light" panose="020F0502020204030203" pitchFamily="34" charset="0"/>
                <a:cs typeface="Lato Light" panose="020F0502020204030203" pitchFamily="34" charset="0"/>
              </a:rPr>
              <a:t>Answers</a:t>
            </a:r>
            <a:endParaRPr lang="en-US" b="1" dirty="0">
              <a:solidFill>
                <a:schemeClr val="bg1"/>
              </a:solidFill>
              <a:latin typeface="PT Sans" panose="020B0503020203020204" pitchFamily="34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A323E8-B185-4944-B8DD-0D36A1F68431}"/>
              </a:ext>
            </a:extLst>
          </p:cNvPr>
          <p:cNvSpPr txBox="1"/>
          <p:nvPr/>
        </p:nvSpPr>
        <p:spPr>
          <a:xfrm>
            <a:off x="1867977" y="8751490"/>
            <a:ext cx="6017636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Hiring </a:t>
            </a:r>
            <a:r>
              <a:rPr lang="en-US" sz="8000" b="1" dirty="0" smtClean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rPr>
              <a:t>Process Analytics</a:t>
            </a:r>
          </a:p>
          <a:p>
            <a:endParaRPr lang="en-US" sz="8000" b="1" dirty="0">
              <a:solidFill>
                <a:schemeClr val="bg1"/>
              </a:solidFill>
              <a:latin typeface="PT Sans" panose="020B0503020203020204" pitchFamily="34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5E39C8-7DE2-FD4A-9CDD-5222803C1EAA}"/>
              </a:ext>
            </a:extLst>
          </p:cNvPr>
          <p:cNvSpPr/>
          <p:nvPr/>
        </p:nvSpPr>
        <p:spPr>
          <a:xfrm rot="10800000" flipV="1">
            <a:off x="2353711" y="2688828"/>
            <a:ext cx="19670221" cy="126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FA5735-7073-864D-BAF7-481264215743}"/>
              </a:ext>
            </a:extLst>
          </p:cNvPr>
          <p:cNvSpPr txBox="1"/>
          <p:nvPr/>
        </p:nvSpPr>
        <p:spPr>
          <a:xfrm>
            <a:off x="2353710" y="1727090"/>
            <a:ext cx="1010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NIHARIKA  SAI LALITHA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 PRESENTATION</a:t>
            </a:r>
            <a:endParaRPr lang="en-US" sz="2800" spc="6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46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6C9201-A36F-FC46-A5BC-1AE40CBAF56A}"/>
              </a:ext>
            </a:extLst>
          </p:cNvPr>
          <p:cNvSpPr/>
          <p:nvPr/>
        </p:nvSpPr>
        <p:spPr>
          <a:xfrm rot="10800000" flipV="1">
            <a:off x="-7" y="0"/>
            <a:ext cx="24377656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DE332AB-8E1C-AC42-85DF-4474DDAD3CC0}"/>
              </a:ext>
            </a:extLst>
          </p:cNvPr>
          <p:cNvGrpSpPr/>
          <p:nvPr/>
        </p:nvGrpSpPr>
        <p:grpSpPr>
          <a:xfrm>
            <a:off x="15117807" y="1561794"/>
            <a:ext cx="7439020" cy="10640502"/>
            <a:chOff x="12600819" y="1561794"/>
            <a:chExt cx="7439020" cy="106405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1D6EA2D-61FB-4046-BCEB-2B8F136B082C}"/>
                </a:ext>
              </a:extLst>
            </p:cNvPr>
            <p:cNvGrpSpPr/>
            <p:nvPr/>
          </p:nvGrpSpPr>
          <p:grpSpPr>
            <a:xfrm>
              <a:off x="12600819" y="1561794"/>
              <a:ext cx="7439020" cy="2057114"/>
              <a:chOff x="12600819" y="4395677"/>
              <a:chExt cx="7439020" cy="2057114"/>
            </a:xfrm>
          </p:grpSpPr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xmlns="" id="{8E42F0F5-2E66-1547-BCBA-3E82D63A2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819" y="5186920"/>
                <a:ext cx="7439020" cy="126587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Taking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the dataset into consideration and solving each query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using steps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of EDA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E3FB3939-3358-514D-84CC-341C31757F09}"/>
                  </a:ext>
                </a:extLst>
              </p:cNvPr>
              <p:cNvSpPr/>
              <p:nvPr/>
            </p:nvSpPr>
            <p:spPr>
              <a:xfrm>
                <a:off x="12697070" y="4395677"/>
                <a:ext cx="52685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Approach </a:t>
                </a:r>
                <a:endPara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1FA260F-A396-274A-B861-98AFDC0F800F}"/>
                </a:ext>
              </a:extLst>
            </p:cNvPr>
            <p:cNvGrpSpPr/>
            <p:nvPr/>
          </p:nvGrpSpPr>
          <p:grpSpPr>
            <a:xfrm>
              <a:off x="12600819" y="4131462"/>
              <a:ext cx="7439020" cy="2706899"/>
              <a:chOff x="12600819" y="6931556"/>
              <a:chExt cx="7439020" cy="2706899"/>
            </a:xfrm>
          </p:grpSpPr>
          <p:sp>
            <p:nvSpPr>
              <p:cNvPr id="16" name="Subtitle 2">
                <a:extLst>
                  <a:ext uri="{FF2B5EF4-FFF2-40B4-BE49-F238E27FC236}">
                    <a16:creationId xmlns:a16="http://schemas.microsoft.com/office/drawing/2014/main" xmlns="" id="{222C429C-F0C6-7542-9DA2-56C741B8E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0819" y="7764597"/>
                <a:ext cx="7439020" cy="187385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Used PPT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for documenting, Google sheet and Excel for to perform the process of approach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7FFD5D22-6935-544E-BF1A-8E1798BD8A24}"/>
                  </a:ext>
                </a:extLst>
              </p:cNvPr>
              <p:cNvSpPr/>
              <p:nvPr/>
            </p:nvSpPr>
            <p:spPr>
              <a:xfrm>
                <a:off x="12697070" y="6931556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Tech-Stack Used</a:t>
                </a:r>
                <a:endPara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BA6CDF7-C282-BF48-BE14-F09FF1E42818}"/>
                </a:ext>
              </a:extLst>
            </p:cNvPr>
            <p:cNvGrpSpPr/>
            <p:nvPr/>
          </p:nvGrpSpPr>
          <p:grpSpPr>
            <a:xfrm>
              <a:off x="12600819" y="7236043"/>
              <a:ext cx="7439020" cy="2608932"/>
              <a:chOff x="21910187" y="4395677"/>
              <a:chExt cx="7439020" cy="2608932"/>
            </a:xfrm>
          </p:grpSpPr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xmlns="" id="{251C77D2-1466-7543-B8B0-B7740C61C7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10187" y="5186920"/>
                <a:ext cx="7439020" cy="181768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Gained </a:t>
                </a: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knowledge on how to analyze each given problem and find relevant solutions to it using  Excel graphs calculation, etc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FC71F7D-1EB9-764C-B4AE-B29AEDD4C44C}"/>
                  </a:ext>
                </a:extLst>
              </p:cNvPr>
              <p:cNvSpPr/>
              <p:nvPr/>
            </p:nvSpPr>
            <p:spPr>
              <a:xfrm>
                <a:off x="22006439" y="4395677"/>
                <a:ext cx="52685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Insights</a:t>
                </a:r>
                <a:endParaRPr lang="en-US" sz="40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2603E6D-DCFC-2E44-9D05-6B47690D8E27}"/>
                </a:ext>
              </a:extLst>
            </p:cNvPr>
            <p:cNvGrpSpPr/>
            <p:nvPr/>
          </p:nvGrpSpPr>
          <p:grpSpPr>
            <a:xfrm>
              <a:off x="12600819" y="10088628"/>
              <a:ext cx="7439020" cy="2113668"/>
              <a:chOff x="21910187" y="7254744"/>
              <a:chExt cx="7439020" cy="2113668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xmlns="" id="{E20FA45E-39AF-A341-801F-0B575E1CAD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910187" y="8045987"/>
                <a:ext cx="7439020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 smtClean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Learned the concepts of excel and steps of EDA 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D5202A17-BAF7-CC46-B712-07E93546ACA6}"/>
                  </a:ext>
                </a:extLst>
              </p:cNvPr>
              <p:cNvSpPr/>
              <p:nvPr/>
            </p:nvSpPr>
            <p:spPr>
              <a:xfrm>
                <a:off x="22006439" y="7254744"/>
                <a:ext cx="436335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PT Sans" panose="020B0503020203020204" pitchFamily="34" charset="77"/>
                    <a:ea typeface="Roboto" panose="02000000000000000000" pitchFamily="2" charset="0"/>
                    <a:cs typeface="Lato" panose="020F0502020204030203" pitchFamily="34" charset="0"/>
                  </a:rPr>
                  <a:t>Result</a:t>
                </a:r>
                <a:endParaRPr lang="en-US" sz="4000" b="1" dirty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4116ECC-87E9-8342-9C49-4341746B0892}"/>
              </a:ext>
            </a:extLst>
          </p:cNvPr>
          <p:cNvGrpSpPr/>
          <p:nvPr/>
        </p:nvGrpSpPr>
        <p:grpSpPr>
          <a:xfrm>
            <a:off x="1820823" y="6681605"/>
            <a:ext cx="7651317" cy="6085396"/>
            <a:chOff x="1820823" y="6665325"/>
            <a:chExt cx="7651317" cy="60853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8DD2431-7841-BA48-98B9-25B55402B936}"/>
                </a:ext>
              </a:extLst>
            </p:cNvPr>
            <p:cNvSpPr txBox="1"/>
            <p:nvPr/>
          </p:nvSpPr>
          <p:spPr>
            <a:xfrm>
              <a:off x="1942517" y="6665325"/>
              <a:ext cx="752962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" panose="02000000000000000000" pitchFamily="2" charset="0"/>
                  <a:cs typeface="Lato" panose="020F0502020204030203" pitchFamily="34" charset="0"/>
                </a:rPr>
                <a:t>Project  Description</a:t>
              </a:r>
              <a:endParaRPr lang="en-US" sz="8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xmlns="" id="{BF200A18-BA0A-D14B-A955-12505418FD22}"/>
                </a:ext>
              </a:extLst>
            </p:cNvPr>
            <p:cNvSpPr txBox="1">
              <a:spLocks/>
            </p:cNvSpPr>
            <p:nvPr/>
          </p:nvSpPr>
          <p:spPr>
            <a:xfrm>
              <a:off x="1820823" y="9773997"/>
              <a:ext cx="7104365" cy="29767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Hiring process is the fundamental and the most important function of a company. 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Here, the MNCs get to know about the major underlying trends about the hiring 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process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D5FB9C-D6E4-2A44-9BD9-B1A0AAE83790}"/>
              </a:ext>
            </a:extLst>
          </p:cNvPr>
          <p:cNvSpPr/>
          <p:nvPr/>
        </p:nvSpPr>
        <p:spPr>
          <a:xfrm rot="10800000" flipV="1">
            <a:off x="1979851" y="1578074"/>
            <a:ext cx="1183573" cy="15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D0E399E-D80C-6942-9573-EBA220170A90}"/>
              </a:ext>
            </a:extLst>
          </p:cNvPr>
          <p:cNvSpPr/>
          <p:nvPr/>
        </p:nvSpPr>
        <p:spPr>
          <a:xfrm rot="10800000" flipV="1">
            <a:off x="0" y="6858001"/>
            <a:ext cx="12188825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6C9201-A36F-FC46-A5BC-1AE40CBAF56A}"/>
              </a:ext>
            </a:extLst>
          </p:cNvPr>
          <p:cNvSpPr/>
          <p:nvPr/>
        </p:nvSpPr>
        <p:spPr>
          <a:xfrm rot="10800000" flipV="1">
            <a:off x="12188822" y="0"/>
            <a:ext cx="12188825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C942925-1E2B-2A40-9837-E10654DDB396}"/>
              </a:ext>
            </a:extLst>
          </p:cNvPr>
          <p:cNvGrpSpPr/>
          <p:nvPr/>
        </p:nvGrpSpPr>
        <p:grpSpPr>
          <a:xfrm>
            <a:off x="1256791" y="8942394"/>
            <a:ext cx="9675242" cy="2836753"/>
            <a:chOff x="13304421" y="6207945"/>
            <a:chExt cx="9675242" cy="2836753"/>
          </a:xfrm>
        </p:grpSpPr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xmlns="" id="{8343D0D0-FE74-1C48-8D68-CA2746A2516F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96003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What 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is the average salary offered in this 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company?</a:t>
              </a:r>
            </a:p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Above is the result I got after using the calculation shows in the image (right side). 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73CDBE-42CA-6E4A-BBD6-8978D00AED2D}"/>
                </a:ext>
              </a:extLst>
            </p:cNvPr>
            <p:cNvSpPr txBox="1"/>
            <p:nvPr/>
          </p:nvSpPr>
          <p:spPr>
            <a:xfrm>
              <a:off x="15525862" y="6207945"/>
              <a:ext cx="55873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B. Average Salary</a:t>
              </a:r>
              <a:endParaRPr lang="en-US" sz="4800" b="1" dirty="0">
                <a:solidFill>
                  <a:schemeClr val="bg1"/>
                </a:solidFill>
                <a:latin typeface="PT Sans" panose="020B0503020203020204" pitchFamily="34" charset="77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66E07FB-3092-154C-9F0E-63944DE52043}"/>
              </a:ext>
            </a:extLst>
          </p:cNvPr>
          <p:cNvGrpSpPr/>
          <p:nvPr/>
        </p:nvGrpSpPr>
        <p:grpSpPr>
          <a:xfrm>
            <a:off x="13445616" y="2084394"/>
            <a:ext cx="9675242" cy="2836753"/>
            <a:chOff x="13304421" y="6207945"/>
            <a:chExt cx="9675242" cy="283675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xmlns="" id="{BF35BF63-669E-5A47-A8CF-06BBFBC3ED60}"/>
                </a:ext>
              </a:extLst>
            </p:cNvPr>
            <p:cNvSpPr txBox="1">
              <a:spLocks/>
            </p:cNvSpPr>
            <p:nvPr/>
          </p:nvSpPr>
          <p:spPr>
            <a:xfrm>
              <a:off x="13304421" y="7084662"/>
              <a:ext cx="9675242" cy="196003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How many Males and Females are Hired?</a:t>
              </a:r>
            </a:p>
            <a:p>
              <a:pPr>
                <a:lnSpc>
                  <a:spcPts val="4299"/>
                </a:lnSpc>
              </a:pP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Below is the formula I have used and got result , which shows in image(1).</a:t>
              </a:r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A607F4B-ED66-ED48-B154-49C7836767C1}"/>
                </a:ext>
              </a:extLst>
            </p:cNvPr>
            <p:cNvSpPr txBox="1"/>
            <p:nvPr/>
          </p:nvSpPr>
          <p:spPr>
            <a:xfrm>
              <a:off x="15525862" y="6207945"/>
              <a:ext cx="523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A. </a:t>
              </a:r>
              <a:r>
                <a:rPr lang="en-US" sz="48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Hired </a:t>
              </a:r>
              <a:r>
                <a:rPr lang="en-US" sz="48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Lato Medium" panose="020F0502020204030203" pitchFamily="34" charset="0"/>
                  <a:cs typeface="Lato Medium" panose="020F0502020204030203" pitchFamily="34" charset="0"/>
                </a:rPr>
                <a:t>Count</a:t>
              </a:r>
              <a:endParaRPr lang="en-US" sz="4800" b="1" dirty="0">
                <a:solidFill>
                  <a:schemeClr val="bg1"/>
                </a:solidFill>
                <a:latin typeface="PT Sans" panose="020B0503020203020204" pitchFamily="34" charset="77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941" y="1454966"/>
            <a:ext cx="10142092" cy="390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36732" y="7426847"/>
            <a:ext cx="10554788" cy="103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45616" y="9208856"/>
            <a:ext cx="10145904" cy="122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79039" y="10946675"/>
            <a:ext cx="6714309" cy="13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4676503" y="5982789"/>
            <a:ext cx="1847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xmlns="" id="{64256650-FE08-F444-9535-C9FF120CB01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2692E3E-9CFF-0C45-8E64-DECCADFA0A0D}"/>
              </a:ext>
            </a:extLst>
          </p:cNvPr>
          <p:cNvSpPr/>
          <p:nvPr/>
        </p:nvSpPr>
        <p:spPr>
          <a:xfrm>
            <a:off x="15263446" y="0"/>
            <a:ext cx="911420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8B10661-ECF3-E541-ADCD-66A747FB045E}"/>
              </a:ext>
            </a:extLst>
          </p:cNvPr>
          <p:cNvGrpSpPr/>
          <p:nvPr/>
        </p:nvGrpSpPr>
        <p:grpSpPr>
          <a:xfrm>
            <a:off x="11053878" y="1598246"/>
            <a:ext cx="13323772" cy="3767014"/>
            <a:chOff x="5526936" y="4974493"/>
            <a:chExt cx="13323772" cy="37670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4AC060A-7C27-4246-8517-76C7A1E16824}"/>
                </a:ext>
              </a:extLst>
            </p:cNvPr>
            <p:cNvSpPr/>
            <p:nvPr/>
          </p:nvSpPr>
          <p:spPr>
            <a:xfrm rot="10800000" flipV="1">
              <a:off x="5526936" y="4974493"/>
              <a:ext cx="13323772" cy="3767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C1D6B87-1522-284D-8845-D41031889377}"/>
                </a:ext>
              </a:extLst>
            </p:cNvPr>
            <p:cNvSpPr txBox="1"/>
            <p:nvPr/>
          </p:nvSpPr>
          <p:spPr>
            <a:xfrm>
              <a:off x="5526936" y="5649184"/>
              <a:ext cx="1225531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0" b="1" dirty="0" err="1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C.The</a:t>
              </a:r>
              <a:r>
                <a:rPr lang="en-US" sz="80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 </a:t>
              </a:r>
              <a:r>
                <a:rPr lang="en-US" sz="80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Poppins Medium" pitchFamily="2" charset="77"/>
                </a:rPr>
                <a:t>class intervals for salary in the company </a:t>
              </a:r>
              <a:endParaRPr lang="en-US" sz="8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BF61A7A-FBA8-844E-9DBD-79DF347768CA}"/>
              </a:ext>
            </a:extLst>
          </p:cNvPr>
          <p:cNvSpPr txBox="1">
            <a:spLocks/>
          </p:cNvSpPr>
          <p:nvPr/>
        </p:nvSpPr>
        <p:spPr>
          <a:xfrm>
            <a:off x="17926777" y="8651025"/>
            <a:ext cx="5240216" cy="346673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But they also must take into account supply costs. 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560" y="0"/>
            <a:ext cx="7994469" cy="13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598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8" cy="115150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034552-90CB-964A-85F5-C2BB26F5A84F}"/>
              </a:ext>
            </a:extLst>
          </p:cNvPr>
          <p:cNvSpPr txBox="1"/>
          <p:nvPr/>
        </p:nvSpPr>
        <p:spPr>
          <a:xfrm>
            <a:off x="9816170" y="1706329"/>
            <a:ext cx="4745303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0" dirty="0">
                <a:solidFill>
                  <a:schemeClr val="bg1"/>
                </a:solidFill>
                <a:latin typeface="PT Sans" panose="020B0503020203020204" pitchFamily="34" charset="77"/>
                <a:ea typeface="Roboto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B2973C7-4C6D-F74C-8248-76C61A87CF35}"/>
              </a:ext>
            </a:extLst>
          </p:cNvPr>
          <p:cNvSpPr/>
          <p:nvPr/>
        </p:nvSpPr>
        <p:spPr>
          <a:xfrm rot="10800000" flipV="1">
            <a:off x="-2" y="11515048"/>
            <a:ext cx="24377648" cy="220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0E39F0-E011-8147-858D-3B196330AEC4}"/>
              </a:ext>
            </a:extLst>
          </p:cNvPr>
          <p:cNvSpPr txBox="1"/>
          <p:nvPr/>
        </p:nvSpPr>
        <p:spPr>
          <a:xfrm>
            <a:off x="4702629" y="12353915"/>
            <a:ext cx="1606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 : to 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show proportion of people working different 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department</a:t>
            </a:r>
            <a:endParaRPr lang="en-US" sz="2800" spc="6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4377645" cy="1151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89038A91-49EB-5444-9AB8-FBEA51C24E0C}"/>
              </a:ext>
            </a:extLst>
          </p:cNvPr>
          <p:cNvSpPr/>
          <p:nvPr/>
        </p:nvSpPr>
        <p:spPr>
          <a:xfrm rot="10800000" flipV="1">
            <a:off x="-2" y="2"/>
            <a:ext cx="24377648" cy="115150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B2973C7-4C6D-F74C-8248-76C61A87CF35}"/>
              </a:ext>
            </a:extLst>
          </p:cNvPr>
          <p:cNvSpPr/>
          <p:nvPr/>
        </p:nvSpPr>
        <p:spPr>
          <a:xfrm rot="10800000" flipV="1">
            <a:off x="-2" y="11515048"/>
            <a:ext cx="24377648" cy="220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0E39F0-E011-8147-858D-3B196330AEC4}"/>
              </a:ext>
            </a:extLst>
          </p:cNvPr>
          <p:cNvSpPr txBox="1"/>
          <p:nvPr/>
        </p:nvSpPr>
        <p:spPr>
          <a:xfrm>
            <a:off x="4702629" y="12353915"/>
            <a:ext cx="1606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E : Represent </a:t>
            </a:r>
            <a:r>
              <a:rPr lang="en-US" sz="2800" dirty="0" smtClean="0"/>
              <a:t> 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different  post  tiers  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using </a:t>
            </a:r>
            <a:r>
              <a:rPr lang="en-US" sz="2800" spc="600" dirty="0" smtClean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 chart/graph</a:t>
            </a:r>
            <a:endParaRPr lang="en-US" sz="2800" spc="6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24377646" cy="11515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6C9201-A36F-FC46-A5BC-1AE40CBAF56A}"/>
              </a:ext>
            </a:extLst>
          </p:cNvPr>
          <p:cNvSpPr/>
          <p:nvPr/>
        </p:nvSpPr>
        <p:spPr>
          <a:xfrm rot="10800000" flipV="1">
            <a:off x="-8" y="0"/>
            <a:ext cx="24377657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D270F31-44A1-C441-8681-C85FE144D107}"/>
              </a:ext>
            </a:extLst>
          </p:cNvPr>
          <p:cNvSpPr/>
          <p:nvPr/>
        </p:nvSpPr>
        <p:spPr>
          <a:xfrm rot="10800000" flipV="1">
            <a:off x="2019370" y="9906000"/>
            <a:ext cx="22358280" cy="204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E01B2830-B7DF-CB41-BF69-6F862DE14291}"/>
              </a:ext>
            </a:extLst>
          </p:cNvPr>
          <p:cNvSpPr txBox="1">
            <a:spLocks/>
          </p:cNvSpPr>
          <p:nvPr/>
        </p:nvSpPr>
        <p:spPr>
          <a:xfrm>
            <a:off x="2656114" y="10289028"/>
            <a:ext cx="16859795" cy="77099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4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Refers </a:t>
            </a:r>
            <a:r>
              <a:rPr lang="en-US" sz="4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the excel : sharing the excel link to have a deep look into it</a:t>
            </a:r>
            <a:endParaRPr lang="en-US" sz="4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6114" y="4365111"/>
            <a:ext cx="1944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https://docs.google.com/spreadsheets/d/1pyvLM_aws-rNquF4txpLSA2hPEV46zmH/edit?usp=share_link&amp;ouid=108829555020514927112&amp;rtpof=true&amp;sd=true</a:t>
            </a:r>
            <a:endParaRPr lang="en-US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9370" y="546359"/>
            <a:ext cx="194462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bg1"/>
                </a:solidFill>
              </a:rPr>
              <a:t>REFERENCES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2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3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70A17F"/>
      </a:accent1>
      <a:accent2>
        <a:srgbClr val="114656"/>
      </a:accent2>
      <a:accent3>
        <a:srgbClr val="98D9C1"/>
      </a:accent3>
      <a:accent4>
        <a:srgbClr val="70A17F"/>
      </a:accent4>
      <a:accent5>
        <a:srgbClr val="114656"/>
      </a:accent5>
      <a:accent6>
        <a:srgbClr val="98D9C1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93090</TotalTime>
  <Words>252</Words>
  <Application>Microsoft Macintosh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Windows User</cp:lastModifiedBy>
  <cp:revision>16419</cp:revision>
  <dcterms:created xsi:type="dcterms:W3CDTF">2014-11-12T21:47:38Z</dcterms:created>
  <dcterms:modified xsi:type="dcterms:W3CDTF">2023-02-08T07:41:03Z</dcterms:modified>
  <cp:category/>
</cp:coreProperties>
</file>