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3716000" cx="2437765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Lato Light"/>
      <p:regular r:id="rId25"/>
      <p:bold r:id="rId26"/>
      <p:italic r:id="rId27"/>
      <p:boldItalic r:id="rId28"/>
    </p:embeddedFont>
    <p:embeddedFont>
      <p:font typeface="Montserrat Light"/>
      <p:regular r:id="rId29"/>
      <p:bold r:id="rId30"/>
      <p:italic r:id="rId31"/>
      <p:boldItalic r:id="rId32"/>
    </p:embeddedFont>
    <p:embeddedFont>
      <p:font typeface="Poppins Medium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4470">
          <p15:clr>
            <a:srgbClr val="A4A3A4"/>
          </p15:clr>
        </p15:guide>
        <p15:guide id="2" pos="7678">
          <p15:clr>
            <a:srgbClr val="A4A3A4"/>
          </p15:clr>
        </p15:guide>
        <p15:guide id="3" orient="horz" pos="4320">
          <p15:clr>
            <a:srgbClr val="A4A3A4"/>
          </p15:clr>
        </p15:guide>
        <p15:guide id="4" pos="12526">
          <p15:clr>
            <a:srgbClr val="A4A3A4"/>
          </p15:clr>
        </p15:guide>
        <p15:guide id="5" orient="horz" pos="698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1" roundtripDataSignature="AMtx7mgno2K+QGJGBljhhWRlgrBEGZvN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470"/>
        <p:guide pos="7678"/>
        <p:guide pos="4320" orient="horz"/>
        <p:guide pos="12526"/>
        <p:guide pos="69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font" Target="fonts/Montserrat-boldItalic.fntdata"/><Relationship Id="rId41" Type="http://customschemas.google.com/relationships/presentationmetadata" Target="meta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bold.fntdata"/><Relationship Id="rId25" Type="http://schemas.openxmlformats.org/officeDocument/2006/relationships/font" Target="fonts/LatoLight-regular.fntdata"/><Relationship Id="rId28" Type="http://schemas.openxmlformats.org/officeDocument/2006/relationships/font" Target="fonts/LatoLight-boldItalic.fntdata"/><Relationship Id="rId27" Type="http://schemas.openxmlformats.org/officeDocument/2006/relationships/font" Target="fonts/Lato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italic.fntdata"/><Relationship Id="rId30" Type="http://schemas.openxmlformats.org/officeDocument/2006/relationships/font" Target="fonts/MontserratLight-bold.fntdata"/><Relationship Id="rId11" Type="http://schemas.openxmlformats.org/officeDocument/2006/relationships/slide" Target="slides/slide6.xml"/><Relationship Id="rId33" Type="http://schemas.openxmlformats.org/officeDocument/2006/relationships/font" Target="fonts/PoppinsMedium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boldItalic.fntdata"/><Relationship Id="rId13" Type="http://schemas.openxmlformats.org/officeDocument/2006/relationships/font" Target="fonts/Roboto-regular.fntdata"/><Relationship Id="rId35" Type="http://schemas.openxmlformats.org/officeDocument/2006/relationships/font" Target="fonts/PoppinsMedium-italic.fntdata"/><Relationship Id="rId12" Type="http://schemas.openxmlformats.org/officeDocument/2006/relationships/slide" Target="slides/slide7.xml"/><Relationship Id="rId34" Type="http://schemas.openxmlformats.org/officeDocument/2006/relationships/font" Target="fonts/PoppinsMedium-bold.fntdata"/><Relationship Id="rId15" Type="http://schemas.openxmlformats.org/officeDocument/2006/relationships/font" Target="fonts/Roboto-italic.fntdata"/><Relationship Id="rId37" Type="http://schemas.openxmlformats.org/officeDocument/2006/relationships/font" Target="fonts/RobotoLight-regular.fntdata"/><Relationship Id="rId14" Type="http://schemas.openxmlformats.org/officeDocument/2006/relationships/font" Target="fonts/Roboto-bold.fntdata"/><Relationship Id="rId36" Type="http://schemas.openxmlformats.org/officeDocument/2006/relationships/font" Target="fonts/PoppinsMedium-boldItalic.fntdata"/><Relationship Id="rId17" Type="http://schemas.openxmlformats.org/officeDocument/2006/relationships/font" Target="fonts/Montserrat-regular.fntdata"/><Relationship Id="rId39" Type="http://schemas.openxmlformats.org/officeDocument/2006/relationships/font" Target="fonts/RobotoLight-italic.fntdata"/><Relationship Id="rId16" Type="http://schemas.openxmlformats.org/officeDocument/2006/relationships/font" Target="fonts/Roboto-boldItalic.fntdata"/><Relationship Id="rId38" Type="http://schemas.openxmlformats.org/officeDocument/2006/relationships/font" Target="fonts/RobotoLight-bold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>
            <p:ph idx="2" type="pic"/>
          </p:nvPr>
        </p:nvSpPr>
        <p:spPr>
          <a:xfrm>
            <a:off x="1952932" y="5685371"/>
            <a:ext cx="4160824" cy="416081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slide">
  <p:cSld name="7_slid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>
            <p:ph idx="2" type="pic"/>
          </p:nvPr>
        </p:nvSpPr>
        <p:spPr>
          <a:xfrm>
            <a:off x="2411047" y="5238204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8"/>
          <p:cNvSpPr/>
          <p:nvPr>
            <p:ph idx="3" type="pic"/>
          </p:nvPr>
        </p:nvSpPr>
        <p:spPr>
          <a:xfrm>
            <a:off x="2411047" y="7602486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3" name="Google Shape;43;p18"/>
          <p:cNvSpPr/>
          <p:nvPr>
            <p:ph idx="4" type="pic"/>
          </p:nvPr>
        </p:nvSpPr>
        <p:spPr>
          <a:xfrm>
            <a:off x="2411047" y="9966768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18"/>
          <p:cNvSpPr/>
          <p:nvPr>
            <p:ph idx="5" type="pic"/>
          </p:nvPr>
        </p:nvSpPr>
        <p:spPr>
          <a:xfrm>
            <a:off x="7899794" y="5238204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5" name="Google Shape;45;p18"/>
          <p:cNvSpPr/>
          <p:nvPr>
            <p:ph idx="6" type="pic"/>
          </p:nvPr>
        </p:nvSpPr>
        <p:spPr>
          <a:xfrm>
            <a:off x="7899794" y="7602486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6" name="Google Shape;46;p18"/>
          <p:cNvSpPr/>
          <p:nvPr>
            <p:ph idx="7" type="pic"/>
          </p:nvPr>
        </p:nvSpPr>
        <p:spPr>
          <a:xfrm>
            <a:off x="7899794" y="9966768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18"/>
          <p:cNvSpPr/>
          <p:nvPr>
            <p:ph idx="8" type="pic"/>
          </p:nvPr>
        </p:nvSpPr>
        <p:spPr>
          <a:xfrm>
            <a:off x="13388541" y="5238204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18"/>
          <p:cNvSpPr/>
          <p:nvPr>
            <p:ph idx="9" type="pic"/>
          </p:nvPr>
        </p:nvSpPr>
        <p:spPr>
          <a:xfrm>
            <a:off x="13388541" y="7602486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18"/>
          <p:cNvSpPr/>
          <p:nvPr>
            <p:ph idx="13" type="pic"/>
          </p:nvPr>
        </p:nvSpPr>
        <p:spPr>
          <a:xfrm>
            <a:off x="13388541" y="9966768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18"/>
          <p:cNvSpPr/>
          <p:nvPr>
            <p:ph idx="14" type="pic"/>
          </p:nvPr>
        </p:nvSpPr>
        <p:spPr>
          <a:xfrm>
            <a:off x="18877288" y="5238204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18"/>
          <p:cNvSpPr/>
          <p:nvPr>
            <p:ph idx="15" type="pic"/>
          </p:nvPr>
        </p:nvSpPr>
        <p:spPr>
          <a:xfrm>
            <a:off x="18877288" y="7602486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2" name="Google Shape;52;p18"/>
          <p:cNvSpPr/>
          <p:nvPr>
            <p:ph idx="16" type="pic"/>
          </p:nvPr>
        </p:nvSpPr>
        <p:spPr>
          <a:xfrm>
            <a:off x="18877288" y="9966768"/>
            <a:ext cx="3089313" cy="12801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lide">
  <p:cSld name="8_slid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/>
          <p:nvPr>
            <p:ph idx="2" type="pic"/>
          </p:nvPr>
        </p:nvSpPr>
        <p:spPr>
          <a:xfrm>
            <a:off x="8305104" y="1374071"/>
            <a:ext cx="14685525" cy="78850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slide">
  <p:cSld name="9_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/>
          <p:nvPr>
            <p:ph idx="2" type="pic"/>
          </p:nvPr>
        </p:nvSpPr>
        <p:spPr>
          <a:xfrm>
            <a:off x="12188824" y="0"/>
            <a:ext cx="12188825" cy="85587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20"/>
          <p:cNvSpPr/>
          <p:nvPr>
            <p:ph idx="3" type="pic"/>
          </p:nvPr>
        </p:nvSpPr>
        <p:spPr>
          <a:xfrm>
            <a:off x="-2" y="5157217"/>
            <a:ext cx="12188825" cy="855878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slide">
  <p:cSld name="10_slid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/>
          <p:nvPr>
            <p:ph idx="2" type="pic"/>
          </p:nvPr>
        </p:nvSpPr>
        <p:spPr>
          <a:xfrm>
            <a:off x="9067801" y="5157217"/>
            <a:ext cx="7581918" cy="85587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21"/>
          <p:cNvSpPr/>
          <p:nvPr>
            <p:ph idx="3" type="pic"/>
          </p:nvPr>
        </p:nvSpPr>
        <p:spPr>
          <a:xfrm>
            <a:off x="16795732" y="5157217"/>
            <a:ext cx="7581918" cy="85587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slide">
  <p:cSld name="11_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/>
          <p:nvPr>
            <p:ph idx="2" type="pic"/>
          </p:nvPr>
        </p:nvSpPr>
        <p:spPr>
          <a:xfrm>
            <a:off x="8916838" y="5830825"/>
            <a:ext cx="6432135" cy="1135180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slide">
  <p:cSld name="12_slid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/>
          <p:nvPr>
            <p:ph idx="2" type="pic"/>
          </p:nvPr>
        </p:nvSpPr>
        <p:spPr>
          <a:xfrm>
            <a:off x="15203309" y="2146069"/>
            <a:ext cx="7080122" cy="95408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slide">
  <p:cSld name="13_slid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/>
          <p:nvPr>
            <p:ph idx="2" type="pic"/>
          </p:nvPr>
        </p:nvSpPr>
        <p:spPr>
          <a:xfrm>
            <a:off x="13936717" y="4508938"/>
            <a:ext cx="8346714" cy="52354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24"/>
          <p:cNvSpPr/>
          <p:nvPr>
            <p:ph idx="3" type="pic"/>
          </p:nvPr>
        </p:nvSpPr>
        <p:spPr>
          <a:xfrm>
            <a:off x="2188818" y="4508938"/>
            <a:ext cx="8346714" cy="523540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slide">
  <p:cSld name="14_slid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/>
          <p:nvPr>
            <p:ph idx="2" type="pic"/>
          </p:nvPr>
        </p:nvSpPr>
        <p:spPr>
          <a:xfrm>
            <a:off x="0" y="-2"/>
            <a:ext cx="24377650" cy="911134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/>
          <p:nvPr>
            <p:ph idx="2" type="pic"/>
          </p:nvPr>
        </p:nvSpPr>
        <p:spPr>
          <a:xfrm>
            <a:off x="-358588" y="-378371"/>
            <a:ext cx="25087145" cy="144727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">
  <p:cSld name="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/>
          <p:nvPr>
            <p:ph idx="2" type="pic"/>
          </p:nvPr>
        </p:nvSpPr>
        <p:spPr>
          <a:xfrm>
            <a:off x="-22862" y="-1"/>
            <a:ext cx="13582990" cy="1371600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">
  <p:cSld name="1_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>
            <p:ph idx="2" type="pic"/>
          </p:nvPr>
        </p:nvSpPr>
        <p:spPr>
          <a:xfrm>
            <a:off x="-358588" y="-378371"/>
            <a:ext cx="25087145" cy="919288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lide">
  <p:cSld name="2_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/>
          <p:nvPr>
            <p:ph idx="2" type="pic"/>
          </p:nvPr>
        </p:nvSpPr>
        <p:spPr>
          <a:xfrm>
            <a:off x="15503815" y="5965370"/>
            <a:ext cx="8873835" cy="775062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lide">
  <p:cSld name="3_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>
            <p:ph idx="2" type="pic"/>
          </p:nvPr>
        </p:nvSpPr>
        <p:spPr>
          <a:xfrm>
            <a:off x="1" y="4564012"/>
            <a:ext cx="7800848" cy="52528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" name="Google Shape;28;p14"/>
          <p:cNvSpPr/>
          <p:nvPr>
            <p:ph idx="3" type="pic"/>
          </p:nvPr>
        </p:nvSpPr>
        <p:spPr>
          <a:xfrm>
            <a:off x="8288401" y="4564012"/>
            <a:ext cx="7800848" cy="52528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14"/>
          <p:cNvSpPr/>
          <p:nvPr>
            <p:ph idx="4" type="pic"/>
          </p:nvPr>
        </p:nvSpPr>
        <p:spPr>
          <a:xfrm>
            <a:off x="16576802" y="4564012"/>
            <a:ext cx="7800848" cy="52528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slide">
  <p:cSld name="4_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>
            <p:ph idx="2" type="pic"/>
          </p:nvPr>
        </p:nvSpPr>
        <p:spPr>
          <a:xfrm>
            <a:off x="3293710" y="4605013"/>
            <a:ext cx="3947522" cy="37742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15"/>
          <p:cNvSpPr/>
          <p:nvPr>
            <p:ph idx="3" type="pic"/>
          </p:nvPr>
        </p:nvSpPr>
        <p:spPr>
          <a:xfrm>
            <a:off x="9995144" y="4605013"/>
            <a:ext cx="3947522" cy="37742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15"/>
          <p:cNvSpPr/>
          <p:nvPr>
            <p:ph idx="4" type="pic"/>
          </p:nvPr>
        </p:nvSpPr>
        <p:spPr>
          <a:xfrm>
            <a:off x="16696579" y="4605013"/>
            <a:ext cx="3947522" cy="37742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slide">
  <p:cSld name="5_slid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/>
          <p:nvPr>
            <p:ph idx="2" type="pic"/>
          </p:nvPr>
        </p:nvSpPr>
        <p:spPr>
          <a:xfrm>
            <a:off x="8562755" y="1881050"/>
            <a:ext cx="6537907" cy="99538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slide">
  <p:cSld name="6_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>
            <p:ph idx="2" type="pic"/>
          </p:nvPr>
        </p:nvSpPr>
        <p:spPr>
          <a:xfrm>
            <a:off x="0" y="0"/>
            <a:ext cx="8125883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17"/>
          <p:cNvSpPr/>
          <p:nvPr>
            <p:ph idx="3" type="pic"/>
          </p:nvPr>
        </p:nvSpPr>
        <p:spPr>
          <a:xfrm>
            <a:off x="8125886" y="0"/>
            <a:ext cx="8125883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7"/>
          <p:cNvSpPr/>
          <p:nvPr>
            <p:ph idx="4" type="pic"/>
          </p:nvPr>
        </p:nvSpPr>
        <p:spPr>
          <a:xfrm>
            <a:off x="16251769" y="0"/>
            <a:ext cx="8125883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98"/>
              <a:buFont typeface="Calibri"/>
              <a:buNone/>
              <a:defRPr b="0" i="0" sz="879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599"/>
              <a:buFont typeface="Arial"/>
              <a:buNone/>
              <a:defRPr b="0" i="0" sz="5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799"/>
              <a:buFont typeface="Arial"/>
              <a:buNone/>
              <a:defRPr b="0" i="0" sz="4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999"/>
              <a:buFont typeface="Arial"/>
              <a:buNone/>
              <a:defRPr b="0" i="0" sz="39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None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136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136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136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136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99"/>
              <a:buFont typeface="Arial"/>
              <a:buChar char="•"/>
              <a:defRPr b="0" i="0" sz="35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3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8"/>
          <p:cNvSpPr txBox="1"/>
          <p:nvPr/>
        </p:nvSpPr>
        <p:spPr>
          <a:xfrm>
            <a:off x="23494315" y="610541"/>
            <a:ext cx="924796" cy="4924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r>
              <a:rPr b="1" i="0" lang="en-US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 flipH="1">
            <a:off x="-2" y="-14525"/>
            <a:ext cx="24377649" cy="13715999"/>
          </a:xfrm>
          <a:prstGeom prst="rect">
            <a:avLst/>
          </a:prstGeom>
          <a:gradFill>
            <a:gsLst>
              <a:gs pos="0">
                <a:srgbClr val="1EA185">
                  <a:alpha val="80000"/>
                </a:srgbClr>
              </a:gs>
              <a:gs pos="33000">
                <a:srgbClr val="1EA185">
                  <a:alpha val="80000"/>
                </a:srgbClr>
              </a:gs>
              <a:gs pos="100000">
                <a:srgbClr val="9BBB5C">
                  <a:alpha val="8000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-3" y="-16816"/>
            <a:ext cx="11868541" cy="13747343"/>
          </a:xfrm>
          <a:custGeom>
            <a:rect b="b" l="l" r="r" t="t"/>
            <a:pathLst>
              <a:path extrusionOk="0" h="13716001" w="14116678">
                <a:moveTo>
                  <a:pt x="0" y="0"/>
                </a:moveTo>
                <a:lnTo>
                  <a:pt x="11146971" y="0"/>
                </a:lnTo>
                <a:cubicBezTo>
                  <a:pt x="15308944" y="4245428"/>
                  <a:pt x="14898914" y="9608459"/>
                  <a:pt x="11146971" y="13716001"/>
                </a:cubicBezTo>
                <a:lnTo>
                  <a:pt x="0" y="13716001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18259797" y="7582035"/>
            <a:ext cx="6117850" cy="611944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"/>
          <p:cNvGrpSpPr/>
          <p:nvPr/>
        </p:nvGrpSpPr>
        <p:grpSpPr>
          <a:xfrm>
            <a:off x="1643294" y="3169557"/>
            <a:ext cx="8581945" cy="7376885"/>
            <a:chOff x="2379890" y="4450512"/>
            <a:chExt cx="8581945" cy="7376885"/>
          </a:xfrm>
        </p:grpSpPr>
        <p:grpSp>
          <p:nvGrpSpPr>
            <p:cNvPr id="78" name="Google Shape;78;p1"/>
            <p:cNvGrpSpPr/>
            <p:nvPr/>
          </p:nvGrpSpPr>
          <p:grpSpPr>
            <a:xfrm>
              <a:off x="2379890" y="4450512"/>
              <a:ext cx="8581945" cy="4708981"/>
              <a:chOff x="2419430" y="2151726"/>
              <a:chExt cx="8581945" cy="4708981"/>
            </a:xfrm>
          </p:grpSpPr>
          <p:sp>
            <p:nvSpPr>
              <p:cNvPr id="79" name="Google Shape;79;p1"/>
              <p:cNvSpPr txBox="1"/>
              <p:nvPr/>
            </p:nvSpPr>
            <p:spPr>
              <a:xfrm>
                <a:off x="2419430" y="2151726"/>
                <a:ext cx="8581945" cy="47089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0000" u="none" cap="none" strike="noStrike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IMDB Movie ANALYSIS PROJECT</a:t>
                </a:r>
                <a:endParaRPr sz="10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80" name="Google Shape;80;p1"/>
              <p:cNvSpPr txBox="1"/>
              <p:nvPr/>
            </p:nvSpPr>
            <p:spPr>
              <a:xfrm>
                <a:off x="2419430" y="5321825"/>
                <a:ext cx="8581945" cy="8206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36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sp>
          <p:nvSpPr>
            <p:cNvPr id="81" name="Google Shape;81;p1"/>
            <p:cNvSpPr txBox="1"/>
            <p:nvPr/>
          </p:nvSpPr>
          <p:spPr>
            <a:xfrm>
              <a:off x="2379890" y="11304177"/>
              <a:ext cx="8178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NIHARIKA SAI LALITHA PRESENTATION</a:t>
              </a:r>
              <a:endPara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descr="Clapperboard Girl Images – Browse 7,252 Stock Photos, Vectors, and Video |  Adobe Stock" id="82" name="Google Shape;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47891" y="371478"/>
            <a:ext cx="5353239" cy="382904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2"/>
          <p:cNvGrpSpPr/>
          <p:nvPr/>
        </p:nvGrpSpPr>
        <p:grpSpPr>
          <a:xfrm>
            <a:off x="15456349" y="3879560"/>
            <a:ext cx="5926287" cy="5927827"/>
            <a:chOff x="15418676" y="4740173"/>
            <a:chExt cx="8958974" cy="8961302"/>
          </a:xfrm>
        </p:grpSpPr>
        <p:sp>
          <p:nvSpPr>
            <p:cNvPr id="89" name="Google Shape;89;p2"/>
            <p:cNvSpPr/>
            <p:nvPr/>
          </p:nvSpPr>
          <p:spPr>
            <a:xfrm>
              <a:off x="15418676" y="4740173"/>
              <a:ext cx="8958974" cy="8961302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8145129" y="8745247"/>
              <a:ext cx="5477623" cy="3629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</a:t>
              </a:r>
              <a:endParaRPr sz="15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91" name="Google Shape;91;p2"/>
          <p:cNvGrpSpPr/>
          <p:nvPr/>
        </p:nvGrpSpPr>
        <p:grpSpPr>
          <a:xfrm>
            <a:off x="2460668" y="4964884"/>
            <a:ext cx="10884479" cy="3315461"/>
            <a:chOff x="2460668" y="2287063"/>
            <a:chExt cx="10884479" cy="3315461"/>
          </a:xfrm>
        </p:grpSpPr>
        <p:sp>
          <p:nvSpPr>
            <p:cNvPr id="92" name="Google Shape;92;p2"/>
            <p:cNvSpPr txBox="1"/>
            <p:nvPr/>
          </p:nvSpPr>
          <p:spPr>
            <a:xfrm>
              <a:off x="2460671" y="2287063"/>
              <a:ext cx="1088447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0">
                  <a:solidFill>
                    <a:schemeClr val="dk2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PROJECT DESCRIPTION</a:t>
              </a:r>
              <a:endParaRPr sz="6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2460668" y="3407051"/>
              <a:ext cx="10442575" cy="21954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4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This is a difficult level  and interesting project with dataset having various columns of different IMDB Movies. We are required to frame the problem. For this, we will need to define a problem we want to shed some light on and get clear to solve the queries. 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9387035" y="5202599"/>
            <a:ext cx="5603584" cy="5603582"/>
          </a:xfrm>
          <a:prstGeom prst="ellipse">
            <a:avLst/>
          </a:prstGeom>
          <a:solidFill>
            <a:srgbClr val="EFF1F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4846062" y="1032440"/>
            <a:ext cx="14685526" cy="1738956"/>
            <a:chOff x="4846062" y="1032440"/>
            <a:chExt cx="14685526" cy="1738956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4846062" y="1032440"/>
              <a:ext cx="14685526" cy="1514912"/>
              <a:chOff x="4846062" y="633855"/>
              <a:chExt cx="14685526" cy="1514912"/>
            </a:xfrm>
          </p:grpSpPr>
          <p:sp>
            <p:nvSpPr>
              <p:cNvPr id="101" name="Google Shape;101;p3"/>
              <p:cNvSpPr txBox="1"/>
              <p:nvPr/>
            </p:nvSpPr>
            <p:spPr>
              <a:xfrm>
                <a:off x="4846062" y="1133104"/>
                <a:ext cx="14685526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0">
                    <a:solidFill>
                      <a:schemeClr val="dk2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A.I.R.T Diagram</a:t>
                </a:r>
                <a:endParaRPr/>
              </a:p>
            </p:txBody>
          </p:sp>
          <p:sp>
            <p:nvSpPr>
              <p:cNvPr id="102" name="Google Shape;102;p3"/>
              <p:cNvSpPr txBox="1"/>
              <p:nvPr/>
            </p:nvSpPr>
            <p:spPr>
              <a:xfrm>
                <a:off x="9837861" y="633855"/>
                <a:ext cx="496706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dk1"/>
                    </a:solidFill>
                    <a:latin typeface="Lato"/>
                    <a:ea typeface="Lato"/>
                    <a:cs typeface="Lato"/>
                    <a:sym typeface="Lato"/>
                  </a:rPr>
                  <a:t>Four Departments Analytics</a:t>
                </a:r>
                <a:endParaRPr sz="24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103" name="Google Shape;103;p3"/>
            <p:cNvSpPr/>
            <p:nvPr/>
          </p:nvSpPr>
          <p:spPr>
            <a:xfrm>
              <a:off x="12095594" y="2584936"/>
              <a:ext cx="186462" cy="18646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 txBox="1"/>
          <p:nvPr/>
        </p:nvSpPr>
        <p:spPr>
          <a:xfrm>
            <a:off x="16787759" y="5663089"/>
            <a:ext cx="5274722" cy="2241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Used PPT for documenting the project, Google sheet and Excel to perform the queries operation.</a:t>
            </a:r>
            <a:endParaRPr sz="2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6787758" y="5078314"/>
            <a:ext cx="38619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 – Stack Used</a:t>
            </a:r>
            <a:endParaRPr sz="3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6911003" y="9450109"/>
            <a:ext cx="5274722" cy="229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Learned the concepts of excel and concepts of Data cleaning which helps in solving the problem</a:t>
            </a:r>
            <a:r>
              <a:rPr lang="en-US" sz="2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28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16911002" y="8865334"/>
            <a:ext cx="16241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3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2191925" y="5663089"/>
            <a:ext cx="5274722" cy="2849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Followed five WHY’s approach. It is a technique to determine the root cause of a problem by repeatedly asking the question “Why”</a:t>
            </a:r>
            <a:endParaRPr sz="28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302371" y="5078314"/>
            <a:ext cx="21659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Approach</a:t>
            </a:r>
            <a:endParaRPr sz="3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2315169" y="9450109"/>
            <a:ext cx="5274722" cy="2849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35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rPr>
              <a:t>Gained knowledge on how to analyze each given problem and find relevant solutions to it using  Excel operations, Pivot Tables &amp; Charts, calculation, etc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6007597" y="8865334"/>
            <a:ext cx="15680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Insight</a:t>
            </a:r>
            <a:endParaRPr sz="360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12" name="Google Shape;112;p3"/>
          <p:cNvGrpSpPr/>
          <p:nvPr/>
        </p:nvGrpSpPr>
        <p:grpSpPr>
          <a:xfrm>
            <a:off x="8365489" y="4261627"/>
            <a:ext cx="7646672" cy="7485524"/>
            <a:chOff x="8922499" y="4926645"/>
            <a:chExt cx="7646672" cy="7485524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13301187" y="4926647"/>
              <a:ext cx="3253600" cy="3254448"/>
              <a:chOff x="12344007" y="4926647"/>
              <a:chExt cx="3253600" cy="3254448"/>
            </a:xfrm>
          </p:grpSpPr>
          <p:sp>
            <p:nvSpPr>
              <p:cNvPr id="114" name="Google Shape;114;p3"/>
              <p:cNvSpPr/>
              <p:nvPr/>
            </p:nvSpPr>
            <p:spPr>
              <a:xfrm rot="5400000">
                <a:off x="12343583" y="4927071"/>
                <a:ext cx="3254448" cy="3253600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0" y="120000"/>
                    </a:lnTo>
                    <a:cubicBezTo>
                      <a:pt x="0" y="53726"/>
                      <a:pt x="53726" y="0"/>
                      <a:pt x="120000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 txBox="1"/>
              <p:nvPr/>
            </p:nvSpPr>
            <p:spPr>
              <a:xfrm>
                <a:off x="13078367" y="6189724"/>
                <a:ext cx="721672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T</a:t>
                </a:r>
                <a:endParaRPr sz="8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8922499" y="4926645"/>
              <a:ext cx="3253603" cy="3254449"/>
              <a:chOff x="8922499" y="4926645"/>
              <a:chExt cx="3253603" cy="3254449"/>
            </a:xfrm>
          </p:grpSpPr>
          <p:sp>
            <p:nvSpPr>
              <p:cNvPr id="117" name="Google Shape;117;p3"/>
              <p:cNvSpPr/>
              <p:nvPr/>
            </p:nvSpPr>
            <p:spPr>
              <a:xfrm>
                <a:off x="8922499" y="4926645"/>
                <a:ext cx="3253603" cy="3254449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0" y="120000"/>
                    </a:lnTo>
                    <a:cubicBezTo>
                      <a:pt x="0" y="53726"/>
                      <a:pt x="53726" y="0"/>
                      <a:pt x="120000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 txBox="1"/>
              <p:nvPr/>
            </p:nvSpPr>
            <p:spPr>
              <a:xfrm>
                <a:off x="10484734" y="6189724"/>
                <a:ext cx="846707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A</a:t>
                </a:r>
                <a:endParaRPr sz="8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</p:grpSp>
        <p:grpSp>
          <p:nvGrpSpPr>
            <p:cNvPr id="119" name="Google Shape;119;p3"/>
            <p:cNvGrpSpPr/>
            <p:nvPr/>
          </p:nvGrpSpPr>
          <p:grpSpPr>
            <a:xfrm>
              <a:off x="13315571" y="9145294"/>
              <a:ext cx="3253600" cy="3254448"/>
              <a:chOff x="12344008" y="8347349"/>
              <a:chExt cx="3253600" cy="3254448"/>
            </a:xfrm>
          </p:grpSpPr>
          <p:sp>
            <p:nvSpPr>
              <p:cNvPr id="120" name="Google Shape;120;p3"/>
              <p:cNvSpPr/>
              <p:nvPr/>
            </p:nvSpPr>
            <p:spPr>
              <a:xfrm rot="10800000">
                <a:off x="12344008" y="8347349"/>
                <a:ext cx="3253600" cy="3254448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0" y="120000"/>
                    </a:lnTo>
                    <a:cubicBezTo>
                      <a:pt x="0" y="53726"/>
                      <a:pt x="53726" y="0"/>
                      <a:pt x="120000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3"/>
              <p:cNvSpPr txBox="1"/>
              <p:nvPr/>
            </p:nvSpPr>
            <p:spPr>
              <a:xfrm>
                <a:off x="13301187" y="8991831"/>
                <a:ext cx="798617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R</a:t>
                </a:r>
                <a:endParaRPr sz="8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</p:grpSp>
        <p:grpSp>
          <p:nvGrpSpPr>
            <p:cNvPr id="122" name="Google Shape;122;p3"/>
            <p:cNvGrpSpPr/>
            <p:nvPr/>
          </p:nvGrpSpPr>
          <p:grpSpPr>
            <a:xfrm>
              <a:off x="8922500" y="9157721"/>
              <a:ext cx="3253602" cy="3254448"/>
              <a:chOff x="8922500" y="8359776"/>
              <a:chExt cx="3253602" cy="3254448"/>
            </a:xfrm>
          </p:grpSpPr>
          <p:sp>
            <p:nvSpPr>
              <p:cNvPr id="123" name="Google Shape;123;p3"/>
              <p:cNvSpPr/>
              <p:nvPr/>
            </p:nvSpPr>
            <p:spPr>
              <a:xfrm rot="-5400000">
                <a:off x="8922077" y="8360199"/>
                <a:ext cx="3254448" cy="3253602"/>
              </a:xfrm>
              <a:custGeom>
                <a:rect b="b" l="l" r="r" t="t"/>
                <a:pathLst>
                  <a:path extrusionOk="0" h="120000" w="120000">
                    <a:moveTo>
                      <a:pt x="0" y="120000"/>
                    </a:moveTo>
                    <a:lnTo>
                      <a:pt x="0" y="120000"/>
                    </a:lnTo>
                    <a:cubicBezTo>
                      <a:pt x="0" y="53726"/>
                      <a:pt x="53726" y="0"/>
                      <a:pt x="120000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3"/>
              <p:cNvSpPr txBox="1"/>
              <p:nvPr/>
            </p:nvSpPr>
            <p:spPr>
              <a:xfrm>
                <a:off x="10380537" y="8991831"/>
                <a:ext cx="457176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8000">
                    <a:solidFill>
                      <a:schemeClr val="lt1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I</a:t>
                </a:r>
                <a:endParaRPr sz="8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>
            <p:ph idx="2" type="pic"/>
          </p:nvPr>
        </p:nvSpPr>
        <p:spPr>
          <a:xfrm>
            <a:off x="-358588" y="-378371"/>
            <a:ext cx="25087145" cy="144727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4"/>
          <p:cNvSpPr/>
          <p:nvPr/>
        </p:nvSpPr>
        <p:spPr>
          <a:xfrm flipH="1">
            <a:off x="-2" y="-14525"/>
            <a:ext cx="24377649" cy="13715999"/>
          </a:xfrm>
          <a:prstGeom prst="rect">
            <a:avLst/>
          </a:prstGeom>
          <a:gradFill>
            <a:gsLst>
              <a:gs pos="0">
                <a:srgbClr val="1EA185">
                  <a:alpha val="80000"/>
                </a:srgbClr>
              </a:gs>
              <a:gs pos="33000">
                <a:srgbClr val="1EA185">
                  <a:alpha val="80000"/>
                </a:srgbClr>
              </a:gs>
              <a:gs pos="100000">
                <a:srgbClr val="9BBB5C">
                  <a:alpha val="8000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565234" y="2572800"/>
            <a:ext cx="22187189" cy="10064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Noto Sans Symbols"/>
              <a:buChar char="❖"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Question A:  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Deleted all the unwanted letters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removed empty cells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removed duplicates, …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Cross checked the sheets before moving to next query</a:t>
            </a:r>
            <a:endParaRPr b="0" i="0" sz="54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Noto Sans Symbols"/>
              <a:buChar char="❖"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Question B: 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 profit column which contains the difference of the gross and budget columns. 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the column using the profit column as reference. 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Plotted profit (y-axis) vs budget (x- axis) and observe the outliers using the appropriate chart type.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found the movies with the highest profit?</a:t>
            </a:r>
            <a:endParaRPr b="0" i="0" sz="54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230930" y="461665"/>
            <a:ext cx="116235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Queries Solution</a:t>
            </a:r>
            <a:endParaRPr sz="54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>
            <p:ph idx="2" type="pic"/>
          </p:nvPr>
        </p:nvSpPr>
        <p:spPr>
          <a:xfrm>
            <a:off x="-358588" y="-378371"/>
            <a:ext cx="25087145" cy="144727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5"/>
          <p:cNvSpPr/>
          <p:nvPr/>
        </p:nvSpPr>
        <p:spPr>
          <a:xfrm flipH="1">
            <a:off x="-2" y="-14525"/>
            <a:ext cx="24377649" cy="13715999"/>
          </a:xfrm>
          <a:prstGeom prst="rect">
            <a:avLst/>
          </a:prstGeom>
          <a:gradFill>
            <a:gsLst>
              <a:gs pos="0">
                <a:srgbClr val="1EA185">
                  <a:alpha val="80000"/>
                </a:srgbClr>
              </a:gs>
              <a:gs pos="33000">
                <a:srgbClr val="1EA185">
                  <a:alpha val="80000"/>
                </a:srgbClr>
              </a:gs>
              <a:gs pos="100000">
                <a:srgbClr val="9BBB5C">
                  <a:alpha val="8000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65234" y="2151529"/>
            <a:ext cx="22187189" cy="1255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Noto Sans Symbols"/>
              <a:buChar char="❖"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Question C:  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column IMDb_Top_250 and stored the top 250 movies with the highest IMDb Rating where all of these movies, the num_voted_users is greater than 25,000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all the movies in the IMDb_Top_250 column which are not in the English language and store them in a column Top_Foreign_Lang_Film.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Used concept of pivot</a:t>
            </a:r>
            <a:endParaRPr/>
          </a:p>
          <a:p>
            <a:pPr indent="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-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Noto Sans Symbols"/>
              <a:buChar char="❖"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Question D: </a:t>
            </a: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top 10 directors for whom the mean of imdb_score is the highest and stored them in a column top10director. </a:t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oto Sans Symbols"/>
              <a:buChar char="❖"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 E: applied question D approach and extracted popular genres</a:t>
            </a:r>
            <a:endParaRPr/>
          </a:p>
          <a:p>
            <a:pPr indent="0" lvl="1" marL="9142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914216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5908200" y="461665"/>
            <a:ext cx="116235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Queries Solution</a:t>
            </a:r>
            <a:endParaRPr sz="54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>
            <p:ph idx="2" type="pic"/>
          </p:nvPr>
        </p:nvSpPr>
        <p:spPr>
          <a:xfrm>
            <a:off x="-358588" y="-378371"/>
            <a:ext cx="25087145" cy="144727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6" name="Google Shape;146;p6"/>
          <p:cNvSpPr/>
          <p:nvPr/>
        </p:nvSpPr>
        <p:spPr>
          <a:xfrm flipH="1">
            <a:off x="-2" y="-14525"/>
            <a:ext cx="24377649" cy="13715999"/>
          </a:xfrm>
          <a:prstGeom prst="rect">
            <a:avLst/>
          </a:prstGeom>
          <a:gradFill>
            <a:gsLst>
              <a:gs pos="0">
                <a:srgbClr val="1EA185">
                  <a:alpha val="80000"/>
                </a:srgbClr>
              </a:gs>
              <a:gs pos="33000">
                <a:srgbClr val="1EA185">
                  <a:alpha val="80000"/>
                </a:srgbClr>
              </a:gs>
              <a:gs pos="100000">
                <a:srgbClr val="9BBB5C">
                  <a:alpha val="8000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565234" y="2572800"/>
            <a:ext cx="22187189" cy="9233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Noto Sans Symbols"/>
              <a:buChar char="❖"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Question F:  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three new columns namely, Meryl_Streep, Leo_Caprio, and Brad_Pitt which contain the movies in which the actors. 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Append the rows of all these columns and store them in a new column named Combined.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mean of the critic and user reviwes and identifed the actors which have the highest mean.</a:t>
            </a:r>
            <a:endParaRPr/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column decade which represents the decade to which every movie belongs to and extracted the sum of users voted in each decade. </a:t>
            </a:r>
            <a:endParaRPr b="0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21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Hence I found Leonard DiCaprio is the critic-favorite and audience-favorite actor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5397212" y="923330"/>
            <a:ext cx="1162358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Queries Solution</a:t>
            </a:r>
            <a:endParaRPr sz="54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>
            <p:ph idx="2" type="pic"/>
          </p:nvPr>
        </p:nvSpPr>
        <p:spPr>
          <a:xfrm>
            <a:off x="-358588" y="-378371"/>
            <a:ext cx="25087145" cy="144727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4" name="Google Shape;154;p7"/>
          <p:cNvSpPr/>
          <p:nvPr/>
        </p:nvSpPr>
        <p:spPr>
          <a:xfrm flipH="1">
            <a:off x="-2" y="-14525"/>
            <a:ext cx="24377649" cy="13715999"/>
          </a:xfrm>
          <a:prstGeom prst="rect">
            <a:avLst/>
          </a:prstGeom>
          <a:gradFill>
            <a:gsLst>
              <a:gs pos="0">
                <a:srgbClr val="1EA185">
                  <a:alpha val="80000"/>
                </a:srgbClr>
              </a:gs>
              <a:gs pos="33000">
                <a:srgbClr val="1EA185">
                  <a:alpha val="80000"/>
                </a:srgbClr>
              </a:gs>
              <a:gs pos="100000">
                <a:srgbClr val="9BBB5C">
                  <a:alpha val="80000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 rot="5400000">
            <a:off x="795" y="7582830"/>
            <a:ext cx="6117850" cy="611944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"/>
          <p:cNvSpPr/>
          <p:nvPr/>
        </p:nvSpPr>
        <p:spPr>
          <a:xfrm rot="-5400000">
            <a:off x="18259005" y="-15321"/>
            <a:ext cx="6117850" cy="611944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120000"/>
                </a:lnTo>
                <a:cubicBezTo>
                  <a:pt x="0" y="53726"/>
                  <a:pt x="53726" y="0"/>
                  <a:pt x="120000" y="0"/>
                </a:cubicBezTo>
                <a:lnTo>
                  <a:pt x="120000" y="120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7"/>
          <p:cNvGrpSpPr/>
          <p:nvPr/>
        </p:nvGrpSpPr>
        <p:grpSpPr>
          <a:xfrm>
            <a:off x="5218787" y="5620927"/>
            <a:ext cx="13940070" cy="4771316"/>
            <a:chOff x="-665807" y="3690609"/>
            <a:chExt cx="13940070" cy="4771316"/>
          </a:xfrm>
        </p:grpSpPr>
        <p:sp>
          <p:nvSpPr>
            <p:cNvPr id="158" name="Google Shape;158;p7"/>
            <p:cNvSpPr txBox="1"/>
            <p:nvPr/>
          </p:nvSpPr>
          <p:spPr>
            <a:xfrm>
              <a:off x="-665807" y="3690609"/>
              <a:ext cx="1394007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EXCEL FILE LINK</a:t>
              </a:r>
              <a:endParaRPr sz="100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-273922" y="5321825"/>
              <a:ext cx="13156200" cy="31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222A34"/>
                  </a:solidFill>
                  <a:latin typeface="Lato Light"/>
                  <a:ea typeface="Lato Light"/>
                  <a:cs typeface="Lato Light"/>
                  <a:sym typeface="Lato Light"/>
                </a:rPr>
                <a:t>Sharing the link of excel file for the reference</a:t>
              </a:r>
              <a:endParaRPr/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https://docs.google.com/spreadsheets/d/1tD7N1BlAFt3LoSM-ZiRxmsuYdrLXHP7K/edit?usp=share_link&amp;ouid=108829555020514927112&amp;rtpof=true&amp;sd=true</a:t>
              </a:r>
              <a:endParaRPr sz="36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TSQ - Rouge Dark">
      <a:dk1>
        <a:srgbClr val="FFFFFF"/>
      </a:dk1>
      <a:lt1>
        <a:srgbClr val="FFFFFF"/>
      </a:lt1>
      <a:dk2>
        <a:srgbClr val="FFFFFF"/>
      </a:dk2>
      <a:lt2>
        <a:srgbClr val="363D48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6D6F6B"/>
      </a:accent6>
      <a:hlink>
        <a:srgbClr val="1E9272"/>
      </a:hlink>
      <a:folHlink>
        <a:srgbClr val="AC262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</cp:coreProperties>
</file>