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Host Grotesk Medium" panose="020B0604020202020204" charset="0"/>
      <p:regular r:id="rId14"/>
    </p:embeddedFont>
    <p:embeddedFont>
      <p:font typeface="Roboto" panose="02000000000000000000" pitchFamily="2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03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65986-E70F-0D95-8E55-3B9848430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B0302F-1E30-C96A-BB94-E1BB85E8D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D08F6-3072-9E9A-6601-DBAF625C0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9E9BD-051D-DFCD-4042-4B038D6AB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50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0658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Module 3: Indian Intellectual Property Laws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793790" y="4823579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Overview of Legal Framework and Protection in India</a:t>
            </a:r>
            <a:endParaRPr lang="en-US" sz="17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23742-D498-D5AD-3CE3-F2B05DD9890C}"/>
              </a:ext>
            </a:extLst>
          </p:cNvPr>
          <p:cNvSpPr txBox="1"/>
          <p:nvPr/>
        </p:nvSpPr>
        <p:spPr>
          <a:xfrm>
            <a:off x="793790" y="5505450"/>
            <a:ext cx="3940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</a:t>
            </a:r>
          </a:p>
          <a:p>
            <a:r>
              <a:rPr lang="en-IN" dirty="0"/>
              <a:t>Niharika Ravi Kumar </a:t>
            </a:r>
          </a:p>
          <a:p>
            <a:r>
              <a:rPr lang="en-IN" dirty="0"/>
              <a:t>Roll no: 31 </a:t>
            </a:r>
          </a:p>
          <a:p>
            <a:r>
              <a:rPr lang="en-IN" dirty="0"/>
              <a:t>Branch: E&amp;CS</a:t>
            </a:r>
          </a:p>
        </p:txBody>
      </p:sp>
      <p:pic>
        <p:nvPicPr>
          <p:cNvPr id="6" name="Picture 2" descr="India's patent laws: Journey from British Raj era">
            <a:extLst>
              <a:ext uri="{FF2B5EF4-FFF2-40B4-BE49-F238E27FC236}">
                <a16:creationId xmlns:a16="http://schemas.microsoft.com/office/drawing/2014/main" id="{BD0B502C-1551-61C9-0D3E-D198D5700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985" y="1918173"/>
            <a:ext cx="6630115" cy="418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ADD74-B0C7-064D-01C3-69877D45F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8275" y="7674029"/>
            <a:ext cx="1762124" cy="4971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6265" y="468511"/>
            <a:ext cx="7520821" cy="532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Challenges &amp; Future of IP Laws in India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596265" y="1426607"/>
            <a:ext cx="2555438" cy="319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95CCDA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Current Challenges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596265" y="8342233"/>
            <a:ext cx="13437870" cy="255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0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Future Landscape:</a:t>
            </a:r>
            <a:r>
              <a:rPr lang="en-US" sz="13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Focus on protecting digital IP, regulating AI-generated works, and strengthening international cooperation through TRIPS and WIPO memberships.</a:t>
            </a:r>
            <a:endParaRPr lang="en-US" sz="1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1F912-75FE-A077-F87F-7DACAAA2C8A0}"/>
              </a:ext>
            </a:extLst>
          </p:cNvPr>
          <p:cNvSpPr txBox="1"/>
          <p:nvPr/>
        </p:nvSpPr>
        <p:spPr>
          <a:xfrm>
            <a:off x="596265" y="2171701"/>
            <a:ext cx="7315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Current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Pervasive piracy, especially in digital content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Rampant illegal distribution of movies, music, e-books, and software.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Example:</a:t>
            </a:r>
            <a:r>
              <a:rPr lang="en-US" dirty="0"/>
              <a:t> Piracy websites like </a:t>
            </a:r>
            <a:r>
              <a:rPr lang="en-IN" dirty="0"/>
              <a:t>123Movies </a:t>
            </a:r>
            <a:r>
              <a:rPr lang="en-US" dirty="0"/>
              <a:t>leaking films before release.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Slow judicial processes leading to delayed justice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Lengthy litigation discourages creators from enforcing rights.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Example:</a:t>
            </a:r>
            <a:r>
              <a:rPr lang="en-US" dirty="0"/>
              <a:t> Trademark disputes taking several years for resolution in Indian courts.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Sophisticated digital IP theft and cybercrime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of advanced hacking tools to steal trade secrets and copyrighted software.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Example:</a:t>
            </a:r>
            <a:r>
              <a:rPr lang="en-US" dirty="0"/>
              <a:t> Source code leaks from IT companies via phishing attacks.</a:t>
            </a:r>
          </a:p>
        </p:txBody>
      </p:sp>
      <p:pic>
        <p:nvPicPr>
          <p:cNvPr id="4098" name="Picture 2" descr="Big global trends creating massive opportunities in IP law practice today -  iPleaders">
            <a:extLst>
              <a:ext uri="{FF2B5EF4-FFF2-40B4-BE49-F238E27FC236}">
                <a16:creationId xmlns:a16="http://schemas.microsoft.com/office/drawing/2014/main" id="{5F284437-7E71-42DA-7192-F17A1D6BC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2171701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C06350-9681-BC4D-7A27-43FDAA5F3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8275" y="7674029"/>
            <a:ext cx="1762124" cy="4971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4249"/>
            <a:ext cx="101341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Conclusion: The Future of Indian IP Law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26656"/>
            <a:ext cx="13042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b="1" dirty="0">
                <a:solidFill>
                  <a:srgbClr val="64B8C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Evolving Framework:</a:t>
            </a: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Indian IP laws are TRIPS-compliant and constantly evolving to foster innovation and protect creators.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65571"/>
            <a:ext cx="130428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b="1" dirty="0">
                <a:solidFill>
                  <a:srgbClr val="64B8C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Empowering Stakeholders:</a:t>
            </a: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Understanding IP law empowers creators, businesses, and policymakers to harness intellectual assets responsibly.</a:t>
            </a:r>
          </a:p>
          <a:p>
            <a:pPr marL="342900" indent="-342900" algn="l">
              <a:lnSpc>
                <a:spcPts val="26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495270"/>
            <a:ext cx="13042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b="1" dirty="0">
                <a:solidFill>
                  <a:srgbClr val="64B8C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Balanced Growth:</a:t>
            </a: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Continued balance needed between protection, access, and competition for sustainable growth.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7D035-377F-3D8C-EC56-0BA8024F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275" y="7674029"/>
            <a:ext cx="1762124" cy="4971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98796"/>
            <a:ext cx="76167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Introduction to Indian IP Laws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74551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95CCDA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Definition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726656"/>
            <a:ext cx="624470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Rights protecting creations of the mind: inventions, literary works, designs, symbols.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074551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95CCDA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Importance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599521" y="3726656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Encourages innovation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146113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Safeguards creators’ interests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565571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Fosters economic growth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33951" y="5495330"/>
            <a:ext cx="1270265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Example:</a:t>
            </a: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Indian pharmaceutical companies patenting COVID-19 vaccines, ensuring their rights while contributing to global health.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5240179"/>
            <a:ext cx="30480" cy="1190625"/>
          </a:xfrm>
          <a:prstGeom prst="rect">
            <a:avLst/>
          </a:prstGeom>
          <a:solidFill>
            <a:srgbClr val="95CCDA"/>
          </a:solidFill>
          <a:ln/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06A4E-EB57-E328-4831-5F9D60D1C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275" y="7674029"/>
            <a:ext cx="1762124" cy="4971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4876"/>
            <a:ext cx="113701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Types of Intellectual Property Rights in India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17445"/>
            <a:ext cx="4196358" cy="2335173"/>
          </a:xfrm>
          <a:prstGeom prst="roundRect">
            <a:avLst>
              <a:gd name="adj" fmla="val 6265"/>
            </a:avLst>
          </a:prstGeom>
          <a:solidFill>
            <a:srgbClr val="FAF9F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86965"/>
            <a:ext cx="4196358" cy="12192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688" y="2077283"/>
            <a:ext cx="680442" cy="680442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761" y="2247424"/>
            <a:ext cx="272177" cy="340162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51084" y="29844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Patents</a:t>
            </a:r>
            <a:endParaRPr lang="en-US" sz="2200" dirty="0"/>
          </a:p>
        </p:txBody>
      </p:sp>
      <p:sp>
        <p:nvSpPr>
          <p:cNvPr id="8" name="Text 3"/>
          <p:cNvSpPr/>
          <p:nvPr/>
        </p:nvSpPr>
        <p:spPr>
          <a:xfrm>
            <a:off x="1051084" y="3474839"/>
            <a:ext cx="3681770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Protects new inventions. E.g., </a:t>
            </a:r>
            <a:r>
              <a:rPr lang="en-US" sz="17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Tata Motors’ electric vehicle technology patent.</a:t>
            </a:r>
            <a:endParaRPr lang="en-US" sz="1750" dirty="0"/>
          </a:p>
        </p:txBody>
      </p:sp>
      <p:sp>
        <p:nvSpPr>
          <p:cNvPr id="9" name="Shape 4"/>
          <p:cNvSpPr/>
          <p:nvPr/>
        </p:nvSpPr>
        <p:spPr>
          <a:xfrm>
            <a:off x="5216962" y="2417445"/>
            <a:ext cx="4196358" cy="2335173"/>
          </a:xfrm>
          <a:prstGeom prst="roundRect">
            <a:avLst>
              <a:gd name="adj" fmla="val 6265"/>
            </a:avLst>
          </a:prstGeom>
          <a:solidFill>
            <a:srgbClr val="FAF9F5"/>
          </a:solidFill>
          <a:ln/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962" y="2386965"/>
            <a:ext cx="4196358" cy="121920"/>
          </a:xfrm>
          <a:prstGeom prst="rect">
            <a:avLst/>
          </a:prstGeom>
        </p:spPr>
      </p:pic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860" y="2077283"/>
            <a:ext cx="680442" cy="680442"/>
          </a:xfrm>
          <a:prstGeom prst="rect">
            <a:avLst/>
          </a:prstGeom>
        </p:spPr>
      </p:pic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933" y="2247424"/>
            <a:ext cx="272177" cy="340162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5474256" y="29844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Trademarks</a:t>
            </a:r>
            <a:endParaRPr lang="en-US" sz="2200" dirty="0"/>
          </a:p>
        </p:txBody>
      </p:sp>
      <p:sp>
        <p:nvSpPr>
          <p:cNvPr id="14" name="Text 6"/>
          <p:cNvSpPr/>
          <p:nvPr/>
        </p:nvSpPr>
        <p:spPr>
          <a:xfrm>
            <a:off x="5474256" y="3474839"/>
            <a:ext cx="3681770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Distinguishes goods/services. E.g., </a:t>
            </a:r>
            <a:r>
              <a:rPr lang="en-US" sz="17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Amul logo and slogan “The Taste of India”.</a:t>
            </a:r>
            <a:endParaRPr lang="en-US" sz="1750" dirty="0"/>
          </a:p>
        </p:txBody>
      </p:sp>
      <p:sp>
        <p:nvSpPr>
          <p:cNvPr id="15" name="Shape 7"/>
          <p:cNvSpPr/>
          <p:nvPr/>
        </p:nvSpPr>
        <p:spPr>
          <a:xfrm>
            <a:off x="9640133" y="2417445"/>
            <a:ext cx="4196358" cy="2335173"/>
          </a:xfrm>
          <a:prstGeom prst="roundRect">
            <a:avLst>
              <a:gd name="adj" fmla="val 6265"/>
            </a:avLst>
          </a:prstGeom>
          <a:solidFill>
            <a:srgbClr val="FAF9F5"/>
          </a:solidFill>
          <a:ln/>
        </p:spPr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133" y="2386965"/>
            <a:ext cx="4196358" cy="121920"/>
          </a:xfrm>
          <a:prstGeom prst="rect">
            <a:avLst/>
          </a:prstGeom>
        </p:spPr>
      </p:pic>
      <p:pic>
        <p:nvPicPr>
          <p:cNvPr id="17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8032" y="2077283"/>
            <a:ext cx="680442" cy="680442"/>
          </a:xfrm>
          <a:prstGeom prst="rect">
            <a:avLst/>
          </a:prstGeom>
        </p:spPr>
      </p:pic>
      <p:pic>
        <p:nvPicPr>
          <p:cNvPr id="18" name="Image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02105" y="2247424"/>
            <a:ext cx="272177" cy="340162"/>
          </a:xfrm>
          <a:prstGeom prst="rect">
            <a:avLst/>
          </a:prstGeom>
        </p:spPr>
      </p:pic>
      <p:sp>
        <p:nvSpPr>
          <p:cNvPr id="19" name="Text 8"/>
          <p:cNvSpPr/>
          <p:nvPr/>
        </p:nvSpPr>
        <p:spPr>
          <a:xfrm>
            <a:off x="9897427" y="29844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Copyrights</a:t>
            </a:r>
            <a:endParaRPr lang="en-US" sz="2200" dirty="0"/>
          </a:p>
        </p:txBody>
      </p:sp>
      <p:sp>
        <p:nvSpPr>
          <p:cNvPr id="20" name="Text 9"/>
          <p:cNvSpPr/>
          <p:nvPr/>
        </p:nvSpPr>
        <p:spPr>
          <a:xfrm>
            <a:off x="9897427" y="3474839"/>
            <a:ext cx="368177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Protects literary/artistic works. E.g., </a:t>
            </a:r>
            <a:r>
              <a:rPr lang="en-US" sz="17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Chetan Bhagat’s novels.</a:t>
            </a:r>
            <a:endParaRPr lang="en-US" sz="1750" dirty="0"/>
          </a:p>
        </p:txBody>
      </p:sp>
      <p:sp>
        <p:nvSpPr>
          <p:cNvPr id="21" name="Shape 10"/>
          <p:cNvSpPr/>
          <p:nvPr/>
        </p:nvSpPr>
        <p:spPr>
          <a:xfrm>
            <a:off x="793790" y="5319593"/>
            <a:ext cx="6407944" cy="1995011"/>
          </a:xfrm>
          <a:prstGeom prst="roundRect">
            <a:avLst>
              <a:gd name="adj" fmla="val 7333"/>
            </a:avLst>
          </a:prstGeom>
          <a:solidFill>
            <a:srgbClr val="FAF9F5"/>
          </a:solidFill>
          <a:ln/>
        </p:spPr>
      </p:sp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90" y="5289113"/>
            <a:ext cx="6407944" cy="121920"/>
          </a:xfrm>
          <a:prstGeom prst="rect">
            <a:avLst/>
          </a:prstGeom>
        </p:spPr>
      </p:pic>
      <p:pic>
        <p:nvPicPr>
          <p:cNvPr id="23" name="Image 1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40" y="4979432"/>
            <a:ext cx="680442" cy="680442"/>
          </a:xfrm>
          <a:prstGeom prst="rect">
            <a:avLst/>
          </a:prstGeom>
        </p:spPr>
      </p:pic>
      <p:pic>
        <p:nvPicPr>
          <p:cNvPr id="24" name="Image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1614" y="5149572"/>
            <a:ext cx="272177" cy="340162"/>
          </a:xfrm>
          <a:prstGeom prst="rect">
            <a:avLst/>
          </a:prstGeom>
        </p:spPr>
      </p:pic>
      <p:sp>
        <p:nvSpPr>
          <p:cNvPr id="25" name="Text 11"/>
          <p:cNvSpPr/>
          <p:nvPr/>
        </p:nvSpPr>
        <p:spPr>
          <a:xfrm>
            <a:off x="1051084" y="58865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Industrial Designs</a:t>
            </a:r>
            <a:endParaRPr lang="en-US" sz="2200" dirty="0"/>
          </a:p>
        </p:txBody>
      </p:sp>
      <p:sp>
        <p:nvSpPr>
          <p:cNvPr id="26" name="Text 12"/>
          <p:cNvSpPr/>
          <p:nvPr/>
        </p:nvSpPr>
        <p:spPr>
          <a:xfrm>
            <a:off x="1051084" y="6376987"/>
            <a:ext cx="5893356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Aesthetic features of products. E.g., </a:t>
            </a:r>
            <a:r>
              <a:rPr lang="en-US" sz="17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Royal Enfield motorcycle fuel tank design.</a:t>
            </a:r>
            <a:endParaRPr lang="en-US" sz="1750" dirty="0"/>
          </a:p>
        </p:txBody>
      </p:sp>
      <p:sp>
        <p:nvSpPr>
          <p:cNvPr id="27" name="Shape 13"/>
          <p:cNvSpPr/>
          <p:nvPr/>
        </p:nvSpPr>
        <p:spPr>
          <a:xfrm>
            <a:off x="7428548" y="5319593"/>
            <a:ext cx="6407944" cy="1995011"/>
          </a:xfrm>
          <a:prstGeom prst="roundRect">
            <a:avLst>
              <a:gd name="adj" fmla="val 7333"/>
            </a:avLst>
          </a:prstGeom>
          <a:solidFill>
            <a:srgbClr val="FAF9F5"/>
          </a:solidFill>
          <a:ln/>
        </p:spPr>
      </p:sp>
      <p:pic>
        <p:nvPicPr>
          <p:cNvPr id="28" name="Image 12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8548" y="5289113"/>
            <a:ext cx="6407944" cy="121920"/>
          </a:xfrm>
          <a:prstGeom prst="rect">
            <a:avLst/>
          </a:prstGeom>
        </p:spPr>
      </p:pic>
      <p:pic>
        <p:nvPicPr>
          <p:cNvPr id="29" name="Image 1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2298" y="4979432"/>
            <a:ext cx="680442" cy="680442"/>
          </a:xfrm>
          <a:prstGeom prst="rect">
            <a:avLst/>
          </a:prstGeom>
        </p:spPr>
      </p:pic>
      <p:pic>
        <p:nvPicPr>
          <p:cNvPr id="30" name="Image 14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96371" y="5149572"/>
            <a:ext cx="272177" cy="340162"/>
          </a:xfrm>
          <a:prstGeom prst="rect">
            <a:avLst/>
          </a:prstGeom>
        </p:spPr>
      </p:pic>
      <p:sp>
        <p:nvSpPr>
          <p:cNvPr id="31" name="Text 14"/>
          <p:cNvSpPr/>
          <p:nvPr/>
        </p:nvSpPr>
        <p:spPr>
          <a:xfrm>
            <a:off x="7685842" y="5886569"/>
            <a:ext cx="31964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Geographical Indications</a:t>
            </a:r>
            <a:endParaRPr lang="en-US" sz="2200" dirty="0"/>
          </a:p>
        </p:txBody>
      </p:sp>
      <p:sp>
        <p:nvSpPr>
          <p:cNvPr id="32" name="Text 15"/>
          <p:cNvSpPr/>
          <p:nvPr/>
        </p:nvSpPr>
        <p:spPr>
          <a:xfrm>
            <a:off x="7685842" y="6376987"/>
            <a:ext cx="5893356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Origin-based products. E.g., Darjeeling Tea, Mysore Silk.</a:t>
            </a:r>
            <a:endParaRPr lang="en-US" sz="175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264F1B6-41A5-266A-8FB2-FDD4927362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68275" y="7674029"/>
            <a:ext cx="1762124" cy="4971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9016" y="549235"/>
            <a:ext cx="4993481" cy="624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Patent Law in India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699016" y="1672590"/>
            <a:ext cx="3107412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50" dirty="0">
                <a:solidFill>
                  <a:srgbClr val="95CCDA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The Patents Act, 1970</a:t>
            </a:r>
            <a:endParaRPr lang="en-US" sz="2350" dirty="0"/>
          </a:p>
        </p:txBody>
      </p:sp>
      <p:sp>
        <p:nvSpPr>
          <p:cNvPr id="4" name="Text 2"/>
          <p:cNvSpPr/>
          <p:nvPr/>
        </p:nvSpPr>
        <p:spPr>
          <a:xfrm>
            <a:off x="699016" y="2246709"/>
            <a:ext cx="7744539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Governs patent grant and protection in India. Regular amendments ensure adaptability.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699016" y="2726055"/>
            <a:ext cx="7744539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5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Criteria:</a:t>
            </a: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Novelty, Inventive Step, Industrial Application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699016" y="3095625"/>
            <a:ext cx="7744539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5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Term:</a:t>
            </a: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20 years from filing date, non-renewable</a:t>
            </a:r>
          </a:p>
          <a:p>
            <a:pPr marL="342900" indent="-342900">
              <a:lnSpc>
                <a:spcPts val="2350"/>
              </a:lnSpc>
              <a:buSzPct val="100000"/>
              <a:buChar char="•"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Acquisition: </a:t>
            </a:r>
            <a:r>
              <a:rPr lang="en-IN" dirty="0"/>
              <a:t>3 to 5 years</a:t>
            </a:r>
            <a:endParaRPr lang="en-US" sz="1550" dirty="0">
              <a:solidFill>
                <a:srgbClr val="384653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algn="l">
              <a:lnSpc>
                <a:spcPts val="2350"/>
              </a:lnSpc>
              <a:buSzPct val="100000"/>
            </a:pPr>
            <a:endParaRPr lang="en-US" sz="1550" dirty="0"/>
          </a:p>
        </p:txBody>
      </p:sp>
      <p:sp>
        <p:nvSpPr>
          <p:cNvPr id="10" name="Text 6"/>
          <p:cNvSpPr/>
          <p:nvPr/>
        </p:nvSpPr>
        <p:spPr>
          <a:xfrm>
            <a:off x="1348026" y="7397115"/>
            <a:ext cx="12383691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5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D952F9-E2AE-FA3E-CEB5-17BC3F213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275" y="7674029"/>
            <a:ext cx="1762124" cy="4971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47BCD9-698F-B89B-7625-6AE248832BED}"/>
              </a:ext>
            </a:extLst>
          </p:cNvPr>
          <p:cNvSpPr txBox="1"/>
          <p:nvPr/>
        </p:nvSpPr>
        <p:spPr>
          <a:xfrm>
            <a:off x="699016" y="3810000"/>
            <a:ext cx="80258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Case Study:</a:t>
            </a:r>
            <a:r>
              <a:rPr lang="en-US" sz="16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CSIR developed and patented a novel anti-cancer molecule (1D-142). The patent was licensed to a pharmaceutical firm, which developed it further. This case illustrates effective IP management from R&amp;D to product development, demonstrating economic and societal benefits.</a:t>
            </a:r>
          </a:p>
          <a:p>
            <a:pPr>
              <a:lnSpc>
                <a:spcPts val="2350"/>
              </a:lnSpc>
              <a:buSzPct val="100000"/>
            </a:pPr>
            <a:endParaRPr lang="en-US" dirty="0"/>
          </a:p>
          <a:p>
            <a:endParaRPr lang="en-IN" dirty="0"/>
          </a:p>
        </p:txBody>
      </p:sp>
      <p:pic>
        <p:nvPicPr>
          <p:cNvPr id="7" name="Picture 2" descr="A Step-by-Step Guide to Filing a Patent in India - Patent, Trademark &amp;  Design Registration Service in India | Brainiac IP">
            <a:extLst>
              <a:ext uri="{FF2B5EF4-FFF2-40B4-BE49-F238E27FC236}">
                <a16:creationId xmlns:a16="http://schemas.microsoft.com/office/drawing/2014/main" id="{BA8DD868-783E-0FA1-38BE-C73F0495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34" y="1466850"/>
            <a:ext cx="5930265" cy="593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7956" y="619125"/>
            <a:ext cx="5986701" cy="703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Trademark Law in India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237089" y="1885593"/>
            <a:ext cx="4274463" cy="4221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95CCDA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The Trade Marks Act, 1999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6237089" y="2532936"/>
            <a:ext cx="7612856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37089" y="3073122"/>
            <a:ext cx="7612856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50"/>
              </a:lnSpc>
              <a:buSzPct val="100000"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37089" y="3827145"/>
            <a:ext cx="7612856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87956" y="7312343"/>
            <a:ext cx="13054489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750" dirty="0"/>
          </a:p>
        </p:txBody>
      </p:sp>
      <p:pic>
        <p:nvPicPr>
          <p:cNvPr id="2050" name="Picture 2" descr="Parle-G Original Glucose Biscuits 800 G ...">
            <a:extLst>
              <a:ext uri="{FF2B5EF4-FFF2-40B4-BE49-F238E27FC236}">
                <a16:creationId xmlns:a16="http://schemas.microsoft.com/office/drawing/2014/main" id="{8AF9E14E-47B6-AA09-84AF-5F78DC7A3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56" y="2701766"/>
            <a:ext cx="5173539" cy="27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E51E7E-F902-6D2A-DA5D-C1B770E6A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8275" y="7674029"/>
            <a:ext cx="1762124" cy="497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21ECBC-FA5E-989F-C812-9A00795D2B54}"/>
              </a:ext>
            </a:extLst>
          </p:cNvPr>
          <p:cNvSpPr txBox="1"/>
          <p:nvPr/>
        </p:nvSpPr>
        <p:spPr>
          <a:xfrm>
            <a:off x="6315075" y="2495997"/>
            <a:ext cx="7315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The Trade Marks Act, 1999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Governs the registration, protection, and enforcement of trademarks in India.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Criteria:</a:t>
            </a:r>
            <a:r>
              <a:rPr lang="en-US" dirty="0"/>
              <a:t> Distinctiveness, Non-descriptive nature, No conflict with existing marks</a:t>
            </a:r>
            <a:br>
              <a:rPr lang="en-US" dirty="0"/>
            </a:br>
            <a:r>
              <a:rPr lang="en-US" b="1" dirty="0"/>
              <a:t>Term:</a:t>
            </a:r>
            <a:r>
              <a:rPr lang="en-US" dirty="0"/>
              <a:t> 10 years from registration date, renewable indefinitely</a:t>
            </a:r>
            <a:br>
              <a:rPr lang="en-US" dirty="0"/>
            </a:br>
            <a:r>
              <a:rPr lang="en-US" b="1" dirty="0"/>
              <a:t>Acquisition:</a:t>
            </a:r>
            <a:r>
              <a:rPr lang="en-US" dirty="0"/>
              <a:t> 6 months to 2 years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Case Study:</a:t>
            </a:r>
            <a:br>
              <a:rPr lang="en-US" dirty="0"/>
            </a:br>
            <a:r>
              <a:rPr lang="en-US" dirty="0"/>
              <a:t>Parle Products registered and protected the </a:t>
            </a:r>
            <a:r>
              <a:rPr lang="en-US" b="1" dirty="0"/>
              <a:t>Parle-G</a:t>
            </a:r>
            <a:r>
              <a:rPr lang="en-US" dirty="0"/>
              <a:t> trademark, including its iconic yellow-and-red packaging and the “Parle-G” word mark.</a:t>
            </a:r>
            <a:br>
              <a:rPr lang="en-US" dirty="0"/>
            </a:br>
            <a:r>
              <a:rPr lang="en-US" dirty="0"/>
              <a:t>The trademark’s legal protection has prevented misuse by counterfeit biscuit brands, ensuring brand loyalty and market trust for decades.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2997"/>
            <a:ext cx="58076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Copyright Law in India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35404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3370064"/>
            <a:ext cx="32720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95CCDA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The Copyright Act, 1957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44253" y="3860483"/>
            <a:ext cx="3308152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Comprehensive framework for protecting creative works.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235404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086356" y="3370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95CCDA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Protected Works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6086356" y="3860483"/>
            <a:ext cx="3308152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Literary, dramatic, musical, artistic works, cinematograph films, sound recordings, and computer software.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23540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528459" y="3370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95CCDA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Protection Term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528459" y="3860483"/>
            <a:ext cx="3308152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Generally, lifetime of the author plus 60 years after their death.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5476280"/>
            <a:ext cx="130428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 Example:</a:t>
            </a: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A.R. Rahman’s globally acclaimed music compositions</a:t>
            </a: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enjoy robust copyright protection, preventing unauthorized use.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5AF962-2208-EFF9-253C-F17E751D7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8275" y="7674029"/>
            <a:ext cx="1762124" cy="4971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1843" y="362903"/>
            <a:ext cx="7205782" cy="7421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36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Industrial Designs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61843" y="1105019"/>
            <a:ext cx="2573893" cy="247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endParaRPr lang="en-US" sz="15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B7534A-BC73-063D-7AFE-3D2A90222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275" y="7753350"/>
            <a:ext cx="1762124" cy="417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C92042-106A-BF49-C96F-DFED9F126E95}"/>
              </a:ext>
            </a:extLst>
          </p:cNvPr>
          <p:cNvSpPr txBox="1"/>
          <p:nvPr/>
        </p:nvSpPr>
        <p:spPr>
          <a:xfrm>
            <a:off x="461843" y="1852642"/>
            <a:ext cx="7315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The Industrial Designs Act, 2000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Governs the protection of a product’s aesthetic, non-functional features in India.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Focuses on shape, configuration, pattern, ornament, or composition of lines or colors.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Criteria:</a:t>
            </a:r>
            <a:r>
              <a:rPr lang="en-US" dirty="0"/>
              <a:t> Originality, Novelty, Visual Appeal, Industrial Applicability</a:t>
            </a:r>
            <a:br>
              <a:rPr lang="en-US" dirty="0"/>
            </a:br>
            <a:r>
              <a:rPr lang="en-US" b="1" dirty="0"/>
              <a:t>Term:</a:t>
            </a:r>
            <a:r>
              <a:rPr lang="en-US" dirty="0"/>
              <a:t> 10 years from registration date, extendable by 5 years (maximum 15 years)</a:t>
            </a:r>
            <a:br>
              <a:rPr lang="en-US" dirty="0"/>
            </a:br>
            <a:r>
              <a:rPr lang="en-US" b="1" dirty="0"/>
              <a:t>Acquisition:</a:t>
            </a:r>
            <a:r>
              <a:rPr lang="en-US" dirty="0"/>
              <a:t> 6 months to 1 year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Case Study: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Coca-Cola</a:t>
            </a:r>
            <a:r>
              <a:rPr lang="en-US" dirty="0"/>
              <a:t> bottle’s unique contour shape is registered as an industrial design.</a:t>
            </a:r>
            <a:br>
              <a:rPr lang="en-US" dirty="0"/>
            </a:br>
            <a:r>
              <a:rPr lang="en-US" dirty="0"/>
              <a:t>This protection prevents competitors from copying its distinctive look, safeguarding brand identity and enhancing consumer recognition.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9AE1F72-3677-829D-5096-AF518136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300" y="132278"/>
            <a:ext cx="3270119" cy="5182672"/>
          </a:xfrm>
          <a:prstGeom prst="rect">
            <a:avLst/>
          </a:prstGeom>
        </p:spPr>
      </p:pic>
      <p:pic>
        <p:nvPicPr>
          <p:cNvPr id="3080" name="Picture 8" descr="The Coca-Cola Bottle (Chapter 17) - The Cambridge Handbook of Marketing and  the Law">
            <a:extLst>
              <a:ext uri="{FF2B5EF4-FFF2-40B4-BE49-F238E27FC236}">
                <a16:creationId xmlns:a16="http://schemas.microsoft.com/office/drawing/2014/main" id="{CB79CD84-359F-CB81-E542-A4704E1E7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5348288"/>
            <a:ext cx="33337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22411-6D97-A11E-F44E-A6C9E5883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EFE6C1A-5E1C-C096-39F1-51C34958EEFE}"/>
              </a:ext>
            </a:extLst>
          </p:cNvPr>
          <p:cNvSpPr/>
          <p:nvPr/>
        </p:nvSpPr>
        <p:spPr>
          <a:xfrm>
            <a:off x="461843" y="362903"/>
            <a:ext cx="6801207" cy="412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32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Geographical Indications</a:t>
            </a:r>
            <a:endParaRPr lang="en-US" sz="32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65BF51C-86C9-6EED-8ACB-68BE0FAAB706}"/>
              </a:ext>
            </a:extLst>
          </p:cNvPr>
          <p:cNvSpPr/>
          <p:nvPr/>
        </p:nvSpPr>
        <p:spPr>
          <a:xfrm>
            <a:off x="461843" y="1105019"/>
            <a:ext cx="2573893" cy="247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endParaRPr lang="en-US" sz="15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CF2840D2-BCA7-0A7E-399C-CFE7F64C5150}"/>
              </a:ext>
            </a:extLst>
          </p:cNvPr>
          <p:cNvSpPr/>
          <p:nvPr/>
        </p:nvSpPr>
        <p:spPr>
          <a:xfrm>
            <a:off x="7483792" y="1105019"/>
            <a:ext cx="4110514" cy="247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endParaRPr lang="en-US" sz="15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9D56CF-E945-38A6-7FAB-E3CC1458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275" y="7753350"/>
            <a:ext cx="1762124" cy="417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77BD7F-AB88-727E-9565-F764E463F19C}"/>
              </a:ext>
            </a:extLst>
          </p:cNvPr>
          <p:cNvSpPr txBox="1"/>
          <p:nvPr/>
        </p:nvSpPr>
        <p:spPr>
          <a:xfrm>
            <a:off x="461843" y="1811298"/>
            <a:ext cx="7315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The Geographical Indications of Goods Act, 1999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Governs the registration and protection of goods that originate from a specific geographical region in India.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that only authorized users can use the registered GI name.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Criteria:</a:t>
            </a:r>
            <a:r>
              <a:rPr lang="en-US" dirty="0"/>
              <a:t> Link between the product’s quality, reputation, or characteristics and its geographical origin</a:t>
            </a:r>
          </a:p>
          <a:p>
            <a:pPr>
              <a:buNone/>
            </a:pPr>
            <a:br>
              <a:rPr lang="en-US" dirty="0"/>
            </a:br>
            <a:r>
              <a:rPr lang="en-US" b="1" dirty="0"/>
              <a:t>Term:</a:t>
            </a:r>
            <a:r>
              <a:rPr lang="en-US" dirty="0"/>
              <a:t> 10 years from registration date, renewable indefinitely</a:t>
            </a:r>
            <a:br>
              <a:rPr lang="en-US" dirty="0"/>
            </a:br>
            <a:r>
              <a:rPr lang="en-US" b="1" dirty="0"/>
              <a:t>Acquisition:</a:t>
            </a:r>
            <a:r>
              <a:rPr lang="en-US" dirty="0"/>
              <a:t> 1 to 2 years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Case Study:</a:t>
            </a:r>
            <a:br>
              <a:rPr lang="en-US" dirty="0"/>
            </a:br>
            <a:r>
              <a:rPr lang="en-US" b="1" dirty="0"/>
              <a:t>Darjeeling Tea</a:t>
            </a:r>
            <a:r>
              <a:rPr lang="en-US" dirty="0"/>
              <a:t> was the first product in India to receive a GI tag.</a:t>
            </a:r>
            <a:br>
              <a:rPr lang="en-US" dirty="0"/>
            </a:br>
            <a:r>
              <a:rPr lang="en-US" dirty="0"/>
              <a:t>This registration ensures that only tea grown in the Darjeeling region can be marketed as “Darjeeling Tea,” protecting farmers’ livelihoods and preserving the product’s global reputation.</a:t>
            </a:r>
          </a:p>
        </p:txBody>
      </p:sp>
      <p:pic>
        <p:nvPicPr>
          <p:cNvPr id="5122" name="Picture 2" descr="Tea Authenticity and Geographical Indications · Tea Epicure">
            <a:extLst>
              <a:ext uri="{FF2B5EF4-FFF2-40B4-BE49-F238E27FC236}">
                <a16:creationId xmlns:a16="http://schemas.microsoft.com/office/drawing/2014/main" id="{E53E8E96-F010-6149-2ACD-653F92570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048" y="1688690"/>
            <a:ext cx="4852219" cy="48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1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1387"/>
            <a:ext cx="71501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Enforcement and Remedies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33794"/>
            <a:ext cx="13042821" cy="2818686"/>
          </a:xfrm>
          <a:prstGeom prst="roundRect">
            <a:avLst>
              <a:gd name="adj" fmla="val 338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741414"/>
            <a:ext cx="4342448" cy="2803446"/>
          </a:xfrm>
          <a:prstGeom prst="roundRect">
            <a:avLst>
              <a:gd name="adj" fmla="val 3398"/>
            </a:avLst>
          </a:prstGeom>
          <a:solidFill>
            <a:srgbClr val="D9EDF2"/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2968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9CFC9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Civil Remedies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8224" y="3458647"/>
            <a:ext cx="3548658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Injunctions to stop infringement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8224" y="4218265"/>
            <a:ext cx="3548658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Damages for losses incurred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28224" y="4637722"/>
            <a:ext cx="3548658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Account of profits made by infringers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143857" y="2741414"/>
            <a:ext cx="4342567" cy="2803446"/>
          </a:xfrm>
          <a:prstGeom prst="rect">
            <a:avLst/>
          </a:prstGeom>
          <a:solidFill>
            <a:srgbClr val="D9EDF2"/>
          </a:solidFill>
          <a:ln/>
        </p:spPr>
      </p:sp>
      <p:sp>
        <p:nvSpPr>
          <p:cNvPr id="10" name="Shape 8"/>
          <p:cNvSpPr/>
          <p:nvPr/>
        </p:nvSpPr>
        <p:spPr>
          <a:xfrm>
            <a:off x="5143857" y="2741414"/>
            <a:ext cx="30480" cy="2803446"/>
          </a:xfrm>
          <a:prstGeom prst="roundRect">
            <a:avLst>
              <a:gd name="adj" fmla="val 312558"/>
            </a:avLst>
          </a:prstGeom>
          <a:solidFill>
            <a:srgbClr val="BFD3D8"/>
          </a:solidFill>
          <a:ln/>
        </p:spPr>
      </p:sp>
      <p:sp>
        <p:nvSpPr>
          <p:cNvPr id="11" name="Text 9"/>
          <p:cNvSpPr/>
          <p:nvPr/>
        </p:nvSpPr>
        <p:spPr>
          <a:xfrm>
            <a:off x="5710833" y="2968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9CFC9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Criminal Remedies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710833" y="3458647"/>
            <a:ext cx="3208615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Fines and imprisonment for severe cases like piracy and counterfeiting.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710833" y="4558427"/>
            <a:ext cx="320861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Deterrent against repeat offenders.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4860369" y="3859649"/>
            <a:ext cx="566976" cy="566976"/>
          </a:xfrm>
          <a:prstGeom prst="roundRect">
            <a:avLst>
              <a:gd name="adj" fmla="val 16803"/>
            </a:avLst>
          </a:prstGeom>
          <a:solidFill>
            <a:srgbClr val="FAF9F5"/>
          </a:solidFill>
          <a:ln w="30480">
            <a:solidFill>
              <a:srgbClr val="BFD3D8"/>
            </a:solidFill>
            <a:prstDash val="solid"/>
          </a:ln>
        </p:spPr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054" y="3965972"/>
            <a:ext cx="283488" cy="354330"/>
          </a:xfrm>
          <a:prstGeom prst="rect">
            <a:avLst/>
          </a:prstGeom>
        </p:spPr>
      </p:pic>
      <p:sp>
        <p:nvSpPr>
          <p:cNvPr id="16" name="Shape 13"/>
          <p:cNvSpPr/>
          <p:nvPr/>
        </p:nvSpPr>
        <p:spPr>
          <a:xfrm>
            <a:off x="9486424" y="2741414"/>
            <a:ext cx="4342567" cy="2803446"/>
          </a:xfrm>
          <a:prstGeom prst="rect">
            <a:avLst/>
          </a:prstGeom>
          <a:solidFill>
            <a:srgbClr val="D9EDF2"/>
          </a:solidFill>
          <a:ln/>
        </p:spPr>
      </p:sp>
      <p:sp>
        <p:nvSpPr>
          <p:cNvPr id="17" name="Shape 14"/>
          <p:cNvSpPr/>
          <p:nvPr/>
        </p:nvSpPr>
        <p:spPr>
          <a:xfrm>
            <a:off x="9486424" y="2741414"/>
            <a:ext cx="30480" cy="2803446"/>
          </a:xfrm>
          <a:prstGeom prst="roundRect">
            <a:avLst>
              <a:gd name="adj" fmla="val 312558"/>
            </a:avLst>
          </a:prstGeom>
          <a:solidFill>
            <a:srgbClr val="BFD3D8"/>
          </a:solidFill>
          <a:ln/>
        </p:spPr>
      </p:sp>
      <p:sp>
        <p:nvSpPr>
          <p:cNvPr id="18" name="Text 15"/>
          <p:cNvSpPr/>
          <p:nvPr/>
        </p:nvSpPr>
        <p:spPr>
          <a:xfrm>
            <a:off x="10053399" y="2968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9CFC9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Key Agencies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0053399" y="3458647"/>
            <a:ext cx="3548777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Police, Customs, and the Judiciary play crucial roles in enforcing IP rights.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9202936" y="3859649"/>
            <a:ext cx="566976" cy="566976"/>
          </a:xfrm>
          <a:prstGeom prst="roundRect">
            <a:avLst>
              <a:gd name="adj" fmla="val 16803"/>
            </a:avLst>
          </a:prstGeom>
          <a:solidFill>
            <a:srgbClr val="FAF9F5"/>
          </a:solidFill>
          <a:ln w="30480">
            <a:solidFill>
              <a:srgbClr val="BFD3D8"/>
            </a:solidFill>
            <a:prstDash val="solid"/>
          </a:ln>
        </p:spPr>
      </p:sp>
      <p:pic>
        <p:nvPicPr>
          <p:cNvPr id="2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620" y="3965972"/>
            <a:ext cx="283488" cy="354330"/>
          </a:xfrm>
          <a:prstGeom prst="rect">
            <a:avLst/>
          </a:prstGeom>
        </p:spPr>
      </p:pic>
      <p:sp>
        <p:nvSpPr>
          <p:cNvPr id="22" name="Text 18"/>
          <p:cNvSpPr/>
          <p:nvPr/>
        </p:nvSpPr>
        <p:spPr>
          <a:xfrm>
            <a:off x="1133951" y="6062782"/>
            <a:ext cx="1270265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Landmark Case:</a:t>
            </a: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Delhi High Court issuing an injunction against counterfeit Nike shoes, protecting brand integrity.</a:t>
            </a:r>
            <a:endParaRPr lang="en-US" sz="1750" dirty="0"/>
          </a:p>
        </p:txBody>
      </p:sp>
      <p:sp>
        <p:nvSpPr>
          <p:cNvPr id="23" name="Shape 19"/>
          <p:cNvSpPr/>
          <p:nvPr/>
        </p:nvSpPr>
        <p:spPr>
          <a:xfrm>
            <a:off x="793790" y="5807631"/>
            <a:ext cx="30480" cy="850463"/>
          </a:xfrm>
          <a:prstGeom prst="rect">
            <a:avLst/>
          </a:prstGeom>
          <a:solidFill>
            <a:srgbClr val="95CCDA"/>
          </a:solidFill>
          <a:ln/>
        </p:spPr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AFC3DE6-6321-0960-D2FB-5F52D285A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8275" y="7674029"/>
            <a:ext cx="1762124" cy="4971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949</Words>
  <Application>Microsoft Office PowerPoint</Application>
  <PresentationFormat>Custom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Host Grotesk Medium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ravikumar L</cp:lastModifiedBy>
  <cp:revision>8</cp:revision>
  <dcterms:created xsi:type="dcterms:W3CDTF">2025-08-13T13:55:16Z</dcterms:created>
  <dcterms:modified xsi:type="dcterms:W3CDTF">2025-08-14T02:52:30Z</dcterms:modified>
</cp:coreProperties>
</file>