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DF7B1E3-4095-4879-933A-C98843DA811A}" type="datetimeFigureOut">
              <a:rPr lang="en-IN" smtClean="0"/>
              <a:t>16-08-2024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10093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64401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393136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92B5FB1-181E-4A9D-8E8C-36C5E299719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010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335035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F7B1E3-4095-4879-933A-C98843DA811A}"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60608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F7B1E3-4095-4879-933A-C98843DA811A}"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309465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7B1E3-4095-4879-933A-C98843DA811A}"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3806155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DF7B1E3-4095-4879-933A-C98843DA811A}" type="datetimeFigureOut">
              <a:rPr lang="en-IN" smtClean="0"/>
              <a:t>16-08-2024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210103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F7B1E3-4095-4879-933A-C98843DA811A}"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51589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DF7B1E3-4095-4879-933A-C98843DA811A}" type="datetimeFigureOut">
              <a:rPr lang="en-IN" smtClean="0"/>
              <a:t>16-08-2024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21795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208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F7B1E3-4095-4879-933A-C98843DA811A}"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85171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F7B1E3-4095-4879-933A-C98843DA811A}"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253614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7B1E3-4095-4879-933A-C98843DA811A}"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331279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97816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F7B1E3-4095-4879-933A-C98843DA811A}"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2B5FB1-181E-4A9D-8E8C-36C5E2997193}" type="slidenum">
              <a:rPr lang="en-IN" smtClean="0"/>
              <a:t>‹#›</a:t>
            </a:fld>
            <a:endParaRPr lang="en-IN"/>
          </a:p>
        </p:txBody>
      </p:sp>
    </p:spTree>
    <p:extLst>
      <p:ext uri="{BB962C8B-B14F-4D97-AF65-F5344CB8AC3E}">
        <p14:creationId xmlns:p14="http://schemas.microsoft.com/office/powerpoint/2010/main" val="111311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F7B1E3-4095-4879-933A-C98843DA811A}" type="datetimeFigureOut">
              <a:rPr lang="en-IN" smtClean="0"/>
              <a:t>16-08-2024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2B5FB1-181E-4A9D-8E8C-36C5E2997193}" type="slidenum">
              <a:rPr lang="en-IN" smtClean="0"/>
              <a:t>‹#›</a:t>
            </a:fld>
            <a:endParaRPr lang="en-IN"/>
          </a:p>
        </p:txBody>
      </p:sp>
    </p:spTree>
    <p:extLst>
      <p:ext uri="{BB962C8B-B14F-4D97-AF65-F5344CB8AC3E}">
        <p14:creationId xmlns:p14="http://schemas.microsoft.com/office/powerpoint/2010/main" val="24258258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A381-BDC2-4197-B0CA-39361C8124BC}"/>
              </a:ext>
            </a:extLst>
          </p:cNvPr>
          <p:cNvSpPr>
            <a:spLocks noGrp="1"/>
          </p:cNvSpPr>
          <p:nvPr>
            <p:ph type="ctrTitle"/>
          </p:nvPr>
        </p:nvSpPr>
        <p:spPr>
          <a:xfrm>
            <a:off x="1371600" y="1371600"/>
            <a:ext cx="9448800" cy="1696915"/>
          </a:xfrm>
        </p:spPr>
        <p:txBody>
          <a:bodyPr/>
          <a:lstStyle/>
          <a:p>
            <a:r>
              <a:rPr lang="en-US" b="1" dirty="0">
                <a:latin typeface="Algerian" panose="04020705040A02060702" pitchFamily="82" charset="0"/>
              </a:rPr>
              <a:t>HIGH CLOUD AIRLINES</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09B34FA0-1887-4335-8DE6-1F5A44A0D386}"/>
              </a:ext>
            </a:extLst>
          </p:cNvPr>
          <p:cNvSpPr>
            <a:spLocks noGrp="1"/>
          </p:cNvSpPr>
          <p:nvPr>
            <p:ph type="subTitle" idx="1"/>
          </p:nvPr>
        </p:nvSpPr>
        <p:spPr>
          <a:xfrm>
            <a:off x="1371600" y="3429000"/>
            <a:ext cx="9448800" cy="1345223"/>
          </a:xfrm>
        </p:spPr>
        <p:txBody>
          <a:bodyPr>
            <a:normAutofit/>
          </a:bodyPr>
          <a:lstStyle/>
          <a:p>
            <a:r>
              <a:rPr lang="en-US" dirty="0"/>
              <a:t>PRESENTING BY GROUP-6</a:t>
            </a:r>
          </a:p>
          <a:p>
            <a:r>
              <a:rPr lang="en-US" dirty="0">
                <a:latin typeface="Arial Black" panose="020B0A04020102020204" pitchFamily="34" charset="0"/>
              </a:rPr>
              <a:t>NIHARIKA</a:t>
            </a:r>
          </a:p>
          <a:p>
            <a:r>
              <a:rPr lang="en-IN" dirty="0">
                <a:latin typeface="Arial Black" panose="020B0A04020102020204" pitchFamily="34" charset="0"/>
              </a:rPr>
              <a:t>RASIKA</a:t>
            </a:r>
          </a:p>
        </p:txBody>
      </p:sp>
    </p:spTree>
    <p:extLst>
      <p:ext uri="{BB962C8B-B14F-4D97-AF65-F5344CB8AC3E}">
        <p14:creationId xmlns:p14="http://schemas.microsoft.com/office/powerpoint/2010/main" val="171545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9A85-6D85-45B7-B2E1-A8B48DEE49D9}"/>
              </a:ext>
            </a:extLst>
          </p:cNvPr>
          <p:cNvSpPr>
            <a:spLocks noGrp="1"/>
          </p:cNvSpPr>
          <p:nvPr>
            <p:ph type="title"/>
          </p:nvPr>
        </p:nvSpPr>
        <p:spPr>
          <a:xfrm>
            <a:off x="430824" y="149469"/>
            <a:ext cx="10638692" cy="835269"/>
          </a:xfrm>
        </p:spPr>
        <p:txBody>
          <a:bodyPr>
            <a:normAutofit fontScale="90000"/>
          </a:bodyPr>
          <a:lstStyle/>
          <a:p>
            <a:br>
              <a:rPr lang="en-US" dirty="0"/>
            </a:br>
            <a:r>
              <a:rPr lang="en-US" dirty="0"/>
              <a:t>WHAT HAVE WE LEARNT FROM THIS PROJECT</a:t>
            </a:r>
            <a:r>
              <a:rPr lang="en-US" dirty="0">
                <a:latin typeface="Arial Black" panose="020B0A04020102020204" pitchFamily="34" charset="0"/>
              </a:rPr>
              <a:t>?</a:t>
            </a:r>
            <a:r>
              <a:rPr lang="en-US" dirty="0"/>
              <a:t> </a:t>
            </a:r>
            <a:endParaRPr lang="en-IN" dirty="0"/>
          </a:p>
        </p:txBody>
      </p:sp>
      <p:sp>
        <p:nvSpPr>
          <p:cNvPr id="3" name="Content Placeholder 2">
            <a:extLst>
              <a:ext uri="{FF2B5EF4-FFF2-40B4-BE49-F238E27FC236}">
                <a16:creationId xmlns:a16="http://schemas.microsoft.com/office/drawing/2014/main" id="{9C9AB5A6-51AC-49ED-84F1-137771E0A2A8}"/>
              </a:ext>
            </a:extLst>
          </p:cNvPr>
          <p:cNvSpPr>
            <a:spLocks noGrp="1"/>
          </p:cNvSpPr>
          <p:nvPr>
            <p:ph idx="1"/>
          </p:nvPr>
        </p:nvSpPr>
        <p:spPr>
          <a:xfrm>
            <a:off x="369277" y="984738"/>
            <a:ext cx="11136923" cy="5723792"/>
          </a:xfrm>
        </p:spPr>
        <p:txBody>
          <a:bodyPr>
            <a:normAutofit fontScale="92500" lnSpcReduction="20000"/>
          </a:bodyPr>
          <a:lstStyle/>
          <a:p>
            <a:pPr marL="457200" lvl="1" indent="0">
              <a:buNone/>
            </a:pPr>
            <a:endParaRPr lang="en-US" sz="1800" dirty="0"/>
          </a:p>
          <a:p>
            <a:pPr lvl="1">
              <a:buFont typeface="Wingdings" panose="05000000000000000000" pitchFamily="2" charset="2"/>
              <a:buChar char="Ø"/>
            </a:pPr>
            <a:r>
              <a:rPr lang="en-US" sz="1800" dirty="0">
                <a:solidFill>
                  <a:schemeClr val="accent6"/>
                </a:solidFill>
              </a:rPr>
              <a:t>OPERATIONAL INSIGHTS</a:t>
            </a:r>
          </a:p>
          <a:p>
            <a:pPr>
              <a:buFont typeface="Wingdings" panose="05000000000000000000" pitchFamily="2" charset="2"/>
              <a:buChar char="§"/>
            </a:pPr>
            <a:r>
              <a:rPr lang="en-US" sz="1800" dirty="0">
                <a:solidFill>
                  <a:schemeClr val="accent1"/>
                </a:solidFill>
              </a:rPr>
              <a:t>EFFICIENCY GAINS</a:t>
            </a:r>
            <a:r>
              <a:rPr lang="en-US" sz="1800" dirty="0"/>
              <a:t>: </a:t>
            </a:r>
          </a:p>
          <a:p>
            <a:pPr>
              <a:buFont typeface="Courier New" panose="02070309020205020404" pitchFamily="49" charset="0"/>
              <a:buChar char="o"/>
            </a:pPr>
            <a:r>
              <a:rPr lang="en-US" sz="1800" dirty="0"/>
              <a:t>we identified and implemented strategies that significantly improved </a:t>
            </a:r>
            <a:r>
              <a:rPr lang="en-US" sz="1800" dirty="0" err="1"/>
              <a:t>trun</a:t>
            </a:r>
            <a:r>
              <a:rPr lang="en-US" sz="1800" dirty="0"/>
              <a:t> around times and resources allocation</a:t>
            </a:r>
          </a:p>
          <a:p>
            <a:pPr>
              <a:buFont typeface="Wingdings" panose="05000000000000000000" pitchFamily="2" charset="2"/>
              <a:buChar char="§"/>
            </a:pPr>
            <a:r>
              <a:rPr lang="en-US" sz="1800" dirty="0">
                <a:solidFill>
                  <a:schemeClr val="accent1"/>
                </a:solidFill>
              </a:rPr>
              <a:t>PROCESS IMPROVEMENT</a:t>
            </a:r>
            <a:r>
              <a:rPr lang="en-US" sz="1800" dirty="0"/>
              <a:t>: </a:t>
            </a:r>
          </a:p>
          <a:p>
            <a:pPr>
              <a:buFont typeface="Courier New" panose="02070309020205020404" pitchFamily="49" charset="0"/>
              <a:buChar char="o"/>
            </a:pPr>
            <a:r>
              <a:rPr lang="en-US" sz="1800" dirty="0"/>
              <a:t>Enhanced workflow processes resulted in smoother operations and better overall management.</a:t>
            </a:r>
          </a:p>
          <a:p>
            <a:pPr>
              <a:buFont typeface="Wingdings" panose="05000000000000000000" pitchFamily="2" charset="2"/>
              <a:buChar char="Ø"/>
            </a:pPr>
            <a:r>
              <a:rPr lang="en-US" sz="1800" dirty="0">
                <a:solidFill>
                  <a:schemeClr val="accent6"/>
                </a:solidFill>
              </a:rPr>
              <a:t> CUSTOMER EXPERIENCE   </a:t>
            </a:r>
          </a:p>
          <a:p>
            <a:pPr>
              <a:buFont typeface="Wingdings" panose="05000000000000000000" pitchFamily="2" charset="2"/>
              <a:buChar char="§"/>
            </a:pPr>
            <a:r>
              <a:rPr lang="en-US" sz="1800" dirty="0">
                <a:solidFill>
                  <a:schemeClr val="accent1"/>
                </a:solidFill>
              </a:rPr>
              <a:t>INCREASED SATISFACTION</a:t>
            </a:r>
            <a:r>
              <a:rPr lang="en-US" sz="1800" dirty="0"/>
              <a:t>: </a:t>
            </a:r>
          </a:p>
          <a:p>
            <a:pPr>
              <a:buFont typeface="Courier New" panose="02070309020205020404" pitchFamily="49" charset="0"/>
              <a:buChar char="o"/>
            </a:pPr>
            <a:r>
              <a:rPr lang="en-US" sz="1800" dirty="0"/>
              <a:t>Feedback from our pilot testing phase indicated a marked improvement in customer satisfaction.</a:t>
            </a:r>
          </a:p>
          <a:p>
            <a:pPr>
              <a:buFont typeface="Wingdings" panose="05000000000000000000" pitchFamily="2" charset="2"/>
              <a:buChar char="§"/>
            </a:pPr>
            <a:r>
              <a:rPr lang="en-US" sz="1800" dirty="0">
                <a:solidFill>
                  <a:schemeClr val="accent1"/>
                </a:solidFill>
              </a:rPr>
              <a:t>LOYALTY ENHANCEMENT: </a:t>
            </a:r>
          </a:p>
          <a:p>
            <a:pPr>
              <a:buFont typeface="Courier New" panose="02070309020205020404" pitchFamily="49" charset="0"/>
              <a:buChar char="o"/>
            </a:pPr>
            <a:r>
              <a:rPr lang="en-US" sz="1800" dirty="0"/>
              <a:t>The introduction of personalized services and responsive support systems and responsive support systems positively impacted customer loyalty.</a:t>
            </a:r>
          </a:p>
          <a:p>
            <a:pPr>
              <a:buFont typeface="Wingdings" panose="05000000000000000000" pitchFamily="2" charset="2"/>
              <a:buChar char="Ø"/>
            </a:pPr>
            <a:r>
              <a:rPr lang="en-US" sz="1800" dirty="0">
                <a:solidFill>
                  <a:schemeClr val="accent6"/>
                </a:solidFill>
              </a:rPr>
              <a:t>TECHNOLOGY IMPLEMENTATION</a:t>
            </a:r>
          </a:p>
          <a:p>
            <a:pPr>
              <a:buFont typeface="Wingdings" panose="05000000000000000000" pitchFamily="2" charset="2"/>
              <a:buChar char="§"/>
            </a:pPr>
            <a:r>
              <a:rPr lang="en-US" sz="1800" dirty="0">
                <a:solidFill>
                  <a:schemeClr val="accent1"/>
                </a:solidFill>
              </a:rPr>
              <a:t>SYSTEM INTEGRATION</a:t>
            </a:r>
            <a:r>
              <a:rPr lang="en-US" sz="1800" dirty="0"/>
              <a:t>: </a:t>
            </a:r>
          </a:p>
          <a:p>
            <a:pPr>
              <a:buFont typeface="Courier New" panose="02070309020205020404" pitchFamily="49" charset="0"/>
              <a:buChar char="o"/>
            </a:pPr>
            <a:r>
              <a:rPr lang="en-US" sz="1800" dirty="0"/>
              <a:t>The integration allowed for real-time data access and improved decision – making.</a:t>
            </a:r>
          </a:p>
          <a:p>
            <a:pPr>
              <a:buFont typeface="Wingdings" panose="05000000000000000000" pitchFamily="2" charset="2"/>
              <a:buChar char="§"/>
            </a:pPr>
            <a:r>
              <a:rPr lang="en-US" sz="1800" dirty="0">
                <a:solidFill>
                  <a:schemeClr val="accent1"/>
                </a:solidFill>
              </a:rPr>
              <a:t>CHALLENGES FACED: </a:t>
            </a:r>
          </a:p>
          <a:p>
            <a:pPr>
              <a:buFont typeface="Courier New" panose="02070309020205020404" pitchFamily="49" charset="0"/>
              <a:buChar char="o"/>
            </a:pPr>
            <a:r>
              <a:rPr lang="en-US" sz="1800" dirty="0"/>
              <a:t>Overcame initial resistance to change within in the organization</a:t>
            </a:r>
          </a:p>
          <a:p>
            <a:pPr>
              <a:buFont typeface="Courier New" panose="02070309020205020404" pitchFamily="49" charset="0"/>
              <a:buChar char="o"/>
            </a:pPr>
            <a:r>
              <a:rPr lang="en-US" sz="1800" dirty="0"/>
              <a:t>Ensured robust data security measures during and after implementation.    </a:t>
            </a:r>
            <a:endParaRPr lang="en-IN" sz="1800" dirty="0"/>
          </a:p>
        </p:txBody>
      </p:sp>
    </p:spTree>
    <p:extLst>
      <p:ext uri="{BB962C8B-B14F-4D97-AF65-F5344CB8AC3E}">
        <p14:creationId xmlns:p14="http://schemas.microsoft.com/office/powerpoint/2010/main" val="107790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CE76-0B27-4295-A4F5-720C3A551296}"/>
              </a:ext>
            </a:extLst>
          </p:cNvPr>
          <p:cNvSpPr>
            <a:spLocks noGrp="1"/>
          </p:cNvSpPr>
          <p:nvPr>
            <p:ph type="title"/>
          </p:nvPr>
        </p:nvSpPr>
        <p:spPr>
          <a:xfrm>
            <a:off x="2895600" y="96715"/>
            <a:ext cx="8610600" cy="1107831"/>
          </a:xfrm>
        </p:spPr>
        <p:txBody>
          <a:bodyPr/>
          <a:lstStyle/>
          <a:p>
            <a:r>
              <a:rPr lang="en-US" dirty="0"/>
              <a:t>Excel dashboard</a:t>
            </a:r>
            <a:endParaRPr lang="en-IN" dirty="0"/>
          </a:p>
        </p:txBody>
      </p:sp>
      <p:pic>
        <p:nvPicPr>
          <p:cNvPr id="5" name="Content Placeholder 4">
            <a:extLst>
              <a:ext uri="{FF2B5EF4-FFF2-40B4-BE49-F238E27FC236}">
                <a16:creationId xmlns:a16="http://schemas.microsoft.com/office/drawing/2014/main" id="{B213737B-6214-4DD5-989B-4A1125DB9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277" y="905608"/>
            <a:ext cx="11210192" cy="5679830"/>
          </a:xfrm>
        </p:spPr>
      </p:pic>
    </p:spTree>
    <p:extLst>
      <p:ext uri="{BB962C8B-B14F-4D97-AF65-F5344CB8AC3E}">
        <p14:creationId xmlns:p14="http://schemas.microsoft.com/office/powerpoint/2010/main" val="202987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134C-2305-4F42-8E74-ED7F5C22058E}"/>
              </a:ext>
            </a:extLst>
          </p:cNvPr>
          <p:cNvSpPr>
            <a:spLocks noGrp="1"/>
          </p:cNvSpPr>
          <p:nvPr>
            <p:ph type="title"/>
          </p:nvPr>
        </p:nvSpPr>
        <p:spPr>
          <a:xfrm>
            <a:off x="2895600" y="131885"/>
            <a:ext cx="8610600" cy="1090246"/>
          </a:xfrm>
        </p:spPr>
        <p:txBody>
          <a:bodyPr/>
          <a:lstStyle/>
          <a:p>
            <a:r>
              <a:rPr lang="en-US" dirty="0"/>
              <a:t>power-bi dashboard</a:t>
            </a:r>
            <a:endParaRPr lang="en-IN" dirty="0"/>
          </a:p>
        </p:txBody>
      </p:sp>
      <p:pic>
        <p:nvPicPr>
          <p:cNvPr id="5" name="Content Placeholder 4">
            <a:extLst>
              <a:ext uri="{FF2B5EF4-FFF2-40B4-BE49-F238E27FC236}">
                <a16:creationId xmlns:a16="http://schemas.microsoft.com/office/drawing/2014/main" id="{8B6BCA2C-F180-4027-BAD3-C8EF2F6C9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23" y="1028701"/>
            <a:ext cx="10621108" cy="5512776"/>
          </a:xfrm>
        </p:spPr>
      </p:pic>
    </p:spTree>
    <p:extLst>
      <p:ext uri="{BB962C8B-B14F-4D97-AF65-F5344CB8AC3E}">
        <p14:creationId xmlns:p14="http://schemas.microsoft.com/office/powerpoint/2010/main" val="326657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D559-5AE0-4FB2-8F5B-518EFEC35D38}"/>
              </a:ext>
            </a:extLst>
          </p:cNvPr>
          <p:cNvSpPr>
            <a:spLocks noGrp="1"/>
          </p:cNvSpPr>
          <p:nvPr>
            <p:ph type="title"/>
          </p:nvPr>
        </p:nvSpPr>
        <p:spPr>
          <a:xfrm>
            <a:off x="2895600" y="123092"/>
            <a:ext cx="8610600" cy="1099039"/>
          </a:xfrm>
        </p:spPr>
        <p:txBody>
          <a:bodyPr/>
          <a:lstStyle/>
          <a:p>
            <a:r>
              <a:rPr lang="en-US" dirty="0"/>
              <a:t>Tableau dashboard</a:t>
            </a:r>
            <a:endParaRPr lang="en-IN" dirty="0"/>
          </a:p>
        </p:txBody>
      </p:sp>
      <p:pic>
        <p:nvPicPr>
          <p:cNvPr id="9" name="Content Placeholder 8">
            <a:extLst>
              <a:ext uri="{FF2B5EF4-FFF2-40B4-BE49-F238E27FC236}">
                <a16:creationId xmlns:a16="http://schemas.microsoft.com/office/drawing/2014/main" id="{5ED8A1D4-6FEC-47CC-9B40-E218AD37DF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592" y="993531"/>
            <a:ext cx="10811608" cy="5574323"/>
          </a:xfrm>
        </p:spPr>
      </p:pic>
    </p:spTree>
    <p:extLst>
      <p:ext uri="{BB962C8B-B14F-4D97-AF65-F5344CB8AC3E}">
        <p14:creationId xmlns:p14="http://schemas.microsoft.com/office/powerpoint/2010/main" val="234652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AF6-45B2-41D5-926A-1C4BE8F3BA62}"/>
              </a:ext>
            </a:extLst>
          </p:cNvPr>
          <p:cNvSpPr>
            <a:spLocks noGrp="1"/>
          </p:cNvSpPr>
          <p:nvPr>
            <p:ph type="title"/>
          </p:nvPr>
        </p:nvSpPr>
        <p:spPr>
          <a:xfrm>
            <a:off x="1107832" y="764373"/>
            <a:ext cx="404446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5ABEC96-3AF5-4766-A5AF-8506A7FC8347}"/>
              </a:ext>
            </a:extLst>
          </p:cNvPr>
          <p:cNvSpPr>
            <a:spLocks noGrp="1"/>
          </p:cNvSpPr>
          <p:nvPr>
            <p:ph idx="1"/>
          </p:nvPr>
        </p:nvSpPr>
        <p:spPr/>
        <p:txBody>
          <a:bodyPr/>
          <a:lstStyle/>
          <a:p>
            <a:pPr>
              <a:buFont typeface="Courier New" panose="02070309020205020404" pitchFamily="49" charset="0"/>
              <a:buChar char="o"/>
            </a:pPr>
            <a:r>
              <a:rPr lang="en-US" dirty="0"/>
              <a:t>The analysis of passenger travel preferences and airline performance highlights a clear opportunity for airlines to enhance their business operation.</a:t>
            </a:r>
          </a:p>
          <a:p>
            <a:pPr>
              <a:buFont typeface="Courier New" panose="02070309020205020404" pitchFamily="49" charset="0"/>
              <a:buChar char="o"/>
            </a:pPr>
            <a:r>
              <a:rPr lang="en-US" dirty="0"/>
              <a:t>Analyzing airline data is pivotal for driving strategic decision-making, enhancing operational efficiency and ultimately fostering the overall success and competitiveness of the airline industry.</a:t>
            </a:r>
          </a:p>
          <a:p>
            <a:pPr>
              <a:buFont typeface="Courier New" panose="02070309020205020404" pitchFamily="49" charset="0"/>
              <a:buChar char="o"/>
            </a:pPr>
            <a:r>
              <a:rPr lang="en-US" dirty="0"/>
              <a:t>By aligning flight schedules with passengers preferences and focusing on areas of high demand airlines can improve profitability and capitalize on growth opportunities by adopting a proactive approach informed by data-driven insights, airlines can navigate the dynamic aviation landscape with confidence, ensuring sustainable growth and success in the market.</a:t>
            </a:r>
            <a:endParaRPr lang="en-IN" dirty="0"/>
          </a:p>
        </p:txBody>
      </p:sp>
    </p:spTree>
    <p:extLst>
      <p:ext uri="{BB962C8B-B14F-4D97-AF65-F5344CB8AC3E}">
        <p14:creationId xmlns:p14="http://schemas.microsoft.com/office/powerpoint/2010/main" val="60479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FA2E-8419-4041-BC11-6BB8C9BD2090}"/>
              </a:ext>
            </a:extLst>
          </p:cNvPr>
          <p:cNvSpPr>
            <a:spLocks noGrp="1"/>
          </p:cNvSpPr>
          <p:nvPr>
            <p:ph type="title"/>
          </p:nvPr>
        </p:nvSpPr>
        <p:spPr>
          <a:xfrm>
            <a:off x="4835769" y="764373"/>
            <a:ext cx="2584939" cy="1293028"/>
          </a:xfrm>
        </p:spPr>
        <p:txBody>
          <a:bodyPr>
            <a:normAutofit/>
          </a:bodyPr>
          <a:lstStyle/>
          <a:p>
            <a:r>
              <a:rPr lang="en-US" dirty="0"/>
              <a:t>AGENDA</a:t>
            </a:r>
            <a:endParaRPr lang="en-IN" dirty="0"/>
          </a:p>
        </p:txBody>
      </p:sp>
      <p:sp>
        <p:nvSpPr>
          <p:cNvPr id="3" name="Content Placeholder 2">
            <a:extLst>
              <a:ext uri="{FF2B5EF4-FFF2-40B4-BE49-F238E27FC236}">
                <a16:creationId xmlns:a16="http://schemas.microsoft.com/office/drawing/2014/main" id="{F883CDE1-E625-4D73-B9C2-FDCAA0D54DE4}"/>
              </a:ext>
            </a:extLst>
          </p:cNvPr>
          <p:cNvSpPr>
            <a:spLocks noGrp="1"/>
          </p:cNvSpPr>
          <p:nvPr>
            <p:ph idx="1"/>
          </p:nvPr>
        </p:nvSpPr>
        <p:spPr/>
        <p:txBody>
          <a:bodyPr/>
          <a:lstStyle/>
          <a:p>
            <a:r>
              <a:rPr lang="en-US" dirty="0"/>
              <a:t>INTRODUCTION</a:t>
            </a:r>
          </a:p>
          <a:p>
            <a:r>
              <a:rPr lang="en-US" dirty="0"/>
              <a:t>BUSSINESS OVERVIEW</a:t>
            </a:r>
          </a:p>
          <a:p>
            <a:r>
              <a:rPr lang="en-US" dirty="0"/>
              <a:t>OBJECTIVES</a:t>
            </a:r>
          </a:p>
          <a:p>
            <a:r>
              <a:rPr lang="en-US" dirty="0"/>
              <a:t>RECOMMENDATIONS AND VISUALIZATIONS</a:t>
            </a:r>
          </a:p>
          <a:p>
            <a:r>
              <a:rPr lang="en-US" dirty="0"/>
              <a:t>WHAT HAVE WE LEARNT FROM THIS PROJECT</a:t>
            </a:r>
          </a:p>
          <a:p>
            <a:r>
              <a:rPr lang="en-US" dirty="0"/>
              <a:t>CONCLUSION</a:t>
            </a:r>
            <a:endParaRPr lang="en-IN" dirty="0"/>
          </a:p>
        </p:txBody>
      </p:sp>
    </p:spTree>
    <p:extLst>
      <p:ext uri="{BB962C8B-B14F-4D97-AF65-F5344CB8AC3E}">
        <p14:creationId xmlns:p14="http://schemas.microsoft.com/office/powerpoint/2010/main" val="102690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56D6-42E5-4577-95FD-01113C4FAC2A}"/>
              </a:ext>
            </a:extLst>
          </p:cNvPr>
          <p:cNvSpPr>
            <a:spLocks noGrp="1"/>
          </p:cNvSpPr>
          <p:nvPr>
            <p:ph type="title"/>
          </p:nvPr>
        </p:nvSpPr>
        <p:spPr>
          <a:xfrm>
            <a:off x="3754315" y="764373"/>
            <a:ext cx="4396154"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F2B353E-8961-4C9D-8409-175060DF1C63}"/>
              </a:ext>
            </a:extLst>
          </p:cNvPr>
          <p:cNvSpPr>
            <a:spLocks noGrp="1"/>
          </p:cNvSpPr>
          <p:nvPr>
            <p:ph idx="1"/>
          </p:nvPr>
        </p:nvSpPr>
        <p:spPr/>
        <p:txBody>
          <a:bodyPr/>
          <a:lstStyle/>
          <a:p>
            <a:r>
              <a:rPr lang="en-US" dirty="0"/>
              <a:t>High Cloud Airline, a leading player in the aviation sector ,has been at the </a:t>
            </a:r>
            <a:r>
              <a:rPr lang="en-US" dirty="0" err="1"/>
              <a:t>forefornt</a:t>
            </a:r>
            <a:r>
              <a:rPr lang="en-US" dirty="0"/>
              <a:t> of providing seamless air travel experiences.</a:t>
            </a:r>
          </a:p>
          <a:p>
            <a:r>
              <a:rPr lang="en-US" dirty="0"/>
              <a:t>Establishment with a commitment to excellence, High Cloud has consistently set industry standards in terms of reliability , safety and customer satisfaction.</a:t>
            </a:r>
          </a:p>
          <a:p>
            <a:r>
              <a:rPr lang="en-US" dirty="0"/>
              <a:t>Extensive network of routes spans across regions ,connecting people and cultures, making High Cloud a preferred choice for millions of travelers globally.</a:t>
            </a:r>
          </a:p>
          <a:p>
            <a:r>
              <a:rPr lang="en-US" dirty="0"/>
              <a:t>High Cloud embraces innovation and modern technology to enhance operational efficiency and stay at the forefront of the aviation landscape.</a:t>
            </a:r>
            <a:endParaRPr lang="en-IN" dirty="0"/>
          </a:p>
        </p:txBody>
      </p:sp>
    </p:spTree>
    <p:extLst>
      <p:ext uri="{BB962C8B-B14F-4D97-AF65-F5344CB8AC3E}">
        <p14:creationId xmlns:p14="http://schemas.microsoft.com/office/powerpoint/2010/main" val="164530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C04B-05AA-4097-ADE0-50835C55695A}"/>
              </a:ext>
            </a:extLst>
          </p:cNvPr>
          <p:cNvSpPr>
            <a:spLocks noGrp="1"/>
          </p:cNvSpPr>
          <p:nvPr>
            <p:ph type="title"/>
          </p:nvPr>
        </p:nvSpPr>
        <p:spPr>
          <a:xfrm>
            <a:off x="2895600" y="764373"/>
            <a:ext cx="5632938" cy="1293028"/>
          </a:xfrm>
        </p:spPr>
        <p:txBody>
          <a:bodyPr/>
          <a:lstStyle/>
          <a:p>
            <a:r>
              <a:rPr lang="en-US" dirty="0"/>
              <a:t>BUSSINESS OVERVIEW</a:t>
            </a:r>
            <a:endParaRPr lang="en-IN" dirty="0"/>
          </a:p>
        </p:txBody>
      </p:sp>
      <p:sp>
        <p:nvSpPr>
          <p:cNvPr id="3" name="Content Placeholder 2">
            <a:extLst>
              <a:ext uri="{FF2B5EF4-FFF2-40B4-BE49-F238E27FC236}">
                <a16:creationId xmlns:a16="http://schemas.microsoft.com/office/drawing/2014/main" id="{34BA49ED-91A3-4FBD-8895-EBEBB28CDE33}"/>
              </a:ext>
            </a:extLst>
          </p:cNvPr>
          <p:cNvSpPr>
            <a:spLocks noGrp="1"/>
          </p:cNvSpPr>
          <p:nvPr>
            <p:ph idx="1"/>
          </p:nvPr>
        </p:nvSpPr>
        <p:spPr/>
        <p:txBody>
          <a:bodyPr/>
          <a:lstStyle/>
          <a:p>
            <a:r>
              <a:rPr lang="en-US" dirty="0"/>
              <a:t>High cloud airlines represent a departure from conventional aviation models, leveraging cloud infrastructure and services to streamline operations, unlock new opportunities, and elevate the passenger journey . By harnessing the scalability, flexibility, and advanced capabilities of cloud platforms, these airlines aim to redefine industry standards, driving growth, and differentiation in a fiercely competitive market.</a:t>
            </a:r>
          </a:p>
          <a:p>
            <a:r>
              <a:rPr lang="en-US" dirty="0"/>
              <a:t>Cost Efficiency</a:t>
            </a:r>
          </a:p>
          <a:p>
            <a:r>
              <a:rPr lang="en-US" dirty="0"/>
              <a:t>Scalability and Flexibility</a:t>
            </a:r>
          </a:p>
          <a:p>
            <a:r>
              <a:rPr lang="en-US" dirty="0"/>
              <a:t>Reliability and Resilience</a:t>
            </a:r>
          </a:p>
          <a:p>
            <a:r>
              <a:rPr lang="en-US" dirty="0"/>
              <a:t>Customer Experience</a:t>
            </a:r>
            <a:endParaRPr lang="en-IN" dirty="0"/>
          </a:p>
        </p:txBody>
      </p:sp>
    </p:spTree>
    <p:extLst>
      <p:ext uri="{BB962C8B-B14F-4D97-AF65-F5344CB8AC3E}">
        <p14:creationId xmlns:p14="http://schemas.microsoft.com/office/powerpoint/2010/main" val="110311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B393-E33F-4F68-B811-F9DFE6E408D3}"/>
              </a:ext>
            </a:extLst>
          </p:cNvPr>
          <p:cNvSpPr>
            <a:spLocks noGrp="1"/>
          </p:cNvSpPr>
          <p:nvPr>
            <p:ph type="title"/>
          </p:nvPr>
        </p:nvSpPr>
        <p:spPr>
          <a:xfrm>
            <a:off x="4211515" y="764373"/>
            <a:ext cx="3077308" cy="1293028"/>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8415E0B4-6263-430B-9AB2-9C05B123D990}"/>
              </a:ext>
            </a:extLst>
          </p:cNvPr>
          <p:cNvSpPr>
            <a:spLocks noGrp="1"/>
          </p:cNvSpPr>
          <p:nvPr>
            <p:ph idx="1"/>
          </p:nvPr>
        </p:nvSpPr>
        <p:spPr/>
        <p:txBody>
          <a:bodyPr/>
          <a:lstStyle/>
          <a:p>
            <a:r>
              <a:rPr lang="en-US" dirty="0"/>
              <a:t>The objective of conducting the high cloud airline analysis project is to understand the data and extract insights, communicating them to clients about the airline’s performance, efficiency and condition within the aviation industry.</a:t>
            </a:r>
          </a:p>
          <a:p>
            <a:r>
              <a:rPr lang="en-US" dirty="0"/>
              <a:t>Secondly, Our focus was to analyzing the dataset provided, the first step involves ensuring that the data is clean and ready for analysis , once the data is prepared we can dive into exploring its structure .</a:t>
            </a:r>
          </a:p>
          <a:p>
            <a:r>
              <a:rPr lang="en-US" dirty="0"/>
              <a:t>Ultimately, the goal of this analysis is to extract valuable insights decisions for airlines and </a:t>
            </a:r>
            <a:r>
              <a:rPr lang="en-US" dirty="0" err="1"/>
              <a:t>carriers,whether</a:t>
            </a:r>
            <a:r>
              <a:rPr lang="en-US" dirty="0"/>
              <a:t> , it’s optimizing flight schedules, improving operational efficiency or understanding customer preferences. </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99788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A70A-2D0F-4CF8-87D7-D680664EF605}"/>
              </a:ext>
            </a:extLst>
          </p:cNvPr>
          <p:cNvSpPr>
            <a:spLocks noGrp="1"/>
          </p:cNvSpPr>
          <p:nvPr>
            <p:ph type="title"/>
          </p:nvPr>
        </p:nvSpPr>
        <p:spPr/>
        <p:txBody>
          <a:bodyPr/>
          <a:lstStyle/>
          <a:p>
            <a:r>
              <a:rPr lang="en-US" dirty="0"/>
              <a:t>BUSSINESS SUMARRY</a:t>
            </a:r>
            <a:endParaRPr lang="en-IN" dirty="0"/>
          </a:p>
        </p:txBody>
      </p:sp>
      <p:sp>
        <p:nvSpPr>
          <p:cNvPr id="3" name="Text Placeholder 2">
            <a:extLst>
              <a:ext uri="{FF2B5EF4-FFF2-40B4-BE49-F238E27FC236}">
                <a16:creationId xmlns:a16="http://schemas.microsoft.com/office/drawing/2014/main" id="{DFAF6E3B-575A-4146-BE1A-CCDEEB630C9E}"/>
              </a:ext>
            </a:extLst>
          </p:cNvPr>
          <p:cNvSpPr>
            <a:spLocks noGrp="1"/>
          </p:cNvSpPr>
          <p:nvPr>
            <p:ph type="body" idx="1"/>
          </p:nvPr>
        </p:nvSpPr>
        <p:spPr>
          <a:xfrm>
            <a:off x="589085" y="2065866"/>
            <a:ext cx="3553147" cy="753534"/>
          </a:xfrm>
        </p:spPr>
        <p:txBody>
          <a:bodyPr/>
          <a:lstStyle/>
          <a:p>
            <a:r>
              <a:rPr lang="en-US" dirty="0"/>
              <a:t>Financial Performance</a:t>
            </a:r>
            <a:endParaRPr lang="en-IN" dirty="0"/>
          </a:p>
        </p:txBody>
      </p:sp>
      <p:sp>
        <p:nvSpPr>
          <p:cNvPr id="4" name="Text Placeholder 3">
            <a:extLst>
              <a:ext uri="{FF2B5EF4-FFF2-40B4-BE49-F238E27FC236}">
                <a16:creationId xmlns:a16="http://schemas.microsoft.com/office/drawing/2014/main" id="{528C44D0-5C5F-48EF-AE7F-E855090E80FB}"/>
              </a:ext>
            </a:extLst>
          </p:cNvPr>
          <p:cNvSpPr>
            <a:spLocks noGrp="1"/>
          </p:cNvSpPr>
          <p:nvPr>
            <p:ph type="body" sz="half" idx="15"/>
          </p:nvPr>
        </p:nvSpPr>
        <p:spPr>
          <a:xfrm>
            <a:off x="589084" y="2904565"/>
            <a:ext cx="3553147" cy="3314132"/>
          </a:xfrm>
          <a:prstGeom prst="roundRect">
            <a:avLst/>
          </a:prstGeom>
          <a:effectLst>
            <a:outerShdw blurRad="50800" dist="38100" dir="2700000" algn="tl" rotWithShape="0">
              <a:prstClr val="black">
                <a:alpha val="40000"/>
              </a:prstClr>
            </a:outerShdw>
          </a:effectLst>
        </p:spPr>
        <p:txBody>
          <a:bodyPr>
            <a:normAutofit/>
          </a:bodyPr>
          <a:lstStyle/>
          <a:p>
            <a:r>
              <a:rPr lang="en-US" sz="1600" dirty="0"/>
              <a:t>High Cloud Airlines has maintained a steady financial performance, with consistent revenue growth over the past few quarters, Cost management strategies and efficient operational practices have contributed to sustaining profitability amidst competitive pressures and economic fluctuations</a:t>
            </a:r>
            <a:endParaRPr lang="en-IN" sz="1600" dirty="0"/>
          </a:p>
        </p:txBody>
      </p:sp>
      <p:sp>
        <p:nvSpPr>
          <p:cNvPr id="5" name="Text Placeholder 4">
            <a:extLst>
              <a:ext uri="{FF2B5EF4-FFF2-40B4-BE49-F238E27FC236}">
                <a16:creationId xmlns:a16="http://schemas.microsoft.com/office/drawing/2014/main" id="{30900E8C-4434-4AB2-9D46-5E8C3D7A67F6}"/>
              </a:ext>
            </a:extLst>
          </p:cNvPr>
          <p:cNvSpPr>
            <a:spLocks noGrp="1"/>
          </p:cNvSpPr>
          <p:nvPr>
            <p:ph type="body" sz="quarter" idx="3"/>
          </p:nvPr>
        </p:nvSpPr>
        <p:spPr>
          <a:xfrm>
            <a:off x="4368800" y="2074333"/>
            <a:ext cx="3456432" cy="753534"/>
          </a:xfrm>
        </p:spPr>
        <p:txBody>
          <a:bodyPr/>
          <a:lstStyle/>
          <a:p>
            <a:r>
              <a:rPr lang="en-US" dirty="0"/>
              <a:t>Marketing Positioning</a:t>
            </a:r>
            <a:endParaRPr lang="en-IN" dirty="0"/>
          </a:p>
        </p:txBody>
      </p:sp>
      <p:sp>
        <p:nvSpPr>
          <p:cNvPr id="6" name="Text Placeholder 5">
            <a:extLst>
              <a:ext uri="{FF2B5EF4-FFF2-40B4-BE49-F238E27FC236}">
                <a16:creationId xmlns:a16="http://schemas.microsoft.com/office/drawing/2014/main" id="{8C58B5C5-97FB-43E1-9094-11BAC5FC6DD7}"/>
              </a:ext>
            </a:extLst>
          </p:cNvPr>
          <p:cNvSpPr>
            <a:spLocks noGrp="1"/>
          </p:cNvSpPr>
          <p:nvPr>
            <p:ph type="body" sz="half" idx="16"/>
          </p:nvPr>
        </p:nvSpPr>
        <p:spPr/>
        <p:txBody>
          <a:bodyPr>
            <a:normAutofit/>
          </a:bodyPr>
          <a:lstStyle/>
          <a:p>
            <a:r>
              <a:rPr lang="en-US" sz="1600" dirty="0"/>
              <a:t>High Cloud Airlines has solidified its position in the market through strategic route expansion, catering to both domestic and international travelers . The company’s focus on customer satisfaction and service quality has enhanced  brand loyalty and diverse customer base</a:t>
            </a:r>
            <a:endParaRPr lang="en-IN" sz="1600" dirty="0"/>
          </a:p>
        </p:txBody>
      </p:sp>
      <p:sp>
        <p:nvSpPr>
          <p:cNvPr id="7" name="Text Placeholder 6">
            <a:extLst>
              <a:ext uri="{FF2B5EF4-FFF2-40B4-BE49-F238E27FC236}">
                <a16:creationId xmlns:a16="http://schemas.microsoft.com/office/drawing/2014/main" id="{EB657A9A-854D-4E6E-8393-6BF0D03ADD05}"/>
              </a:ext>
            </a:extLst>
          </p:cNvPr>
          <p:cNvSpPr>
            <a:spLocks noGrp="1"/>
          </p:cNvSpPr>
          <p:nvPr>
            <p:ph type="body" sz="quarter" idx="13"/>
          </p:nvPr>
        </p:nvSpPr>
        <p:spPr>
          <a:xfrm>
            <a:off x="8051800" y="2065866"/>
            <a:ext cx="3456432" cy="753534"/>
          </a:xfrm>
        </p:spPr>
        <p:txBody>
          <a:bodyPr/>
          <a:lstStyle/>
          <a:p>
            <a:r>
              <a:rPr lang="en-US" dirty="0"/>
              <a:t>Risk Management</a:t>
            </a:r>
            <a:endParaRPr lang="en-IN" dirty="0"/>
          </a:p>
        </p:txBody>
      </p:sp>
      <p:sp>
        <p:nvSpPr>
          <p:cNvPr id="8" name="Text Placeholder 7">
            <a:extLst>
              <a:ext uri="{FF2B5EF4-FFF2-40B4-BE49-F238E27FC236}">
                <a16:creationId xmlns:a16="http://schemas.microsoft.com/office/drawing/2014/main" id="{BB24D22F-B606-44CC-BDC4-419253A4EF66}"/>
              </a:ext>
            </a:extLst>
          </p:cNvPr>
          <p:cNvSpPr>
            <a:spLocks noGrp="1"/>
          </p:cNvSpPr>
          <p:nvPr>
            <p:ph type="body" sz="half" idx="17"/>
          </p:nvPr>
        </p:nvSpPr>
        <p:spPr/>
        <p:txBody>
          <a:bodyPr>
            <a:normAutofit/>
          </a:bodyPr>
          <a:lstStyle/>
          <a:p>
            <a:r>
              <a:rPr lang="en-US" sz="1600" dirty="0"/>
              <a:t>High Cloud Airlines remains vigilant in managing various risks inherent in the aviation industry , including regulatory compliance geopolitical instability and fluctuating  fuel  prices, Robust risk management practices and contingency  plans are in place to mitigate potential disruptions and ensure business continuity</a:t>
            </a:r>
            <a:endParaRPr lang="en-IN" sz="1600" dirty="0"/>
          </a:p>
        </p:txBody>
      </p:sp>
    </p:spTree>
    <p:extLst>
      <p:ext uri="{BB962C8B-B14F-4D97-AF65-F5344CB8AC3E}">
        <p14:creationId xmlns:p14="http://schemas.microsoft.com/office/powerpoint/2010/main" val="12489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62EF-7E14-42B6-A4F5-66EE4CBB9D09}"/>
              </a:ext>
            </a:extLst>
          </p:cNvPr>
          <p:cNvSpPr>
            <a:spLocks noGrp="1"/>
          </p:cNvSpPr>
          <p:nvPr>
            <p:ph type="title"/>
          </p:nvPr>
        </p:nvSpPr>
        <p:spPr>
          <a:xfrm>
            <a:off x="4598377" y="764373"/>
            <a:ext cx="2110154" cy="1293028"/>
          </a:xfrm>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E20EED85-0836-4DD9-A912-4B6414E08524}"/>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FINANCIAL ANALYSIS</a:t>
            </a:r>
          </a:p>
          <a:p>
            <a:pPr>
              <a:buFont typeface="Wingdings" panose="05000000000000000000" pitchFamily="2" charset="2"/>
              <a:buChar char="v"/>
            </a:pPr>
            <a:r>
              <a:rPr lang="en-US" dirty="0">
                <a:solidFill>
                  <a:srgbClr val="00B0F0"/>
                </a:solidFill>
              </a:rPr>
              <a:t>MARKET ANALYSIS</a:t>
            </a:r>
          </a:p>
          <a:p>
            <a:pPr>
              <a:buFont typeface="Wingdings" panose="05000000000000000000" pitchFamily="2" charset="2"/>
              <a:buChar char="v"/>
            </a:pPr>
            <a:r>
              <a:rPr lang="en-US" dirty="0">
                <a:solidFill>
                  <a:srgbClr val="00B0F0"/>
                </a:solidFill>
              </a:rPr>
              <a:t>OPERTIONAL ANALYSIS</a:t>
            </a:r>
          </a:p>
          <a:p>
            <a:pPr>
              <a:buFont typeface="Wingdings" panose="05000000000000000000" pitchFamily="2" charset="2"/>
              <a:buChar char="v"/>
            </a:pPr>
            <a:r>
              <a:rPr lang="en-US" dirty="0">
                <a:solidFill>
                  <a:srgbClr val="00B0F0"/>
                </a:solidFill>
              </a:rPr>
              <a:t>CUSTOMER ANALYSIS</a:t>
            </a:r>
          </a:p>
          <a:p>
            <a:pPr>
              <a:buFont typeface="Wingdings" panose="05000000000000000000" pitchFamily="2" charset="2"/>
              <a:buChar char="v"/>
            </a:pPr>
            <a:r>
              <a:rPr lang="en-US" dirty="0">
                <a:solidFill>
                  <a:srgbClr val="00B0F0"/>
                </a:solidFill>
              </a:rPr>
              <a:t>TECHNOLOGICAL ANALYSIS</a:t>
            </a:r>
          </a:p>
          <a:p>
            <a:pPr>
              <a:buFont typeface="Wingdings" panose="05000000000000000000" pitchFamily="2" charset="2"/>
              <a:buChar char="v"/>
            </a:pPr>
            <a:r>
              <a:rPr lang="en-US" dirty="0">
                <a:solidFill>
                  <a:srgbClr val="00B0F0"/>
                </a:solidFill>
              </a:rPr>
              <a:t>ENVIRONMENTAL ANALYSIS</a:t>
            </a:r>
            <a:endParaRPr lang="en-IN" dirty="0">
              <a:solidFill>
                <a:srgbClr val="00B0F0"/>
              </a:solidFill>
            </a:endParaRPr>
          </a:p>
        </p:txBody>
      </p:sp>
    </p:spTree>
    <p:extLst>
      <p:ext uri="{BB962C8B-B14F-4D97-AF65-F5344CB8AC3E}">
        <p14:creationId xmlns:p14="http://schemas.microsoft.com/office/powerpoint/2010/main" val="356910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9779-F1AD-43DC-A6ED-06B1903952D3}"/>
              </a:ext>
            </a:extLst>
          </p:cNvPr>
          <p:cNvSpPr>
            <a:spLocks noGrp="1"/>
          </p:cNvSpPr>
          <p:nvPr>
            <p:ph type="title"/>
          </p:nvPr>
        </p:nvSpPr>
        <p:spPr>
          <a:xfrm>
            <a:off x="562709" y="1"/>
            <a:ext cx="3200400" cy="639314"/>
          </a:xfrm>
        </p:spPr>
        <p:txBody>
          <a:bodyPr>
            <a:normAutofit fontScale="90000"/>
          </a:bodyPr>
          <a:lstStyle/>
          <a:p>
            <a:r>
              <a:rPr lang="en-US" dirty="0"/>
              <a:t>KEY INSIGHTS</a:t>
            </a:r>
            <a:endParaRPr lang="en-IN" dirty="0"/>
          </a:p>
        </p:txBody>
      </p:sp>
      <p:pic>
        <p:nvPicPr>
          <p:cNvPr id="11" name="Content Placeholder 10">
            <a:extLst>
              <a:ext uri="{FF2B5EF4-FFF2-40B4-BE49-F238E27FC236}">
                <a16:creationId xmlns:a16="http://schemas.microsoft.com/office/drawing/2014/main" id="{1B80ADEA-E714-4743-A932-A317543B1F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6831" y="2334357"/>
            <a:ext cx="2282189" cy="1593281"/>
          </a:xfrm>
          <a:effectLst>
            <a:outerShdw blurRad="50800" dist="38100" dir="2700000" algn="tl" rotWithShape="0">
              <a:prstClr val="black">
                <a:alpha val="40000"/>
              </a:prstClr>
            </a:outerShdw>
          </a:effectLst>
        </p:spPr>
      </p:pic>
      <p:sp>
        <p:nvSpPr>
          <p:cNvPr id="4" name="Hexagon 3">
            <a:extLst>
              <a:ext uri="{FF2B5EF4-FFF2-40B4-BE49-F238E27FC236}">
                <a16:creationId xmlns:a16="http://schemas.microsoft.com/office/drawing/2014/main" id="{FDADA49A-CA4D-4472-8587-9BDCA449082D}"/>
              </a:ext>
            </a:extLst>
          </p:cNvPr>
          <p:cNvSpPr/>
          <p:nvPr/>
        </p:nvSpPr>
        <p:spPr>
          <a:xfrm>
            <a:off x="4290646" y="536331"/>
            <a:ext cx="2620108" cy="1758461"/>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FINANCIAL STABILITY:</a:t>
            </a:r>
          </a:p>
          <a:p>
            <a:pPr algn="ctr"/>
            <a:r>
              <a:rPr lang="en-US" sz="1200" dirty="0">
                <a:solidFill>
                  <a:schemeClr val="tx1"/>
                </a:solidFill>
              </a:rPr>
              <a:t>Evaluate Overall cost structures and identify opportunities for cost optimization and efficiency improvements</a:t>
            </a:r>
            <a:endParaRPr lang="en-IN" sz="1200" dirty="0">
              <a:solidFill>
                <a:schemeClr val="tx1"/>
              </a:solidFill>
            </a:endParaRPr>
          </a:p>
        </p:txBody>
      </p:sp>
      <p:sp>
        <p:nvSpPr>
          <p:cNvPr id="5" name="Hexagon 4">
            <a:extLst>
              <a:ext uri="{FF2B5EF4-FFF2-40B4-BE49-F238E27FC236}">
                <a16:creationId xmlns:a16="http://schemas.microsoft.com/office/drawing/2014/main" id="{C82FFB43-F55C-4D08-91DF-3E7DC44991A3}"/>
              </a:ext>
            </a:extLst>
          </p:cNvPr>
          <p:cNvSpPr/>
          <p:nvPr/>
        </p:nvSpPr>
        <p:spPr>
          <a:xfrm>
            <a:off x="2218121" y="1361545"/>
            <a:ext cx="2500182" cy="186649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COMPETITION:</a:t>
            </a:r>
          </a:p>
          <a:p>
            <a:pPr algn="ctr"/>
            <a:r>
              <a:rPr lang="en-US" sz="1200" b="1" dirty="0">
                <a:solidFill>
                  <a:schemeClr val="bg1"/>
                </a:solidFill>
              </a:rPr>
              <a:t>Focus on intense competition, especially in popular routes</a:t>
            </a:r>
            <a:endParaRPr lang="en-IN" sz="1200" b="1" dirty="0">
              <a:solidFill>
                <a:schemeClr val="bg1"/>
              </a:solidFill>
            </a:endParaRPr>
          </a:p>
        </p:txBody>
      </p:sp>
      <p:sp>
        <p:nvSpPr>
          <p:cNvPr id="6" name="Hexagon 5">
            <a:extLst>
              <a:ext uri="{FF2B5EF4-FFF2-40B4-BE49-F238E27FC236}">
                <a16:creationId xmlns:a16="http://schemas.microsoft.com/office/drawing/2014/main" id="{F8D662E7-3AAD-49A5-A70A-6C89C48B3B89}"/>
              </a:ext>
            </a:extLst>
          </p:cNvPr>
          <p:cNvSpPr/>
          <p:nvPr/>
        </p:nvSpPr>
        <p:spPr>
          <a:xfrm>
            <a:off x="6462642" y="1361545"/>
            <a:ext cx="2620108" cy="1758461"/>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MARKET ANALYSIS:</a:t>
            </a:r>
          </a:p>
          <a:p>
            <a:pPr algn="ctr"/>
            <a:r>
              <a:rPr lang="en-US" sz="1200" b="1" dirty="0">
                <a:solidFill>
                  <a:schemeClr val="bg1"/>
                </a:solidFill>
              </a:rPr>
              <a:t>Evaluate the performance of different carriers  operating in the market and access market share</a:t>
            </a:r>
            <a:endParaRPr lang="en-IN" sz="1200" b="1" dirty="0">
              <a:solidFill>
                <a:schemeClr val="bg1"/>
              </a:solidFill>
            </a:endParaRPr>
          </a:p>
        </p:txBody>
      </p:sp>
      <p:sp>
        <p:nvSpPr>
          <p:cNvPr id="7" name="Hexagon 6">
            <a:extLst>
              <a:ext uri="{FF2B5EF4-FFF2-40B4-BE49-F238E27FC236}">
                <a16:creationId xmlns:a16="http://schemas.microsoft.com/office/drawing/2014/main" id="{771DB039-3B27-452C-A3D3-330005F5CF37}"/>
              </a:ext>
            </a:extLst>
          </p:cNvPr>
          <p:cNvSpPr/>
          <p:nvPr/>
        </p:nvSpPr>
        <p:spPr>
          <a:xfrm>
            <a:off x="2321169" y="3228039"/>
            <a:ext cx="2397134" cy="1651692"/>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ONTIME PERFORMANCE:</a:t>
            </a:r>
          </a:p>
          <a:p>
            <a:pPr algn="ctr"/>
            <a:r>
              <a:rPr lang="en-US" sz="1200" dirty="0"/>
              <a:t>Identify the overall on-time performance of flights and explore any pattern</a:t>
            </a:r>
            <a:endParaRPr lang="en-IN" sz="1200" dirty="0"/>
          </a:p>
        </p:txBody>
      </p:sp>
      <p:sp>
        <p:nvSpPr>
          <p:cNvPr id="8" name="Hexagon 7">
            <a:extLst>
              <a:ext uri="{FF2B5EF4-FFF2-40B4-BE49-F238E27FC236}">
                <a16:creationId xmlns:a16="http://schemas.microsoft.com/office/drawing/2014/main" id="{0AFE9C13-3592-4DE0-BB71-4E4C6E4B37B0}"/>
              </a:ext>
            </a:extLst>
          </p:cNvPr>
          <p:cNvSpPr/>
          <p:nvPr/>
        </p:nvSpPr>
        <p:spPr>
          <a:xfrm>
            <a:off x="4286031" y="3927638"/>
            <a:ext cx="2795954" cy="1866492"/>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GROWTH OPPORTUNITES:</a:t>
            </a:r>
          </a:p>
          <a:p>
            <a:pPr algn="ctr"/>
            <a:r>
              <a:rPr lang="en-US" sz="1200" b="1" dirty="0">
                <a:solidFill>
                  <a:schemeClr val="bg1"/>
                </a:solidFill>
              </a:rPr>
              <a:t>Identify high –demand routes and potential based on origin- destination analysis</a:t>
            </a:r>
            <a:endParaRPr lang="en-IN" sz="1200" b="1" dirty="0">
              <a:solidFill>
                <a:schemeClr val="bg1"/>
              </a:solidFill>
            </a:endParaRPr>
          </a:p>
        </p:txBody>
      </p:sp>
      <p:sp>
        <p:nvSpPr>
          <p:cNvPr id="9" name="Hexagon 8">
            <a:extLst>
              <a:ext uri="{FF2B5EF4-FFF2-40B4-BE49-F238E27FC236}">
                <a16:creationId xmlns:a16="http://schemas.microsoft.com/office/drawing/2014/main" id="{CE06B50B-9225-4068-9A0B-575E593C784E}"/>
              </a:ext>
            </a:extLst>
          </p:cNvPr>
          <p:cNvSpPr/>
          <p:nvPr/>
        </p:nvSpPr>
        <p:spPr>
          <a:xfrm>
            <a:off x="6649712" y="3120006"/>
            <a:ext cx="2429842" cy="1758460"/>
          </a:xfrm>
          <a:prstGeom prst="hexagon">
            <a:avLst/>
          </a:prstGeom>
          <a:ln>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DEMAND ANALYSIS:</a:t>
            </a:r>
          </a:p>
          <a:p>
            <a:pPr algn="ctr"/>
            <a:r>
              <a:rPr lang="en-US" sz="1200" dirty="0"/>
              <a:t>Understand the performance and demand patterns across different cities, states ,countries</a:t>
            </a:r>
            <a:endParaRPr lang="en-IN" sz="1200" dirty="0"/>
          </a:p>
        </p:txBody>
      </p:sp>
    </p:spTree>
    <p:extLst>
      <p:ext uri="{BB962C8B-B14F-4D97-AF65-F5344CB8AC3E}">
        <p14:creationId xmlns:p14="http://schemas.microsoft.com/office/powerpoint/2010/main" val="128792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1690-9802-41DF-AC20-2776AEDFD4B1}"/>
              </a:ext>
            </a:extLst>
          </p:cNvPr>
          <p:cNvSpPr>
            <a:spLocks noGrp="1"/>
          </p:cNvSpPr>
          <p:nvPr>
            <p:ph type="title"/>
          </p:nvPr>
        </p:nvSpPr>
        <p:spPr>
          <a:xfrm>
            <a:off x="967154" y="764373"/>
            <a:ext cx="10539046" cy="1293028"/>
          </a:xfrm>
        </p:spPr>
        <p:txBody>
          <a:bodyPr/>
          <a:lstStyle/>
          <a:p>
            <a:r>
              <a:rPr lang="en-US" dirty="0"/>
              <a:t>RECOMMENDATIONS &amp; VISUALISATIONS</a:t>
            </a:r>
            <a:endParaRPr lang="en-IN" dirty="0"/>
          </a:p>
        </p:txBody>
      </p:sp>
      <p:sp>
        <p:nvSpPr>
          <p:cNvPr id="3" name="Content Placeholder 2">
            <a:extLst>
              <a:ext uri="{FF2B5EF4-FFF2-40B4-BE49-F238E27FC236}">
                <a16:creationId xmlns:a16="http://schemas.microsoft.com/office/drawing/2014/main" id="{EDEA1E24-040F-4BE7-BBA4-2F23E3059C75}"/>
              </a:ext>
            </a:extLst>
          </p:cNvPr>
          <p:cNvSpPr>
            <a:spLocks noGrp="1"/>
          </p:cNvSpPr>
          <p:nvPr>
            <p:ph idx="1"/>
          </p:nvPr>
        </p:nvSpPr>
        <p:spPr/>
        <p:txBody>
          <a:bodyPr/>
          <a:lstStyle/>
          <a:p>
            <a:pPr>
              <a:buFont typeface="Wingdings" panose="05000000000000000000" pitchFamily="2" charset="2"/>
              <a:buChar char="Ø"/>
            </a:pPr>
            <a:r>
              <a:rPr lang="en-US" dirty="0"/>
              <a:t>Based on the available data it’s evident that there’s a significant  preference among passengers for weekday travel compared to  weekends this insights presents an opportunity for increase their flight operations within the USA ,focusing on regions or routes with high demand but low competition.</a:t>
            </a:r>
          </a:p>
          <a:p>
            <a:pPr>
              <a:buFont typeface="Wingdings" panose="05000000000000000000" pitchFamily="2" charset="2"/>
              <a:buChar char="Ø"/>
            </a:pPr>
            <a:r>
              <a:rPr lang="en-US" dirty="0"/>
              <a:t>By expanding operations in these areas airlines can capitalize on untapped potential and cater to the preferences of weekday travelers.</a:t>
            </a:r>
          </a:p>
          <a:p>
            <a:pPr>
              <a:buFont typeface="Wingdings" panose="05000000000000000000" pitchFamily="2" charset="2"/>
              <a:buChar char="Ø"/>
            </a:pPr>
            <a:r>
              <a:rPr lang="en-US" dirty="0"/>
              <a:t>By strategically expanding flight operations in regions or routes with high demand on weekdays, airlines can position themselves for growth and success in the competitive aviation market , This proactive approach informed by data-driven insights, can drive business expansion and enhance customer satisfaction in the long run.</a:t>
            </a:r>
            <a:endParaRPr lang="en-IN" dirty="0"/>
          </a:p>
        </p:txBody>
      </p:sp>
    </p:spTree>
    <p:extLst>
      <p:ext uri="{BB962C8B-B14F-4D97-AF65-F5344CB8AC3E}">
        <p14:creationId xmlns:p14="http://schemas.microsoft.com/office/powerpoint/2010/main" val="22628434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282</TotalTime>
  <Words>887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Arial Black</vt:lpstr>
      <vt:lpstr>Century Gothic</vt:lpstr>
      <vt:lpstr>Courier New</vt:lpstr>
      <vt:lpstr>Wingdings</vt:lpstr>
      <vt:lpstr>Vapor Trail</vt:lpstr>
      <vt:lpstr>HIGH CLOUD AIRLINES</vt:lpstr>
      <vt:lpstr>AGENDA</vt:lpstr>
      <vt:lpstr>INTRODUCTION</vt:lpstr>
      <vt:lpstr>BUSSINESS OVERVIEW</vt:lpstr>
      <vt:lpstr>OBJECTIVES</vt:lpstr>
      <vt:lpstr>BUSSINESS SUMARRY</vt:lpstr>
      <vt:lpstr>scope</vt:lpstr>
      <vt:lpstr>KEY INSIGHTS</vt:lpstr>
      <vt:lpstr>RECOMMENDATIONS &amp; VISUALISATIONS</vt:lpstr>
      <vt:lpstr> WHAT HAVE WE LEARNT FROM THIS PROJECT? </vt:lpstr>
      <vt:lpstr>Excel dashboard</vt:lpstr>
      <vt:lpstr>power-bi dashboard</vt:lpstr>
      <vt:lpstr>Tableau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dc:title>
  <dc:creator>ActSoftware</dc:creator>
  <cp:lastModifiedBy>ActSoftware</cp:lastModifiedBy>
  <cp:revision>5</cp:revision>
  <dcterms:created xsi:type="dcterms:W3CDTF">2024-08-09T06:05:06Z</dcterms:created>
  <dcterms:modified xsi:type="dcterms:W3CDTF">2024-08-16T10:24:29Z</dcterms:modified>
</cp:coreProperties>
</file>