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IBM Plex Sans Medium" panose="020F0502020204030204" pitchFamily="34" charset="0"/>
      <p:regular r:id="rId15"/>
    </p:embeddedFont>
    <p:embeddedFont>
      <p:font typeface="Roboto" panose="02000000000000000000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133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unakar00/Fraud-Detection-in-Banking-Transactions-Using-Hadoo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Fraud Detection System for Banking Transactions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Leveraging Apache Spark and Machine Learning for Scalable Fraud Detection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71280"/>
            <a:ext cx="72347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Introduction and 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336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primary objective is to develop a 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scalable fraud detection system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specifically designed for banking transactions.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761423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FFBC8F"/>
          </a:solidFill>
          <a:ln/>
        </p:spPr>
      </p:sp>
      <p:sp>
        <p:nvSpPr>
          <p:cNvPr id="5" name="Shape 3"/>
          <p:cNvSpPr/>
          <p:nvPr/>
        </p:nvSpPr>
        <p:spPr>
          <a:xfrm>
            <a:off x="2551688" y="345174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FFBC8F"/>
          </a:solidFill>
          <a:ln/>
        </p:spPr>
      </p:sp>
      <p:sp>
        <p:nvSpPr>
          <p:cNvPr id="6" name="Text 4"/>
          <p:cNvSpPr/>
          <p:nvPr/>
        </p:nvSpPr>
        <p:spPr>
          <a:xfrm>
            <a:off x="2755761" y="3621881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051084" y="43588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Real-Time Detection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51084" y="4849297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Utilizing 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Spark Streaming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immediate analysis of incoming transactions.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3761423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FFBC8F"/>
          </a:solidFill>
          <a:ln/>
        </p:spPr>
      </p:sp>
      <p:sp>
        <p:nvSpPr>
          <p:cNvPr id="10" name="Shape 8"/>
          <p:cNvSpPr/>
          <p:nvPr/>
        </p:nvSpPr>
        <p:spPr>
          <a:xfrm>
            <a:off x="6974860" y="345174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FFBC8F"/>
          </a:solidFill>
          <a:ln/>
        </p:spPr>
      </p:sp>
      <p:sp>
        <p:nvSpPr>
          <p:cNvPr id="11" name="Text 9"/>
          <p:cNvSpPr/>
          <p:nvPr/>
        </p:nvSpPr>
        <p:spPr>
          <a:xfrm>
            <a:off x="7178933" y="3621881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2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5474256" y="43588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Hybrid ML Approach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5474256" y="4849297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Combining both 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unsupervised and supervised machine learning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techniques for comprehensive fraud identification.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640133" y="3761423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FFBC8F"/>
          </a:solidFill>
          <a:ln/>
        </p:spPr>
      </p:sp>
      <p:sp>
        <p:nvSpPr>
          <p:cNvPr id="15" name="Shape 13"/>
          <p:cNvSpPr/>
          <p:nvPr/>
        </p:nvSpPr>
        <p:spPr>
          <a:xfrm>
            <a:off x="11398032" y="345174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FFBC8F"/>
          </a:solidFill>
          <a:ln/>
        </p:spPr>
      </p:sp>
      <p:sp>
        <p:nvSpPr>
          <p:cNvPr id="16" name="Text 14"/>
          <p:cNvSpPr/>
          <p:nvPr/>
        </p:nvSpPr>
        <p:spPr>
          <a:xfrm>
            <a:off x="11602105" y="3621881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000000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9897427" y="4358878"/>
            <a:ext cx="30338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Scalability &amp; Protection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9897427" y="4849297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Ensuring the system can handle 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large-scale transaction data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safeguarding financial institutions and their customers.</a:t>
            </a:r>
            <a:endParaRPr lang="en-US" sz="17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2D7A4D-48C1-7FCB-5BE8-553B036B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7773163"/>
            <a:ext cx="1828800" cy="4038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23129"/>
            <a:ext cx="95972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Chosen Machine Learning Algorithms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8553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 selected a suite of algorithms for their distinct roles and performance in fraud detection.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230404"/>
            <a:ext cx="45843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K-means Clustering (Unsupervised)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8115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Detects outliers and novel fraud patterns.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25374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Highly scalable for large datasets with Apache Spark.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230404"/>
            <a:ext cx="36779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Random Forest (Supervised)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8115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Offers high accuracy and is robust to overfitting.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25374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feature importance for model explainability.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177909"/>
            <a:ext cx="42021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Logistic Regression (Supervised)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93790" y="57590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Interpretable and computationally fast.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20125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Serves as an essential baseline for benchmarking and regulatory compliance.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177909"/>
            <a:ext cx="47589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Gradient Boosted Trees (Supervised)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599521" y="57590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Captures complex, non-linear fraud patterns.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620125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Delivers high predictive performance across key metrics (AUC, precision, recall).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59EAA1-BACE-F2FB-4443-CD618776F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8569" y="7710301"/>
            <a:ext cx="1871831" cy="4038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17715"/>
            <a:ext cx="87558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Algorithm Suitability and Strategy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801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selection balances 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scalability, comprehensiveness, and production readiness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deliver a robust system.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498175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484B51"/>
          </a:solidFill>
          <a:ln/>
        </p:spPr>
      </p:sp>
      <p:sp>
        <p:nvSpPr>
          <p:cNvPr id="5" name="Text 3"/>
          <p:cNvSpPr/>
          <p:nvPr/>
        </p:nvSpPr>
        <p:spPr>
          <a:xfrm>
            <a:off x="1020604" y="3724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Optimized for Spark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0604" y="4215408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 chosen algorithms are specifically optimized for 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Apache Spark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ensuring efficient processing of vast datasets.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498175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484B51"/>
          </a:solidFill>
          <a:ln/>
        </p:spPr>
      </p:sp>
      <p:sp>
        <p:nvSpPr>
          <p:cNvPr id="8" name="Text 6"/>
          <p:cNvSpPr/>
          <p:nvPr/>
        </p:nvSpPr>
        <p:spPr>
          <a:xfrm>
            <a:off x="5443776" y="3724989"/>
            <a:ext cx="28675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Complementary Roles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43776" y="4215408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K-means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excels at anomaly detection, while 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Forest, Logistic Regression, and GBT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handle classification.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40133" y="3498175"/>
            <a:ext cx="4196358" cy="2395657"/>
          </a:xfrm>
          <a:prstGeom prst="roundRect">
            <a:avLst>
              <a:gd name="adj" fmla="val 1420"/>
            </a:avLst>
          </a:prstGeom>
          <a:solidFill>
            <a:srgbClr val="484B51"/>
          </a:solidFill>
          <a:ln/>
        </p:spPr>
      </p:sp>
      <p:sp>
        <p:nvSpPr>
          <p:cNvPr id="11" name="Text 9"/>
          <p:cNvSpPr/>
          <p:nvPr/>
        </p:nvSpPr>
        <p:spPr>
          <a:xfrm>
            <a:off x="9866948" y="3724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Production-Ready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66948" y="4215408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Designed for </a:t>
            </a: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scoring</a:t>
            </a: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with Spark Streaming, supporting explainability for compliance.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61489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strategic combination allows us to handle diverse datasets and balance interpretability with high predictive performance.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E1267A-EF8B-6670-9636-CD92B273C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2183" y="7721059"/>
            <a:ext cx="1819666" cy="403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1268" y="489466"/>
            <a:ext cx="5207437" cy="5545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Project Pipeline Overview</a:t>
            </a:r>
            <a:endParaRPr lang="en-US" sz="3450" dirty="0"/>
          </a:p>
        </p:txBody>
      </p:sp>
      <p:sp>
        <p:nvSpPr>
          <p:cNvPr id="3" name="Text 1"/>
          <p:cNvSpPr/>
          <p:nvPr/>
        </p:nvSpPr>
        <p:spPr>
          <a:xfrm>
            <a:off x="621268" y="1398984"/>
            <a:ext cx="13387864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Our system follows a structured pipeline from data ingestion to real-time deployment.</a:t>
            </a:r>
            <a:endParaRPr lang="en-US" sz="1350" dirty="0"/>
          </a:p>
        </p:txBody>
      </p:sp>
      <p:sp>
        <p:nvSpPr>
          <p:cNvPr id="4" name="Shape 2"/>
          <p:cNvSpPr/>
          <p:nvPr/>
        </p:nvSpPr>
        <p:spPr>
          <a:xfrm>
            <a:off x="621268" y="1882616"/>
            <a:ext cx="177403" cy="1065014"/>
          </a:xfrm>
          <a:prstGeom prst="roundRect">
            <a:avLst>
              <a:gd name="adj" fmla="val 15010"/>
            </a:avLst>
          </a:prstGeom>
          <a:solidFill>
            <a:srgbClr val="484B51"/>
          </a:solidFill>
          <a:ln/>
        </p:spPr>
      </p:sp>
      <p:sp>
        <p:nvSpPr>
          <p:cNvPr id="5" name="Text 3"/>
          <p:cNvSpPr/>
          <p:nvPr/>
        </p:nvSpPr>
        <p:spPr>
          <a:xfrm>
            <a:off x="976074" y="2060019"/>
            <a:ext cx="2218968" cy="277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Data Loading &amp; EDA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976074" y="2443877"/>
            <a:ext cx="13033058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Ingest large-scale transaction data via Spark, visualizing fraud rates and feature distributions.</a:t>
            </a:r>
            <a:endParaRPr lang="en-US" sz="1350" dirty="0"/>
          </a:p>
        </p:txBody>
      </p:sp>
      <p:sp>
        <p:nvSpPr>
          <p:cNvPr id="7" name="Shape 5"/>
          <p:cNvSpPr/>
          <p:nvPr/>
        </p:nvSpPr>
        <p:spPr>
          <a:xfrm>
            <a:off x="887492" y="3080742"/>
            <a:ext cx="177403" cy="1065014"/>
          </a:xfrm>
          <a:prstGeom prst="roundRect">
            <a:avLst>
              <a:gd name="adj" fmla="val 15010"/>
            </a:avLst>
          </a:prstGeom>
          <a:solidFill>
            <a:srgbClr val="484B51"/>
          </a:solidFill>
          <a:ln/>
        </p:spPr>
      </p:sp>
      <p:sp>
        <p:nvSpPr>
          <p:cNvPr id="8" name="Text 6"/>
          <p:cNvSpPr/>
          <p:nvPr/>
        </p:nvSpPr>
        <p:spPr>
          <a:xfrm>
            <a:off x="1242298" y="3258145"/>
            <a:ext cx="2877860" cy="277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Data Cleaning &amp; Engineering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1242298" y="3642003"/>
            <a:ext cx="12766834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 missing values, standardize formats, and create features like transaction frequency and amount variance.</a:t>
            </a:r>
            <a:endParaRPr lang="en-US" sz="1350" dirty="0"/>
          </a:p>
        </p:txBody>
      </p:sp>
      <p:sp>
        <p:nvSpPr>
          <p:cNvPr id="10" name="Shape 8"/>
          <p:cNvSpPr/>
          <p:nvPr/>
        </p:nvSpPr>
        <p:spPr>
          <a:xfrm>
            <a:off x="1153716" y="4278868"/>
            <a:ext cx="177403" cy="1065014"/>
          </a:xfrm>
          <a:prstGeom prst="roundRect">
            <a:avLst>
              <a:gd name="adj" fmla="val 15010"/>
            </a:avLst>
          </a:prstGeom>
          <a:solidFill>
            <a:srgbClr val="484B51"/>
          </a:solidFill>
          <a:ln/>
        </p:spPr>
      </p:sp>
      <p:sp>
        <p:nvSpPr>
          <p:cNvPr id="11" name="Text 9"/>
          <p:cNvSpPr/>
          <p:nvPr/>
        </p:nvSpPr>
        <p:spPr>
          <a:xfrm>
            <a:off x="1508522" y="4456271"/>
            <a:ext cx="2218968" cy="277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Model Development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1508522" y="4840129"/>
            <a:ext cx="12500610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 K-means, Random Forest, Logistic Regression, and Gradient Boosted Trees for fraud detection.</a:t>
            </a:r>
            <a:endParaRPr lang="en-US" sz="1350" dirty="0"/>
          </a:p>
        </p:txBody>
      </p:sp>
      <p:sp>
        <p:nvSpPr>
          <p:cNvPr id="13" name="Shape 11"/>
          <p:cNvSpPr/>
          <p:nvPr/>
        </p:nvSpPr>
        <p:spPr>
          <a:xfrm>
            <a:off x="1420058" y="5476994"/>
            <a:ext cx="177403" cy="1065014"/>
          </a:xfrm>
          <a:prstGeom prst="roundRect">
            <a:avLst>
              <a:gd name="adj" fmla="val 15010"/>
            </a:avLst>
          </a:prstGeom>
          <a:solidFill>
            <a:srgbClr val="484B51"/>
          </a:solidFill>
          <a:ln/>
        </p:spPr>
      </p:sp>
      <p:sp>
        <p:nvSpPr>
          <p:cNvPr id="14" name="Text 12"/>
          <p:cNvSpPr/>
          <p:nvPr/>
        </p:nvSpPr>
        <p:spPr>
          <a:xfrm>
            <a:off x="1774865" y="5654397"/>
            <a:ext cx="2218968" cy="277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Model Evaluation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1774865" y="6038255"/>
            <a:ext cx="12234267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Assess performance using metrics like AUC, precision, recall, and F1-score; compare ROC curves.</a:t>
            </a:r>
            <a:endParaRPr lang="en-US" sz="1350" dirty="0"/>
          </a:p>
        </p:txBody>
      </p:sp>
      <p:sp>
        <p:nvSpPr>
          <p:cNvPr id="16" name="Shape 14"/>
          <p:cNvSpPr/>
          <p:nvPr/>
        </p:nvSpPr>
        <p:spPr>
          <a:xfrm>
            <a:off x="1153716" y="6675120"/>
            <a:ext cx="177403" cy="1065014"/>
          </a:xfrm>
          <a:prstGeom prst="roundRect">
            <a:avLst>
              <a:gd name="adj" fmla="val 15010"/>
            </a:avLst>
          </a:prstGeom>
          <a:solidFill>
            <a:srgbClr val="484B51"/>
          </a:solidFill>
          <a:ln/>
        </p:spPr>
      </p:sp>
      <p:sp>
        <p:nvSpPr>
          <p:cNvPr id="17" name="Text 15"/>
          <p:cNvSpPr/>
          <p:nvPr/>
        </p:nvSpPr>
        <p:spPr>
          <a:xfrm>
            <a:off x="1508522" y="6852523"/>
            <a:ext cx="2218968" cy="277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Deployment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1508522" y="7236381"/>
            <a:ext cx="12500610" cy="2839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real-time scoring with Spark Streaming and integrate alerts via Kafka for immediate action.</a:t>
            </a:r>
            <a:endParaRPr lang="en-US" sz="13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70A0707-0C7E-BC3D-D05E-C3D4FD87A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7740134"/>
            <a:ext cx="1828800" cy="403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0950"/>
            <a:ext cx="1098351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Sample Spark ML Pipeline: Random Forest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933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PySpark snippet illustrates a typical ML pipeline for feature processing and model training.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711410"/>
            <a:ext cx="13042821" cy="3606165"/>
          </a:xfrm>
          <a:prstGeom prst="roundRect">
            <a:avLst>
              <a:gd name="adj" fmla="val 944"/>
            </a:avLst>
          </a:prstGeom>
          <a:solidFill>
            <a:srgbClr val="36393F"/>
          </a:solidFill>
          <a:ln/>
        </p:spPr>
      </p:sp>
      <p:sp>
        <p:nvSpPr>
          <p:cNvPr id="5" name="Shape 3"/>
          <p:cNvSpPr/>
          <p:nvPr/>
        </p:nvSpPr>
        <p:spPr>
          <a:xfrm>
            <a:off x="782479" y="2711410"/>
            <a:ext cx="13065443" cy="3606165"/>
          </a:xfrm>
          <a:prstGeom prst="roundRect">
            <a:avLst>
              <a:gd name="adj" fmla="val 944"/>
            </a:avLst>
          </a:prstGeom>
          <a:solidFill>
            <a:srgbClr val="36393F"/>
          </a:solidFill>
          <a:ln/>
        </p:spPr>
      </p:sp>
      <p:sp>
        <p:nvSpPr>
          <p:cNvPr id="6" name="Text 4"/>
          <p:cNvSpPr/>
          <p:nvPr/>
        </p:nvSpPr>
        <p:spPr>
          <a:xfrm>
            <a:off x="1009293" y="2881432"/>
            <a:ext cx="12611814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highlight>
                  <a:srgbClr val="36393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pyspark.ml.feature import VectorAssembler, StandardScalerfrom pyspark.ml.classification import RandomForestClassifierfrom pyspark.ml import Pipelineassembler = VectorAssembler(inputCols=["amount", "hour", "day"], outputCol="features")scaler = StandardScaler(inputCol="features", outputCol="scaledFeatures")rf = RandomForestClassifier(featuresCol="scaledFeatures", labelCol="label", numTrees=100)pipeline_rf = Pipeline(stages=[assembler, scaler, rf])model_rf = pipeline_rf.fit(trainingData)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57272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Note: Feature names should be replaced with actual dataset columns. This pipeline demonstrates feature assembling, scaling, and a Random Forest classifier.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436B49-9E28-FA3C-6E20-C1FD57EA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3266" y="7721060"/>
            <a:ext cx="1947134" cy="403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5346"/>
            <a:ext cx="74115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Model Comparison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2775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Each algorithm plays a crucial and distinct role in our multi-layered fraud detection strategy.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645807"/>
            <a:ext cx="13042821" cy="4718447"/>
          </a:xfrm>
          <a:prstGeom prst="roundRect">
            <a:avLst>
              <a:gd name="adj" fmla="val 72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1410" y="2653427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1028462" y="2797135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Algorithm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289108" y="2797135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Type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5943" y="2797135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Strengths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802779" y="2797135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Role in Fraud Detection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3303746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462" y="3447455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K-means Clustering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4289108" y="3447455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Unsupervised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45943" y="3447455"/>
            <a:ext cx="279558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Fast, scalable, outlier detection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0802779" y="3447455"/>
            <a:ext cx="27993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Identifies novel fraud patterns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801410" y="4316968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1028462" y="4460677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Random Forest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4289108" y="4460677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Supervised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45943" y="4460677"/>
            <a:ext cx="279558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Robust, accurate, interpretable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10802779" y="4460677"/>
            <a:ext cx="27993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Main classifier for fraud labels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801410" y="5330190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9"/>
          <p:cNvSpPr/>
          <p:nvPr/>
        </p:nvSpPr>
        <p:spPr>
          <a:xfrm>
            <a:off x="1028462" y="5473898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Logistic Regression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4289108" y="5473898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Supervised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7545943" y="5473898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Fast, interpretable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10802779" y="5473898"/>
            <a:ext cx="27993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Baseline, regulatory compliance</a:t>
            </a:r>
            <a:endParaRPr lang="en-US" sz="1750" dirty="0"/>
          </a:p>
        </p:txBody>
      </p:sp>
      <p:sp>
        <p:nvSpPr>
          <p:cNvPr id="25" name="Shape 23"/>
          <p:cNvSpPr/>
          <p:nvPr/>
        </p:nvSpPr>
        <p:spPr>
          <a:xfrm>
            <a:off x="801410" y="6343412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1028462" y="6487120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Gradient Boosted Trees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4289108" y="6487120"/>
            <a:ext cx="27955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Supervised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7545943" y="6487120"/>
            <a:ext cx="279558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 AUC, nonlinear patterns</a:t>
            </a:r>
            <a:endParaRPr lang="en-US" sz="1750" dirty="0"/>
          </a:p>
        </p:txBody>
      </p:sp>
      <p:sp>
        <p:nvSpPr>
          <p:cNvPr id="29" name="Text 27"/>
          <p:cNvSpPr/>
          <p:nvPr/>
        </p:nvSpPr>
        <p:spPr>
          <a:xfrm>
            <a:off x="10802779" y="6487120"/>
            <a:ext cx="27993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Captures complex fraud signatures</a:t>
            </a:r>
            <a:endParaRPr lang="en-US" sz="175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4652E00-4F02-B72D-2A38-50C38DE50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6447" y="7798811"/>
            <a:ext cx="2043953" cy="4038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33532"/>
            <a:ext cx="121718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Deployment and Monitoring Recommendations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7959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practical implementation, deploy on robust Spark environments and maintain continuous monitoring.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640806"/>
            <a:ext cx="38176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Recommended Environments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2219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Google Colab for prototyping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6641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Databricks for managed Spark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1063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On-premise Spark/Hadoop cluster for production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26408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Deployment Steps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22195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Clone GitHub repository: </a:t>
            </a:r>
            <a:r>
              <a:rPr lang="en-US" sz="1750" u="sng" dirty="0">
                <a:solidFill>
                  <a:srgbClr val="FFBC8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github.com/karunakar00/Fraud-Detection-in-Banking-Transactions-Using-Hadoop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027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Load real transaction data (e.g., Kaggle’s creditcard.csv)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469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Adjust feature engineering and pipeline as needed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9114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Run training and evaluation scripts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35364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Enable Spark Streaming with Kafka for live scoring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93790" y="6050994"/>
            <a:ext cx="13042821" cy="1544955"/>
          </a:xfrm>
          <a:prstGeom prst="roundRect">
            <a:avLst>
              <a:gd name="adj" fmla="val 2202"/>
            </a:avLst>
          </a:prstGeom>
          <a:solidFill>
            <a:srgbClr val="022349"/>
          </a:solidFill>
          <a:ln/>
        </p:spPr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04" y="6368296"/>
            <a:ext cx="354330" cy="283488"/>
          </a:xfrm>
          <a:prstGeom prst="rect">
            <a:avLst/>
          </a:prstGeom>
        </p:spPr>
      </p:pic>
      <p:sp>
        <p:nvSpPr>
          <p:cNvPr id="16" name="Text 13"/>
          <p:cNvSpPr/>
          <p:nvPr/>
        </p:nvSpPr>
        <p:spPr>
          <a:xfrm>
            <a:off x="1601748" y="6334482"/>
            <a:ext cx="29326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Continuous Monitoring</a:t>
            </a:r>
            <a:endParaRPr lang="en-US" sz="2200" dirty="0"/>
          </a:p>
        </p:txBody>
      </p:sp>
      <p:sp>
        <p:nvSpPr>
          <p:cNvPr id="17" name="Text 14"/>
          <p:cNvSpPr/>
          <p:nvPr/>
        </p:nvSpPr>
        <p:spPr>
          <a:xfrm>
            <a:off x="1601748" y="6915626"/>
            <a:ext cx="1200804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Regularly </a:t>
            </a:r>
            <a:r>
              <a:rPr lang="en-US" sz="1750" b="1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retrain models</a:t>
            </a:r>
            <a:r>
              <a:rPr lang="en-US" sz="17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adapt to evolving fraud tactics and maintain detection effectiveness over time.</a:t>
            </a:r>
            <a:endParaRPr lang="en-US" sz="17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0659F4E-8AB8-871B-7D0F-57C859338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9327" y="7728447"/>
            <a:ext cx="1861073" cy="403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720</Words>
  <Application>Microsoft Office PowerPoint</Application>
  <PresentationFormat>Custom</PresentationFormat>
  <Paragraphs>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Consolas</vt:lpstr>
      <vt:lpstr>Arial</vt:lpstr>
      <vt:lpstr>IBM Plex Sans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Niharika P</dc:creator>
  <cp:lastModifiedBy>punyamanthula mohana durga niharika</cp:lastModifiedBy>
  <cp:revision>2</cp:revision>
  <dcterms:created xsi:type="dcterms:W3CDTF">2025-07-20T15:54:23Z</dcterms:created>
  <dcterms:modified xsi:type="dcterms:W3CDTF">2025-07-20T16:05:40Z</dcterms:modified>
</cp:coreProperties>
</file>