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0"/>
  </p:notesMasterIdLst>
  <p:sldIdLst>
    <p:sldId id="256" r:id="rId2"/>
    <p:sldId id="257" r:id="rId3"/>
    <p:sldId id="298" r:id="rId4"/>
    <p:sldId id="324" r:id="rId5"/>
    <p:sldId id="321" r:id="rId6"/>
    <p:sldId id="325" r:id="rId7"/>
    <p:sldId id="316" r:id="rId8"/>
    <p:sldId id="320" r:id="rId9"/>
    <p:sldId id="296" r:id="rId10"/>
    <p:sldId id="305" r:id="rId11"/>
    <p:sldId id="306" r:id="rId12"/>
    <p:sldId id="313" r:id="rId13"/>
    <p:sldId id="319" r:id="rId14"/>
    <p:sldId id="312" r:id="rId15"/>
    <p:sldId id="310" r:id="rId16"/>
    <p:sldId id="327" r:id="rId17"/>
    <p:sldId id="328" r:id="rId18"/>
    <p:sldId id="326"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FBDDA2-3D87-4BAE-8E71-560C2E7DD7FC}">
  <a:tblStyle styleId="{A4FBDDA2-3D87-4BAE-8E71-560C2E7DD7F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26B08A7-8CE0-44DD-AFB2-05F32876942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8"/>
    <p:restoredTop sz="80408"/>
  </p:normalViewPr>
  <p:slideViewPr>
    <p:cSldViewPr snapToGrid="0">
      <p:cViewPr varScale="1">
        <p:scale>
          <a:sx n="79" d="100"/>
          <a:sy n="79" d="100"/>
        </p:scale>
        <p:origin x="9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har" userId="d9be980f28472720" providerId="LiveId" clId="{8A362DE6-DB4E-4CEF-A9D4-459A6631F62E}"/>
    <pc:docChg chg="custSel modSld">
      <pc:chgData name="Achar" userId="d9be980f28472720" providerId="LiveId" clId="{8A362DE6-DB4E-4CEF-A9D4-459A6631F62E}" dt="2023-12-12T18:45:09.731" v="7" actId="20577"/>
      <pc:docMkLst>
        <pc:docMk/>
      </pc:docMkLst>
      <pc:sldChg chg="delSp modSp mod">
        <pc:chgData name="Achar" userId="d9be980f28472720" providerId="LiveId" clId="{8A362DE6-DB4E-4CEF-A9D4-459A6631F62E}" dt="2023-12-12T18:45:09.731" v="7" actId="20577"/>
        <pc:sldMkLst>
          <pc:docMk/>
          <pc:sldMk cId="0" sldId="256"/>
        </pc:sldMkLst>
        <pc:spChg chg="del mod">
          <ac:chgData name="Achar" userId="d9be980f28472720" providerId="LiveId" clId="{8A362DE6-DB4E-4CEF-A9D4-459A6631F62E}" dt="2023-12-12T18:44:32.705" v="1" actId="478"/>
          <ac:spMkLst>
            <pc:docMk/>
            <pc:sldMk cId="0" sldId="256"/>
            <ac:spMk id="3" creationId="{F0049092-9A7A-5D9C-8646-17A330E22D1D}"/>
          </ac:spMkLst>
        </pc:spChg>
        <pc:spChg chg="mod">
          <ac:chgData name="Achar" userId="d9be980f28472720" providerId="LiveId" clId="{8A362DE6-DB4E-4CEF-A9D4-459A6631F62E}" dt="2023-12-12T18:45:09.731" v="7" actId="20577"/>
          <ac:spMkLst>
            <pc:docMk/>
            <pc:sldMk cId="0" sldId="256"/>
            <ac:spMk id="178"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9T16:00:14.57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0,'46'6,"1"-2,-9-2,-2-1,-5-1,-11 1,-6-1,-4 1,0-1,2 0,6 1,6 0,4 0,0 0,-2 0,-4-1,-4 0,-2 0,-1 1,2 0,2 1,0-1,1 0,0 0,-2 1,3-2,0 0,-1-1,3 0,0 0,3 1,6 0,2 0,-1 0,-3 2,-8 0,-5 1,-3 0,-2-1,4-2,3-1,4 1,4-1,3 2,3 1,1-1,-2 0,-3-1,-4-1,-2 2,-2-1,-1 0,-1 1,2-1,5 1,2-2,3 0,1 0,0 0,-4 1,-7 0,-9 0,-3 0,8 1,8-1,6 1,-2-1,-12 0,-7 0,-3 0,6 0,-1 0,6 0,-3 0,4 0,4 0,4 0,0 0,-2 0,-5 0,-9 0,-6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9T15:21:57.52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0,'33'1,"-1"-1,-12 1,1-1,-3 0,-3 0,-4 0,-2 0,6 1,-1 0,7 0,-3 0,0 0,-3-1,-2 1,-1-1,-1 1,-1-1,0 1,1 1,3-1,4 1,5 0,1 0,-1-1,-3 1,-4-1,-5 0,-2-1,0 1,1-1,5 1,-2-1,1 0,-5 0,3-1,-2 2,4-1,3 1,6 0,-1 0,-5 0,-7-1,-1 0,0 0,5 0,-4 0,-1 0,4 1,-4 0,2-1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9T15:22:04.72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8,'27'-3,"-3"2,-18 0,0 2,9-1,-6 1,6-1,-6 0,-1 0,7 0,-1 0,6-1,-1 1,1 0,-1-1,0 1,-2-1,0 1,0-1,0 1,-1 0,-2 0,-2 0,-3 0,2 1,-2 0,4 0,5-1,7 1,3-1,-2 0,-10 0,-7 0,2 0,2 1,10-1,6 1,1-1,-7 1,-9-1,-10 0,8-1,-3 1,12 1,-5 0,-1 0,-5 0,-2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9T15:22:09.22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24,'32'-2,"-3"0,-15 1,0 0,0 0,-1 0,0 0,2 2,2 0,-1-1,-2 0,-2 0,-1-1,2 1,1 0,2-1,1 0,1-1,2 0,3 1,0 0,0 0,-2 1,-4 0,-4 0,-3 0,0 0,0 0,2 0,2 0,2 0,0-1,2 1,2 0,1 0,0-1,-2 1,-2-1,-4 1,-3 0,0 1,-2-1,4 0,0 0,-3-1,5 0,-6 1,3-2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9T16:00:17.21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38,'61'5,"1"-1,-3-1,-4-1,-10-2,-14-1,-12 0,-5 0,-1 0,-3-1,1 2,2 0,7-1,6 0,6 1,6-2,-1 1,0 0,-6 0,-5 0,-3 0,-1 0,-2 1,-3 1,-2 0,3 0,7 0,8-2,0-3,4-1,0 0,0 1,5 3,-8 1,-5 0,-5-1,-4 1,0-1,0 0,3 0,2 0,5 1,0-1,4 1,2-2,5 1,4-1,3 0,2 1,-4 0,-7 0,-12 0,-14 1,-7-1,3 1,3-1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9T16:00:19.01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0,'48'0,"-10"0,-14 1,-4 0,4 0,8 0,17 0,1 0,-2 0,-8-1,-13-1,1 1,2-1,1 1,1 1,2 0,2 1,-1 0,-2-1,-4 0,-3 0,-4-1,-2 0,-6 0,-6 0,10 0,0 1,12-1,-6 0,-8 0,-8 0,-7-2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9T16:00:23.38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30,'60'-4,"4"0,0-1,2-2,-6 2,-13 2,-17 2,-12 1,-8 0,3 2,8-1,20 0,19-1,15 1,4 0,-3 0,-11-1,-14 1,-12 0,-8-1,-9 1,-3-1,-1 1,2 0,3-1,4 1,2 0,-2-1,-4 1,-6-1,-7 0,1 0,8-1,7 1,4 0,-3 0,-4 1,5 0,1 0,2 1,-5-1,-12 0,-8 0,10-1,-1 0,17-1,-5 0,-2 1,-9 0,-7 0,-1 1,3-2,0 1,1-1,-6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9T16:00:25.46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0,'58'2,"12"-1,3-1,14 0,-2 0,-15 0,-22 0,-20 0,-15-1,-2 0,2 1,5-1,8 1,8 1,5 1,-2 0,-3-1,-5-1,-4-1,2 0,-3 1,-3 0,-5 0,-6 0,-4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9T16:00:27.95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1,'37'0,"0"0,-9 0,1 0,2 0,4 2,7 0,8 1,-2 0,-5-2,-11-1,-10 1,-2-1,2 0,-1 0,3-1,5 1,3 0,7 0,5 0,5 0,2 0,-1-1,-2 1,-5 0,2 2,3 1,-4-1,-2-3,-3 0,1-1,12 1,8 1,3 0,-6 0,-10-1,-12 0,-7 1,-5 0,-1 1,-2-1,1 0,3 1,3 1,7 1,8 0,-1 0,-3 0,-7-2,-12 0,-7-1,-6 0,-3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9T16:00:30.77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0,'53'1,"13"1,25 5,-40-4,2 1,2-1,1 0,-5-1,-1-1,23-1,-22 0,-25 0,-13 0,-4 1,0-1,5 0,4 1,6-1,2 0,-1 1,-7-1,-8 0,-5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9T16:00:33.52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7,'46'-4,"5"2,2 1,13 2,5 0,-4-1,-11 2,-16-1,-16 0,-11-1,-5 1,6-2,3 1,14 0,7 0,4 2,-1 0,-6 0,-11-2,-6 0,-4 0,-3-1,0 1,3 1,-2 0,5 0,-2 0,0 0,-4-1,-4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9T15:21:44.70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1,'25'0,"-4"1,-17 0,7 0,2 2,9 0,-2-1,3 0,-1-1,-4 1,-2 0,-7-1,1-1,3 2,-1 0,5 0,0 0,3 0,1-1,-2 1,-5-1,-3 0,-2-1,2 0,3 1,-1 1,4-1,-4 0,-1 1,-2 0,-1 1,3-1,2 0,0-1,-4-1,-1-1,8 1,2 0,9 0,-4 1,-3 0,-5 0,-6-1,-1 0,1 0,2 0,1 0,-4-1,0 1,0-1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project we wanted to know the correlation between energy consumption of the country and the population of the country. With high population we assumed that there would be more energy consumption about this we are </a:t>
            </a:r>
            <a:r>
              <a:rPr lang="en-US" dirty="0" err="1"/>
              <a:t>disscuing</a:t>
            </a:r>
            <a:r>
              <a:rPr lang="en-US" dirty="0"/>
              <a:t> more in further slides..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Through this we want to understand how much of the energy is consumed by each person form each country for renewable and non-renewable energy.</a:t>
            </a:r>
            <a:endParaRPr dirty="0"/>
          </a:p>
        </p:txBody>
      </p:sp>
    </p:spTree>
    <p:extLst>
      <p:ext uri="{BB962C8B-B14F-4D97-AF65-F5344CB8AC3E}">
        <p14:creationId xmlns:p14="http://schemas.microsoft.com/office/powerpoint/2010/main" val="1235011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have cleaned this data and taken from 1995 – 2021 data for both energy consumption and population in this according to 2021 we have taken top 20 countries because for energy consumption data we don’t have few countries this we took for all the years and we have excluded few countries to match the energy consumption data and also we has removed few columns which are unused and also we had corrected few spellings.</a:t>
            </a:r>
          </a:p>
          <a:p>
            <a:pPr marL="0" lvl="0" indent="0" algn="l" rtl="0">
              <a:spcBef>
                <a:spcPts val="0"/>
              </a:spcBef>
              <a:spcAft>
                <a:spcPts val="0"/>
              </a:spcAft>
              <a:buNone/>
            </a:pPr>
            <a:r>
              <a:rPr lang="en-US" dirty="0"/>
              <a:t> we had changed the 0’s to null because while doing average 0 are also adding in average.</a:t>
            </a:r>
          </a:p>
          <a:p>
            <a:pPr marL="0" lvl="0" indent="0" algn="l" rtl="0">
              <a:spcBef>
                <a:spcPts val="0"/>
              </a:spcBef>
              <a:spcAft>
                <a:spcPts val="0"/>
              </a:spcAft>
              <a:buNone/>
            </a:pPr>
            <a:r>
              <a:rPr lang="en-US" dirty="0"/>
              <a:t>We had used create, update, delete functions to do this data cleaning.</a:t>
            </a:r>
            <a:endParaRPr dirty="0"/>
          </a:p>
        </p:txBody>
      </p:sp>
    </p:spTree>
    <p:extLst>
      <p:ext uri="{BB962C8B-B14F-4D97-AF65-F5344CB8AC3E}">
        <p14:creationId xmlns:p14="http://schemas.microsoft.com/office/powerpoint/2010/main" val="3498892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0357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0940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dirty="0">
              <a:latin typeface="Georgia" panose="02040502050405020303" pitchFamily="18" charset="0"/>
            </a:endParaRPr>
          </a:p>
        </p:txBody>
      </p:sp>
    </p:spTree>
    <p:extLst>
      <p:ext uri="{BB962C8B-B14F-4D97-AF65-F5344CB8AC3E}">
        <p14:creationId xmlns:p14="http://schemas.microsoft.com/office/powerpoint/2010/main" val="1515059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316267" y="304925"/>
            <a:ext cx="4511142" cy="4526109"/>
            <a:chOff x="2316267" y="304925"/>
            <a:chExt cx="4511142" cy="4526109"/>
          </a:xfrm>
        </p:grpSpPr>
        <p:sp>
          <p:nvSpPr>
            <p:cNvPr id="11" name="Google Shape;11;p2"/>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26375" y="6173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13" name="Google Shape;13;p2"/>
            <p:cNvSpPr/>
            <p:nvPr/>
          </p:nvSpPr>
          <p:spPr>
            <a:xfrm rot="10800000">
              <a:off x="2841625" y="811975"/>
              <a:ext cx="3676062"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14" name="Google Shape;14;p2"/>
            <p:cNvPicPr preferRelativeResize="0"/>
            <p:nvPr/>
          </p:nvPicPr>
          <p:blipFill>
            <a:blip r:embed="rId2">
              <a:alphaModFix/>
            </a:blip>
            <a:stretch>
              <a:fillRect/>
            </a:stretch>
          </p:blipFill>
          <p:spPr>
            <a:xfrm rot="-2700000">
              <a:off x="2700667" y="3795246"/>
              <a:ext cx="152400" cy="1150374"/>
            </a:xfrm>
            <a:prstGeom prst="rect">
              <a:avLst/>
            </a:prstGeom>
            <a:noFill/>
            <a:ln>
              <a:noFill/>
            </a:ln>
          </p:spPr>
        </p:pic>
        <p:pic>
          <p:nvPicPr>
            <p:cNvPr id="15" name="Google Shape;15;p2"/>
            <p:cNvPicPr preferRelativeResize="0"/>
            <p:nvPr/>
          </p:nvPicPr>
          <p:blipFill>
            <a:blip r:embed="rId2">
              <a:alphaModFix/>
            </a:blip>
            <a:stretch>
              <a:fillRect/>
            </a:stretch>
          </p:blipFill>
          <p:spPr>
            <a:xfrm rot="8100000">
              <a:off x="6290608" y="190338"/>
              <a:ext cx="152400" cy="1150374"/>
            </a:xfrm>
            <a:prstGeom prst="rect">
              <a:avLst/>
            </a:prstGeom>
            <a:noFill/>
            <a:ln>
              <a:noFill/>
            </a:ln>
          </p:spPr>
        </p:pic>
      </p:grpSp>
      <p:sp>
        <p:nvSpPr>
          <p:cNvPr id="16" name="Google Shape;16;p2"/>
          <p:cNvSpPr txBox="1">
            <a:spLocks noGrp="1"/>
          </p:cNvSpPr>
          <p:nvPr>
            <p:ph type="ctrTitle"/>
          </p:nvPr>
        </p:nvSpPr>
        <p:spPr>
          <a:xfrm>
            <a:off x="2787625" y="1991825"/>
            <a:ext cx="3572100" cy="11598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grpSp>
        <p:nvGrpSpPr>
          <p:cNvPr id="17" name="Google Shape;17;p2"/>
          <p:cNvGrpSpPr/>
          <p:nvPr/>
        </p:nvGrpSpPr>
        <p:grpSpPr>
          <a:xfrm>
            <a:off x="4357664" y="3735189"/>
            <a:ext cx="428350" cy="428530"/>
            <a:chOff x="1191725" y="238125"/>
            <a:chExt cx="5236550" cy="5238750"/>
          </a:xfrm>
        </p:grpSpPr>
        <p:sp>
          <p:nvSpPr>
            <p:cNvPr id="18" name="Google Shape;18;p2"/>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19" name="Google Shape;19;p2"/>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20" name="Google Shape;20;p2"/>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21" name="Google Shape;21;p2"/>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22" name="Google Shape;22;p2"/>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7"/>
          <p:cNvSpPr/>
          <p:nvPr/>
        </p:nvSpPr>
        <p:spPr>
          <a:xfrm>
            <a:off x="25" y="-7525"/>
            <a:ext cx="9144000" cy="5151000"/>
          </a:xfrm>
          <a:prstGeom prst="rect">
            <a:avLst/>
          </a:prstGeom>
          <a:solidFill>
            <a:srgbClr val="040E11">
              <a:alpha val="2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7"/>
          <p:cNvGrpSpPr/>
          <p:nvPr/>
        </p:nvGrpSpPr>
        <p:grpSpPr>
          <a:xfrm>
            <a:off x="312475" y="304925"/>
            <a:ext cx="8519109" cy="4526109"/>
            <a:chOff x="312475" y="304925"/>
            <a:chExt cx="8519109" cy="4526109"/>
          </a:xfrm>
        </p:grpSpPr>
        <p:sp>
          <p:nvSpPr>
            <p:cNvPr id="85" name="Google Shape;85;p7"/>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87" name="Google Shape;87;p7"/>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88" name="Google Shape;88;p7"/>
            <p:cNvPicPr preferRelativeResize="0"/>
            <p:nvPr/>
          </p:nvPicPr>
          <p:blipFill>
            <a:blip r:embed="rId3">
              <a:alphaModFix/>
            </a:blip>
            <a:stretch>
              <a:fillRect/>
            </a:stretch>
          </p:blipFill>
          <p:spPr>
            <a:xfrm rot="-2700000">
              <a:off x="696875" y="3795246"/>
              <a:ext cx="152400" cy="1150374"/>
            </a:xfrm>
            <a:prstGeom prst="rect">
              <a:avLst/>
            </a:prstGeom>
            <a:noFill/>
            <a:ln>
              <a:noFill/>
            </a:ln>
          </p:spPr>
        </p:pic>
        <p:pic>
          <p:nvPicPr>
            <p:cNvPr id="89" name="Google Shape;89;p7"/>
            <p:cNvPicPr preferRelativeResize="0"/>
            <p:nvPr/>
          </p:nvPicPr>
          <p:blipFill>
            <a:blip r:embed="rId3">
              <a:alphaModFix/>
            </a:blip>
            <a:stretch>
              <a:fillRect/>
            </a:stretch>
          </p:blipFill>
          <p:spPr>
            <a:xfrm rot="8100000">
              <a:off x="8294783" y="190338"/>
              <a:ext cx="152400" cy="1150374"/>
            </a:xfrm>
            <a:prstGeom prst="rect">
              <a:avLst/>
            </a:prstGeom>
            <a:noFill/>
            <a:ln>
              <a:noFill/>
            </a:ln>
          </p:spPr>
        </p:pic>
      </p:grpSp>
      <p:grpSp>
        <p:nvGrpSpPr>
          <p:cNvPr id="90" name="Google Shape;90;p7"/>
          <p:cNvGrpSpPr/>
          <p:nvPr/>
        </p:nvGrpSpPr>
        <p:grpSpPr>
          <a:xfrm>
            <a:off x="4433231" y="1195444"/>
            <a:ext cx="277537" cy="277654"/>
            <a:chOff x="1191725" y="238125"/>
            <a:chExt cx="5236550" cy="5238750"/>
          </a:xfrm>
        </p:grpSpPr>
        <p:sp>
          <p:nvSpPr>
            <p:cNvPr id="91" name="Google Shape;91;p7"/>
            <p:cNvSpPr/>
            <p:nvPr/>
          </p:nvSpPr>
          <p:spPr>
            <a:xfrm>
              <a:off x="2218800" y="1278375"/>
              <a:ext cx="1018300" cy="1002925"/>
            </a:xfrm>
            <a:custGeom>
              <a:avLst/>
              <a:gdLst/>
              <a:ahLst/>
              <a:cxnLst/>
              <a:rect l="l" t="t" r="r" b="b"/>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92" name="Google Shape;92;p7"/>
            <p:cNvSpPr/>
            <p:nvPr/>
          </p:nvSpPr>
          <p:spPr>
            <a:xfrm>
              <a:off x="2227575" y="3429300"/>
              <a:ext cx="1002925" cy="1018300"/>
            </a:xfrm>
            <a:custGeom>
              <a:avLst/>
              <a:gdLst/>
              <a:ahLst/>
              <a:cxnLst/>
              <a:rect l="l" t="t" r="r" b="b"/>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93" name="Google Shape;93;p7"/>
            <p:cNvSpPr/>
            <p:nvPr/>
          </p:nvSpPr>
          <p:spPr>
            <a:xfrm>
              <a:off x="4385100" y="1267400"/>
              <a:ext cx="1005125" cy="1020500"/>
            </a:xfrm>
            <a:custGeom>
              <a:avLst/>
              <a:gdLst/>
              <a:ahLst/>
              <a:cxnLst/>
              <a:rect l="l" t="t" r="r" b="b"/>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94" name="Google Shape;94;p7"/>
            <p:cNvSpPr/>
            <p:nvPr/>
          </p:nvSpPr>
          <p:spPr>
            <a:xfrm>
              <a:off x="4380700" y="3435900"/>
              <a:ext cx="1018300" cy="1002925"/>
            </a:xfrm>
            <a:custGeom>
              <a:avLst/>
              <a:gdLst/>
              <a:ahLst/>
              <a:cxnLst/>
              <a:rect l="l" t="t" r="r" b="b"/>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sp>
          <p:nvSpPr>
            <p:cNvPr id="95" name="Google Shape;95;p7"/>
            <p:cNvSpPr/>
            <p:nvPr/>
          </p:nvSpPr>
          <p:spPr>
            <a:xfrm>
              <a:off x="1191725" y="238125"/>
              <a:ext cx="5236550" cy="5238750"/>
            </a:xfrm>
            <a:custGeom>
              <a:avLst/>
              <a:gdLst/>
              <a:ahLst/>
              <a:cxnLst/>
              <a:rect l="l" t="t" r="r" b="b"/>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0C6D3"/>
                </a:solidFill>
              </a:endParaRPr>
            </a:p>
          </p:txBody>
        </p:sp>
      </p:grpSp>
      <p:sp>
        <p:nvSpPr>
          <p:cNvPr id="96" name="Google Shape;96;p7"/>
          <p:cNvSpPr txBox="1">
            <a:spLocks noGrp="1"/>
          </p:cNvSpPr>
          <p:nvPr>
            <p:ph type="title"/>
          </p:nvPr>
        </p:nvSpPr>
        <p:spPr>
          <a:xfrm>
            <a:off x="1003200" y="617375"/>
            <a:ext cx="7137600" cy="548700"/>
          </a:xfrm>
          <a:prstGeom prst="rect">
            <a:avLst/>
          </a:prstGeom>
        </p:spPr>
        <p:txBody>
          <a:bodyPr spcFirstLastPara="1" wrap="square" lIns="0" tIns="0" rIns="0" bIns="0"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97" name="Google Shape;97;p7"/>
          <p:cNvSpPr txBox="1">
            <a:spLocks noGrp="1"/>
          </p:cNvSpPr>
          <p:nvPr>
            <p:ph type="body" idx="1"/>
          </p:nvPr>
        </p:nvSpPr>
        <p:spPr>
          <a:xfrm>
            <a:off x="1003200" y="1563725"/>
            <a:ext cx="3356700" cy="2801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98" name="Google Shape;98;p7"/>
          <p:cNvSpPr txBox="1">
            <a:spLocks noGrp="1"/>
          </p:cNvSpPr>
          <p:nvPr>
            <p:ph type="body" idx="2"/>
          </p:nvPr>
        </p:nvSpPr>
        <p:spPr>
          <a:xfrm>
            <a:off x="4784110" y="1563725"/>
            <a:ext cx="3356700" cy="2801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99" name="Google Shape;99;p7"/>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151"/>
        <p:cNvGrpSpPr/>
        <p:nvPr/>
      </p:nvGrpSpPr>
      <p:grpSpPr>
        <a:xfrm>
          <a:off x="0" y="0"/>
          <a:ext cx="0" cy="0"/>
          <a:chOff x="0" y="0"/>
          <a:chExt cx="0" cy="0"/>
        </a:xfrm>
      </p:grpSpPr>
      <p:sp>
        <p:nvSpPr>
          <p:cNvPr id="152" name="Google Shape;152;p11"/>
          <p:cNvSpPr/>
          <p:nvPr/>
        </p:nvSpPr>
        <p:spPr>
          <a:xfrm>
            <a:off x="25" y="-7525"/>
            <a:ext cx="9144000" cy="5151000"/>
          </a:xfrm>
          <a:prstGeom prst="rect">
            <a:avLst/>
          </a:prstGeom>
          <a:solidFill>
            <a:srgbClr val="040E11">
              <a:alpha val="2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11"/>
          <p:cNvGrpSpPr/>
          <p:nvPr/>
        </p:nvGrpSpPr>
        <p:grpSpPr>
          <a:xfrm>
            <a:off x="312475" y="304925"/>
            <a:ext cx="8519109" cy="4526109"/>
            <a:chOff x="312475" y="304925"/>
            <a:chExt cx="8519109" cy="4526109"/>
          </a:xfrm>
        </p:grpSpPr>
        <p:sp>
          <p:nvSpPr>
            <p:cNvPr id="154" name="Google Shape;154;p11"/>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624925" y="6173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156" name="Google Shape;156;p11"/>
            <p:cNvSpPr/>
            <p:nvPr/>
          </p:nvSpPr>
          <p:spPr>
            <a:xfrm rot="10800000">
              <a:off x="799550" y="811975"/>
              <a:ext cx="7719575" cy="3706600"/>
            </a:xfrm>
            <a:custGeom>
              <a:avLst/>
              <a:gdLst/>
              <a:ahLst/>
              <a:cxnLst/>
              <a:rect l="l" t="t" r="r" b="b"/>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157" name="Google Shape;157;p11"/>
            <p:cNvPicPr preferRelativeResize="0"/>
            <p:nvPr/>
          </p:nvPicPr>
          <p:blipFill>
            <a:blip r:embed="rId3">
              <a:alphaModFix/>
            </a:blip>
            <a:stretch>
              <a:fillRect/>
            </a:stretch>
          </p:blipFill>
          <p:spPr>
            <a:xfrm rot="-2700000">
              <a:off x="696875" y="3795246"/>
              <a:ext cx="152400" cy="1150374"/>
            </a:xfrm>
            <a:prstGeom prst="rect">
              <a:avLst/>
            </a:prstGeom>
            <a:noFill/>
            <a:ln>
              <a:noFill/>
            </a:ln>
          </p:spPr>
        </p:pic>
        <p:pic>
          <p:nvPicPr>
            <p:cNvPr id="158" name="Google Shape;158;p11"/>
            <p:cNvPicPr preferRelativeResize="0"/>
            <p:nvPr/>
          </p:nvPicPr>
          <p:blipFill>
            <a:blip r:embed="rId3">
              <a:alphaModFix/>
            </a:blip>
            <a:stretch>
              <a:fillRect/>
            </a:stretch>
          </p:blipFill>
          <p:spPr>
            <a:xfrm rot="8100000">
              <a:off x="8294783" y="190338"/>
              <a:ext cx="152400" cy="1150374"/>
            </a:xfrm>
            <a:prstGeom prst="rect">
              <a:avLst/>
            </a:prstGeom>
            <a:noFill/>
            <a:ln>
              <a:noFill/>
            </a:ln>
          </p:spPr>
        </p:pic>
      </p:grpSp>
      <p:sp>
        <p:nvSpPr>
          <p:cNvPr id="159" name="Google Shape;159;p11"/>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background">
  <p:cSld name="BLANK_2">
    <p:bg>
      <p:bgPr>
        <a:solidFill>
          <a:srgbClr val="B0C6D3"/>
        </a:solidFill>
        <a:effectLst/>
      </p:bgPr>
    </p:bg>
    <p:spTree>
      <p:nvGrpSpPr>
        <p:cNvPr id="1" name="Shape 160"/>
        <p:cNvGrpSpPr/>
        <p:nvPr/>
      </p:nvGrpSpPr>
      <p:grpSpPr>
        <a:xfrm>
          <a:off x="0" y="0"/>
          <a:ext cx="0" cy="0"/>
          <a:chOff x="0" y="0"/>
          <a:chExt cx="0" cy="0"/>
        </a:xfrm>
      </p:grpSpPr>
      <p:sp>
        <p:nvSpPr>
          <p:cNvPr id="161" name="Google Shape;161;p12"/>
          <p:cNvSpPr/>
          <p:nvPr/>
        </p:nvSpPr>
        <p:spPr>
          <a:xfrm>
            <a:off x="-7650" y="-7650"/>
            <a:ext cx="9151500" cy="5151300"/>
          </a:xfrm>
          <a:prstGeom prst="frame">
            <a:avLst>
              <a:gd name="adj1" fmla="val 4756"/>
            </a:avLst>
          </a:prstGeom>
          <a:solidFill>
            <a:srgbClr val="F2ED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62" name="Google Shape;162;p12"/>
          <p:cNvGrpSpPr/>
          <p:nvPr/>
        </p:nvGrpSpPr>
        <p:grpSpPr>
          <a:xfrm>
            <a:off x="114491" y="106842"/>
            <a:ext cx="1127645" cy="1153976"/>
            <a:chOff x="152400" y="152400"/>
            <a:chExt cx="1127645" cy="1153976"/>
          </a:xfrm>
        </p:grpSpPr>
        <p:sp>
          <p:nvSpPr>
            <p:cNvPr id="163" name="Google Shape;163;p12"/>
            <p:cNvSpPr/>
            <p:nvPr/>
          </p:nvSpPr>
          <p:spPr>
            <a:xfrm>
              <a:off x="152400" y="152400"/>
              <a:ext cx="921300" cy="921300"/>
            </a:xfrm>
            <a:prstGeom prst="diagStripe">
              <a:avLst>
                <a:gd name="adj" fmla="val 50000"/>
              </a:avLst>
            </a:prstGeom>
            <a:solidFill>
              <a:srgbClr val="FFFFFF"/>
            </a:solidFill>
            <a:ln>
              <a:noFill/>
            </a:ln>
            <a:effectLst>
              <a:outerShdw blurRad="28575" dist="9525" dir="27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4" name="Google Shape;164;p12"/>
            <p:cNvPicPr preferRelativeResize="0"/>
            <p:nvPr/>
          </p:nvPicPr>
          <p:blipFill>
            <a:blip r:embed="rId2">
              <a:alphaModFix amt="70000"/>
            </a:blip>
            <a:stretch>
              <a:fillRect/>
            </a:stretch>
          </p:blipFill>
          <p:spPr>
            <a:xfrm rot="5400000">
              <a:off x="745611" y="-256999"/>
              <a:ext cx="125035" cy="943833"/>
            </a:xfrm>
            <a:prstGeom prst="rect">
              <a:avLst/>
            </a:prstGeom>
            <a:noFill/>
            <a:ln>
              <a:noFill/>
            </a:ln>
          </p:spPr>
        </p:pic>
        <p:pic>
          <p:nvPicPr>
            <p:cNvPr id="165" name="Google Shape;165;p12"/>
            <p:cNvPicPr preferRelativeResize="0"/>
            <p:nvPr/>
          </p:nvPicPr>
          <p:blipFill>
            <a:blip r:embed="rId2">
              <a:alphaModFix amt="70000"/>
            </a:blip>
            <a:stretch>
              <a:fillRect/>
            </a:stretch>
          </p:blipFill>
          <p:spPr>
            <a:xfrm>
              <a:off x="152411" y="362543"/>
              <a:ext cx="125035" cy="943833"/>
            </a:xfrm>
            <a:prstGeom prst="rect">
              <a:avLst/>
            </a:prstGeom>
            <a:noFill/>
            <a:ln>
              <a:noFill/>
            </a:ln>
          </p:spPr>
        </p:pic>
      </p:grpSp>
      <p:grpSp>
        <p:nvGrpSpPr>
          <p:cNvPr id="166" name="Google Shape;166;p12"/>
          <p:cNvGrpSpPr/>
          <p:nvPr/>
        </p:nvGrpSpPr>
        <p:grpSpPr>
          <a:xfrm rot="10800000">
            <a:off x="7901725" y="3874892"/>
            <a:ext cx="1127645" cy="1154423"/>
            <a:chOff x="152400" y="151952"/>
            <a:chExt cx="1127645" cy="1154423"/>
          </a:xfrm>
        </p:grpSpPr>
        <p:sp>
          <p:nvSpPr>
            <p:cNvPr id="167" name="Google Shape;167;p12"/>
            <p:cNvSpPr/>
            <p:nvPr/>
          </p:nvSpPr>
          <p:spPr>
            <a:xfrm>
              <a:off x="152400" y="152400"/>
              <a:ext cx="921300" cy="921300"/>
            </a:xfrm>
            <a:prstGeom prst="diagStripe">
              <a:avLst>
                <a:gd name="adj" fmla="val 50000"/>
              </a:avLst>
            </a:prstGeom>
            <a:solidFill>
              <a:srgbClr val="FFFFFF"/>
            </a:solidFill>
            <a:ln>
              <a:noFill/>
            </a:ln>
            <a:effectLst>
              <a:outerShdw blurRad="28575" dist="9525" dir="135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8" name="Google Shape;168;p12"/>
            <p:cNvPicPr preferRelativeResize="0"/>
            <p:nvPr/>
          </p:nvPicPr>
          <p:blipFill>
            <a:blip r:embed="rId2">
              <a:alphaModFix amt="70000"/>
            </a:blip>
            <a:stretch>
              <a:fillRect/>
            </a:stretch>
          </p:blipFill>
          <p:spPr>
            <a:xfrm rot="5400000">
              <a:off x="745611" y="-257447"/>
              <a:ext cx="125035" cy="943833"/>
            </a:xfrm>
            <a:prstGeom prst="rect">
              <a:avLst/>
            </a:prstGeom>
            <a:noFill/>
            <a:ln>
              <a:noFill/>
            </a:ln>
          </p:spPr>
        </p:pic>
        <p:pic>
          <p:nvPicPr>
            <p:cNvPr id="169" name="Google Shape;169;p12"/>
            <p:cNvPicPr preferRelativeResize="0"/>
            <p:nvPr/>
          </p:nvPicPr>
          <p:blipFill>
            <a:blip r:embed="rId2">
              <a:alphaModFix amt="70000"/>
            </a:blip>
            <a:stretch>
              <a:fillRect/>
            </a:stretch>
          </p:blipFill>
          <p:spPr>
            <a:xfrm>
              <a:off x="152411" y="362543"/>
              <a:ext cx="125035" cy="943833"/>
            </a:xfrm>
            <a:prstGeom prst="rect">
              <a:avLst/>
            </a:prstGeom>
            <a:noFill/>
            <a:ln>
              <a:noFill/>
            </a:ln>
          </p:spPr>
        </p:pic>
      </p:grpSp>
      <p:sp>
        <p:nvSpPr>
          <p:cNvPr id="170" name="Google Shape;170;p12"/>
          <p:cNvSpPr txBox="1">
            <a:spLocks noGrp="1"/>
          </p:cNvSpPr>
          <p:nvPr>
            <p:ph type="sldNum" idx="12"/>
          </p:nvPr>
        </p:nvSpPr>
        <p:spPr>
          <a:xfrm>
            <a:off x="4297650" y="4594775"/>
            <a:ext cx="548700" cy="306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noAutofit/>
          </a:bodyPr>
          <a:lstStyle>
            <a:lvl1pPr lvl="0"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1pPr>
            <a:lvl2pPr lvl="1"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2pPr>
            <a:lvl3pPr lvl="2"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3pPr>
            <a:lvl4pPr lvl="3"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4pPr>
            <a:lvl5pPr lvl="4"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5pPr>
            <a:lvl6pPr lvl="5"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6pPr>
            <a:lvl7pPr lvl="6"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7pPr>
            <a:lvl8pPr lvl="7"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8pPr>
            <a:lvl9pPr lvl="8" algn="ctr">
              <a:spcBef>
                <a:spcPts val="0"/>
              </a:spcBef>
              <a:spcAft>
                <a:spcPts val="0"/>
              </a:spcAft>
              <a:buClr>
                <a:schemeClr val="dk2"/>
              </a:buClr>
              <a:buSzPts val="1600"/>
              <a:buFont typeface="Frank Ruhl Libre"/>
              <a:buNone/>
              <a:defRPr sz="1600">
                <a:solidFill>
                  <a:schemeClr val="dk2"/>
                </a:solidFill>
                <a:latin typeface="Frank Ruhl Libre"/>
                <a:ea typeface="Frank Ruhl Libre"/>
                <a:cs typeface="Frank Ruhl Libre"/>
                <a:sym typeface="Frank Ruhl Libre"/>
              </a:defRPr>
            </a:lvl9pPr>
          </a:lstStyle>
          <a:p>
            <a:endParaRPr/>
          </a:p>
        </p:txBody>
      </p:sp>
      <p:sp>
        <p:nvSpPr>
          <p:cNvPr id="7" name="Google Shape;7;p1"/>
          <p:cNvSpPr txBox="1">
            <a:spLocks noGrp="1"/>
          </p:cNvSpPr>
          <p:nvPr>
            <p:ph type="body" idx="1"/>
          </p:nvPr>
        </p:nvSpPr>
        <p:spPr>
          <a:xfrm>
            <a:off x="1003200" y="1563725"/>
            <a:ext cx="7137600" cy="27603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1pPr>
            <a:lvl2pPr marL="914400" lvl="1"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2pPr>
            <a:lvl3pPr marL="1371600" lvl="2"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3pPr>
            <a:lvl4pPr marL="1828800" lvl="3"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4pPr>
            <a:lvl5pPr marL="2286000" lvl="4"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5pPr>
            <a:lvl6pPr marL="2743200" lvl="5"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6pPr>
            <a:lvl7pPr marL="3200400" lvl="6"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7pPr>
            <a:lvl8pPr marL="3657600" lvl="7"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8pPr>
            <a:lvl9pPr marL="4114800" lvl="8"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9pPr>
          </a:lstStyle>
          <a:p>
            <a:endParaRPr/>
          </a:p>
        </p:txBody>
      </p:sp>
      <p:sp>
        <p:nvSpPr>
          <p:cNvPr id="8" name="Google Shape;8;p1"/>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lvl="0" algn="ctr">
              <a:buNone/>
              <a:defRPr sz="1200">
                <a:solidFill>
                  <a:srgbClr val="FFFFFF"/>
                </a:solidFill>
                <a:latin typeface="Frank Ruhl Libre"/>
                <a:ea typeface="Frank Ruhl Libre"/>
                <a:cs typeface="Frank Ruhl Libre"/>
                <a:sym typeface="Frank Ruhl Libre"/>
              </a:defRPr>
            </a:lvl1pPr>
            <a:lvl2pPr lvl="1" algn="ctr">
              <a:buNone/>
              <a:defRPr sz="1200">
                <a:solidFill>
                  <a:srgbClr val="FFFFFF"/>
                </a:solidFill>
                <a:latin typeface="Frank Ruhl Libre"/>
                <a:ea typeface="Frank Ruhl Libre"/>
                <a:cs typeface="Frank Ruhl Libre"/>
                <a:sym typeface="Frank Ruhl Libre"/>
              </a:defRPr>
            </a:lvl2pPr>
            <a:lvl3pPr lvl="2" algn="ctr">
              <a:buNone/>
              <a:defRPr sz="1200">
                <a:solidFill>
                  <a:srgbClr val="FFFFFF"/>
                </a:solidFill>
                <a:latin typeface="Frank Ruhl Libre"/>
                <a:ea typeface="Frank Ruhl Libre"/>
                <a:cs typeface="Frank Ruhl Libre"/>
                <a:sym typeface="Frank Ruhl Libre"/>
              </a:defRPr>
            </a:lvl3pPr>
            <a:lvl4pPr lvl="3" algn="ctr">
              <a:buNone/>
              <a:defRPr sz="1200">
                <a:solidFill>
                  <a:srgbClr val="FFFFFF"/>
                </a:solidFill>
                <a:latin typeface="Frank Ruhl Libre"/>
                <a:ea typeface="Frank Ruhl Libre"/>
                <a:cs typeface="Frank Ruhl Libre"/>
                <a:sym typeface="Frank Ruhl Libre"/>
              </a:defRPr>
            </a:lvl4pPr>
            <a:lvl5pPr lvl="4" algn="ctr">
              <a:buNone/>
              <a:defRPr sz="1200">
                <a:solidFill>
                  <a:srgbClr val="FFFFFF"/>
                </a:solidFill>
                <a:latin typeface="Frank Ruhl Libre"/>
                <a:ea typeface="Frank Ruhl Libre"/>
                <a:cs typeface="Frank Ruhl Libre"/>
                <a:sym typeface="Frank Ruhl Libre"/>
              </a:defRPr>
            </a:lvl5pPr>
            <a:lvl6pPr lvl="5" algn="ctr">
              <a:buNone/>
              <a:defRPr sz="1200">
                <a:solidFill>
                  <a:srgbClr val="FFFFFF"/>
                </a:solidFill>
                <a:latin typeface="Frank Ruhl Libre"/>
                <a:ea typeface="Frank Ruhl Libre"/>
                <a:cs typeface="Frank Ruhl Libre"/>
                <a:sym typeface="Frank Ruhl Libre"/>
              </a:defRPr>
            </a:lvl6pPr>
            <a:lvl7pPr lvl="6" algn="ctr">
              <a:buNone/>
              <a:defRPr sz="1200">
                <a:solidFill>
                  <a:srgbClr val="FFFFFF"/>
                </a:solidFill>
                <a:latin typeface="Frank Ruhl Libre"/>
                <a:ea typeface="Frank Ruhl Libre"/>
                <a:cs typeface="Frank Ruhl Libre"/>
                <a:sym typeface="Frank Ruhl Libre"/>
              </a:defRPr>
            </a:lvl7pPr>
            <a:lvl8pPr lvl="7" algn="ctr">
              <a:buNone/>
              <a:defRPr sz="1200">
                <a:solidFill>
                  <a:srgbClr val="FFFFFF"/>
                </a:solidFill>
                <a:latin typeface="Frank Ruhl Libre"/>
                <a:ea typeface="Frank Ruhl Libre"/>
                <a:cs typeface="Frank Ruhl Libre"/>
                <a:sym typeface="Frank Ruhl Libre"/>
              </a:defRPr>
            </a:lvl8pPr>
            <a:lvl9pPr lvl="8" algn="ctr">
              <a:buNone/>
              <a:defRPr sz="1200">
                <a:solidFill>
                  <a:srgbClr val="FFFFFF"/>
                </a:solidFill>
                <a:latin typeface="Frank Ruhl Libre"/>
                <a:ea typeface="Frank Ruhl Libre"/>
                <a:cs typeface="Frank Ruhl Libre"/>
                <a:sym typeface="Frank Ruhl Libre"/>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ata.worldbank.org/indicator/SP.POP.TOT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kaggle.com/datasets/nirmalprasad/world-energy-consump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5.xml"/><Relationship Id="rId18" Type="http://schemas.openxmlformats.org/officeDocument/2006/relationships/image" Target="../media/image13.png"/><Relationship Id="rId3" Type="http://schemas.openxmlformats.org/officeDocument/2006/relationships/image" Target="../media/image5.png"/><Relationship Id="rId21" Type="http://schemas.openxmlformats.org/officeDocument/2006/relationships/image" Target="../media/image6.png"/><Relationship Id="rId7" Type="http://schemas.openxmlformats.org/officeDocument/2006/relationships/customXml" Target="../ink/ink2.xml"/><Relationship Id="rId12" Type="http://schemas.openxmlformats.org/officeDocument/2006/relationships/image" Target="../media/image10.png"/><Relationship Id="rId17" Type="http://schemas.openxmlformats.org/officeDocument/2006/relationships/customXml" Target="../ink/ink7.xml"/><Relationship Id="rId2" Type="http://schemas.openxmlformats.org/officeDocument/2006/relationships/notesSlide" Target="../notesSlides/notesSlide5.xml"/><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customXml" Target="../ink/ink4.xml"/><Relationship Id="rId15" Type="http://schemas.openxmlformats.org/officeDocument/2006/relationships/customXml" Target="../ink/ink6.xml"/><Relationship Id="rId10" Type="http://schemas.openxmlformats.org/officeDocument/2006/relationships/image" Target="../media/image9.png"/><Relationship Id="rId19" Type="http://schemas.openxmlformats.org/officeDocument/2006/relationships/customXml" Target="../ink/ink8.xml"/><Relationship Id="rId4" Type="http://schemas.openxmlformats.org/officeDocument/2006/relationships/customXml" Target="../ink/ink1.xml"/><Relationship Id="rId9" Type="http://schemas.openxmlformats.org/officeDocument/2006/relationships/customXml" Target="../ink/ink3.xml"/><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customXml" Target="../ink/ink10.xml"/><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ctrTitle"/>
          </p:nvPr>
        </p:nvSpPr>
        <p:spPr>
          <a:xfrm>
            <a:off x="2767476" y="987228"/>
            <a:ext cx="3633324" cy="2824121"/>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sz="4000" b="1" dirty="0">
                <a:latin typeface="Georgia Pro Cond Semibold" panose="020F0502020204030204" pitchFamily="18" charset="0"/>
              </a:rPr>
              <a:t>SAS PROJECT</a:t>
            </a:r>
            <a:br>
              <a:rPr lang="en-US" sz="3200" dirty="0">
                <a:latin typeface="Georgia Pro Cond Semibold" panose="020F0502020204030204" pitchFamily="18" charset="0"/>
              </a:rPr>
            </a:br>
            <a:br>
              <a:rPr lang="en-US" sz="3200" dirty="0">
                <a:latin typeface="Georgia Pro Cond Semibold" panose="020F0502020204030204" pitchFamily="18" charset="0"/>
              </a:rPr>
            </a:br>
            <a:r>
              <a:rPr lang="en-US" sz="1600" b="1" dirty="0">
                <a:latin typeface="Georgia" panose="02040502050405020303" pitchFamily="18" charset="0"/>
              </a:rPr>
              <a:t>WORLD ENERGY CONSUMPTION AND POPULATION</a:t>
            </a:r>
            <a:endParaRPr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35CF20-97B8-50AB-787D-C6101B839768}"/>
              </a:ext>
            </a:extLst>
          </p:cNvPr>
          <p:cNvSpPr txBox="1"/>
          <p:nvPr/>
        </p:nvSpPr>
        <p:spPr>
          <a:xfrm>
            <a:off x="695915" y="253754"/>
            <a:ext cx="7949204" cy="369332"/>
          </a:xfrm>
          <a:prstGeom prst="rect">
            <a:avLst/>
          </a:prstGeom>
          <a:noFill/>
        </p:spPr>
        <p:txBody>
          <a:bodyPr wrap="square" rtlCol="0">
            <a:spAutoFit/>
          </a:bodyPr>
          <a:lstStyle/>
          <a:p>
            <a:pPr algn="ctr"/>
            <a:r>
              <a:rPr lang="en-US" sz="1800" b="1" u="sng" dirty="0">
                <a:latin typeface="Georgia" panose="02040502050405020303" pitchFamily="18" charset="0"/>
              </a:rPr>
              <a:t>CORRELATION OF ENERGY CONSUMPTION AND POPULATION</a:t>
            </a:r>
          </a:p>
        </p:txBody>
      </p:sp>
      <p:sp>
        <p:nvSpPr>
          <p:cNvPr id="7" name="TextBox 6">
            <a:extLst>
              <a:ext uri="{FF2B5EF4-FFF2-40B4-BE49-F238E27FC236}">
                <a16:creationId xmlns:a16="http://schemas.microsoft.com/office/drawing/2014/main" id="{9F7366C6-5602-E2E5-F2BB-AD179C80FB3C}"/>
              </a:ext>
            </a:extLst>
          </p:cNvPr>
          <p:cNvSpPr txBox="1"/>
          <p:nvPr/>
        </p:nvSpPr>
        <p:spPr>
          <a:xfrm>
            <a:off x="1002488" y="623086"/>
            <a:ext cx="6896261" cy="1600438"/>
          </a:xfrm>
          <a:prstGeom prst="rect">
            <a:avLst/>
          </a:prstGeom>
          <a:noFill/>
        </p:spPr>
        <p:txBody>
          <a:bodyPr wrap="square" rtlCol="0">
            <a:spAutoFit/>
          </a:bodyPr>
          <a:lstStyle/>
          <a:p>
            <a:r>
              <a:rPr lang="en-US" sz="1350" dirty="0">
                <a:latin typeface="Georgia" panose="02040502050405020303" pitchFamily="18" charset="0"/>
              </a:rPr>
              <a:t>Analysis for 1</a:t>
            </a:r>
            <a:r>
              <a:rPr lang="en-US" sz="1350" baseline="30000" dirty="0">
                <a:latin typeface="Georgia" panose="02040502050405020303" pitchFamily="18" charset="0"/>
              </a:rPr>
              <a:t>st</a:t>
            </a:r>
            <a:r>
              <a:rPr lang="en-US" sz="1350" dirty="0">
                <a:latin typeface="Georgia" panose="02040502050405020303" pitchFamily="18" charset="0"/>
              </a:rPr>
              <a:t> problem definition:</a:t>
            </a:r>
          </a:p>
          <a:p>
            <a:pPr marL="285750" indent="-285750">
              <a:buFont typeface="Arial" panose="020B0604020202020204" pitchFamily="34" charset="0"/>
              <a:buChar char="•"/>
            </a:pPr>
            <a:r>
              <a:rPr lang="en-US" sz="1350" dirty="0">
                <a:latin typeface="Georgia" panose="02040502050405020303" pitchFamily="18" charset="0"/>
              </a:rPr>
              <a:t>Population and energy consumption were correlated for 13 countries i.e., 76.47% of the data.</a:t>
            </a:r>
          </a:p>
          <a:p>
            <a:pPr marL="285750" indent="-285750">
              <a:buFont typeface="Arial" panose="020B0604020202020204" pitchFamily="34" charset="0"/>
              <a:buChar char="•"/>
            </a:pPr>
            <a:r>
              <a:rPr lang="en-US" sz="1350" dirty="0">
                <a:latin typeface="Georgia" panose="02040502050405020303" pitchFamily="18" charset="0"/>
              </a:rPr>
              <a:t>Timeseries graphs indicate the same.</a:t>
            </a:r>
          </a:p>
          <a:p>
            <a:endParaRPr lang="en-US" dirty="0"/>
          </a:p>
          <a:p>
            <a:pPr marL="285750" indent="-285750">
              <a:buFont typeface="Arial" panose="020B0604020202020204" pitchFamily="34" charset="0"/>
              <a:buChar char="•"/>
            </a:pPr>
            <a:endParaRPr lang="en-US" dirty="0"/>
          </a:p>
          <a:p>
            <a:endParaRPr lang="en-US" dirty="0"/>
          </a:p>
        </p:txBody>
      </p:sp>
      <p:pic>
        <p:nvPicPr>
          <p:cNvPr id="8" name="Picture 7" descr="A graph with lines and numbers&#10;&#10;Description automatically generated">
            <a:extLst>
              <a:ext uri="{FF2B5EF4-FFF2-40B4-BE49-F238E27FC236}">
                <a16:creationId xmlns:a16="http://schemas.microsoft.com/office/drawing/2014/main" id="{DC0704A6-CD32-459D-0C11-A3E9A80F8DDA}"/>
              </a:ext>
            </a:extLst>
          </p:cNvPr>
          <p:cNvPicPr>
            <a:picLocks noChangeAspect="1"/>
          </p:cNvPicPr>
          <p:nvPr/>
        </p:nvPicPr>
        <p:blipFill>
          <a:blip r:embed="rId2"/>
          <a:stretch>
            <a:fillRect/>
          </a:stretch>
        </p:blipFill>
        <p:spPr>
          <a:xfrm>
            <a:off x="1130333" y="1530290"/>
            <a:ext cx="3225735" cy="3532165"/>
          </a:xfrm>
          <a:prstGeom prst="rect">
            <a:avLst/>
          </a:prstGeom>
        </p:spPr>
      </p:pic>
      <p:pic>
        <p:nvPicPr>
          <p:cNvPr id="9" name="Picture 8" descr="A graph on a screen&#10;&#10;Description automatically generated">
            <a:extLst>
              <a:ext uri="{FF2B5EF4-FFF2-40B4-BE49-F238E27FC236}">
                <a16:creationId xmlns:a16="http://schemas.microsoft.com/office/drawing/2014/main" id="{2D002788-C9DC-8592-ABFE-763D0A0ED93F}"/>
              </a:ext>
            </a:extLst>
          </p:cNvPr>
          <p:cNvPicPr>
            <a:picLocks noChangeAspect="1"/>
          </p:cNvPicPr>
          <p:nvPr/>
        </p:nvPicPr>
        <p:blipFill>
          <a:blip r:embed="rId3"/>
          <a:stretch>
            <a:fillRect/>
          </a:stretch>
        </p:blipFill>
        <p:spPr>
          <a:xfrm>
            <a:off x="4450619" y="1530290"/>
            <a:ext cx="3134740" cy="3474150"/>
          </a:xfrm>
          <a:prstGeom prst="rect">
            <a:avLst/>
          </a:prstGeom>
        </p:spPr>
      </p:pic>
    </p:spTree>
    <p:extLst>
      <p:ext uri="{BB962C8B-B14F-4D97-AF65-F5344CB8AC3E}">
        <p14:creationId xmlns:p14="http://schemas.microsoft.com/office/powerpoint/2010/main" val="3607973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graph&#10;&#10;Description automatically generated with medium confidence">
            <a:extLst>
              <a:ext uri="{FF2B5EF4-FFF2-40B4-BE49-F238E27FC236}">
                <a16:creationId xmlns:a16="http://schemas.microsoft.com/office/drawing/2014/main" id="{60DC52CF-89BA-2932-A696-99D22D5083CC}"/>
              </a:ext>
            </a:extLst>
          </p:cNvPr>
          <p:cNvPicPr>
            <a:picLocks noChangeAspect="1"/>
          </p:cNvPicPr>
          <p:nvPr/>
        </p:nvPicPr>
        <p:blipFill>
          <a:blip r:embed="rId2"/>
          <a:stretch>
            <a:fillRect/>
          </a:stretch>
        </p:blipFill>
        <p:spPr>
          <a:xfrm>
            <a:off x="693471" y="970588"/>
            <a:ext cx="3835570" cy="3930786"/>
          </a:xfrm>
          <a:prstGeom prst="rect">
            <a:avLst/>
          </a:prstGeom>
        </p:spPr>
      </p:pic>
      <p:pic>
        <p:nvPicPr>
          <p:cNvPr id="6" name="Picture 5" descr="A graph showing the growth of a number of population&#10;&#10;Description automatically generated">
            <a:extLst>
              <a:ext uri="{FF2B5EF4-FFF2-40B4-BE49-F238E27FC236}">
                <a16:creationId xmlns:a16="http://schemas.microsoft.com/office/drawing/2014/main" id="{78E69B10-384A-3A92-1179-F8A059985E29}"/>
              </a:ext>
            </a:extLst>
          </p:cNvPr>
          <p:cNvPicPr>
            <a:picLocks noChangeAspect="1"/>
          </p:cNvPicPr>
          <p:nvPr/>
        </p:nvPicPr>
        <p:blipFill>
          <a:blip r:embed="rId3"/>
          <a:stretch>
            <a:fillRect/>
          </a:stretch>
        </p:blipFill>
        <p:spPr>
          <a:xfrm>
            <a:off x="4529041" y="970589"/>
            <a:ext cx="3835570" cy="3930785"/>
          </a:xfrm>
          <a:prstGeom prst="rect">
            <a:avLst/>
          </a:prstGeom>
        </p:spPr>
      </p:pic>
      <p:sp>
        <p:nvSpPr>
          <p:cNvPr id="7" name="TextBox 6">
            <a:extLst>
              <a:ext uri="{FF2B5EF4-FFF2-40B4-BE49-F238E27FC236}">
                <a16:creationId xmlns:a16="http://schemas.microsoft.com/office/drawing/2014/main" id="{E8652CF9-CFD9-D729-62B8-82A23E1DDF9E}"/>
              </a:ext>
            </a:extLst>
          </p:cNvPr>
          <p:cNvSpPr txBox="1"/>
          <p:nvPr/>
        </p:nvSpPr>
        <p:spPr>
          <a:xfrm>
            <a:off x="693471" y="439275"/>
            <a:ext cx="7867902" cy="523220"/>
          </a:xfrm>
          <a:prstGeom prst="rect">
            <a:avLst/>
          </a:prstGeom>
          <a:noFill/>
        </p:spPr>
        <p:txBody>
          <a:bodyPr wrap="square" rtlCol="0">
            <a:spAutoFit/>
          </a:bodyPr>
          <a:lstStyle/>
          <a:p>
            <a:r>
              <a:rPr lang="en-US" dirty="0">
                <a:latin typeface="Georgia" panose="02040502050405020303" pitchFamily="18" charset="0"/>
                <a:cs typeface="Times New Roman" panose="02020603050405020304" pitchFamily="18" charset="0"/>
              </a:rPr>
              <a:t>No correlation found between population and energy consumption for 4 countries i.e., 23.5% of the data.</a:t>
            </a:r>
          </a:p>
        </p:txBody>
      </p:sp>
    </p:spTree>
    <p:extLst>
      <p:ext uri="{BB962C8B-B14F-4D97-AF65-F5344CB8AC3E}">
        <p14:creationId xmlns:p14="http://schemas.microsoft.com/office/powerpoint/2010/main" val="3943089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e chart with a triangle&#10;&#10;Description automatically generated">
            <a:extLst>
              <a:ext uri="{FF2B5EF4-FFF2-40B4-BE49-F238E27FC236}">
                <a16:creationId xmlns:a16="http://schemas.microsoft.com/office/drawing/2014/main" id="{7883203E-DD85-E800-B691-6E5505E0C307}"/>
              </a:ext>
            </a:extLst>
          </p:cNvPr>
          <p:cNvPicPr>
            <a:picLocks noChangeAspect="1"/>
          </p:cNvPicPr>
          <p:nvPr/>
        </p:nvPicPr>
        <p:blipFill>
          <a:blip r:embed="rId2"/>
          <a:stretch>
            <a:fillRect/>
          </a:stretch>
        </p:blipFill>
        <p:spPr>
          <a:xfrm>
            <a:off x="4474061" y="884647"/>
            <a:ext cx="4469120" cy="3706362"/>
          </a:xfrm>
          <a:prstGeom prst="rect">
            <a:avLst/>
          </a:prstGeom>
        </p:spPr>
      </p:pic>
      <p:sp>
        <p:nvSpPr>
          <p:cNvPr id="7" name="TextBox 6">
            <a:extLst>
              <a:ext uri="{FF2B5EF4-FFF2-40B4-BE49-F238E27FC236}">
                <a16:creationId xmlns:a16="http://schemas.microsoft.com/office/drawing/2014/main" id="{AD2307F7-3762-672A-A2AF-8C56BA01DB04}"/>
              </a:ext>
            </a:extLst>
          </p:cNvPr>
          <p:cNvSpPr txBox="1"/>
          <p:nvPr/>
        </p:nvSpPr>
        <p:spPr>
          <a:xfrm>
            <a:off x="539888" y="358708"/>
            <a:ext cx="8275183" cy="307777"/>
          </a:xfrm>
          <a:prstGeom prst="rect">
            <a:avLst/>
          </a:prstGeom>
          <a:noFill/>
        </p:spPr>
        <p:txBody>
          <a:bodyPr wrap="square" rtlCol="0" anchor="ctr">
            <a:spAutoFit/>
          </a:bodyPr>
          <a:lstStyle/>
          <a:p>
            <a:pPr algn="ctr"/>
            <a:r>
              <a:rPr lang="en-US" b="1" u="sng" dirty="0">
                <a:latin typeface="Georgia" panose="02040502050405020303" pitchFamily="18" charset="0"/>
              </a:rPr>
              <a:t>GRADUAL INCREASE OF RENEWABLE ENERGY CONSUMPTION FROM 1995 - 2021</a:t>
            </a:r>
          </a:p>
        </p:txBody>
      </p:sp>
      <p:pic>
        <p:nvPicPr>
          <p:cNvPr id="9" name="Picture 8" descr="A pie chart with a triangle in the middle&#10;&#10;Description automatically generated">
            <a:extLst>
              <a:ext uri="{FF2B5EF4-FFF2-40B4-BE49-F238E27FC236}">
                <a16:creationId xmlns:a16="http://schemas.microsoft.com/office/drawing/2014/main" id="{73DAEB7E-59B3-BFD1-E1F3-1A9946CC0631}"/>
              </a:ext>
            </a:extLst>
          </p:cNvPr>
          <p:cNvPicPr>
            <a:picLocks noChangeAspect="1"/>
          </p:cNvPicPr>
          <p:nvPr/>
        </p:nvPicPr>
        <p:blipFill>
          <a:blip r:embed="rId3"/>
          <a:stretch>
            <a:fillRect/>
          </a:stretch>
        </p:blipFill>
        <p:spPr>
          <a:xfrm>
            <a:off x="200819" y="884647"/>
            <a:ext cx="4476660" cy="3706362"/>
          </a:xfrm>
          <a:prstGeom prst="rect">
            <a:avLst/>
          </a:prstGeom>
        </p:spPr>
      </p:pic>
    </p:spTree>
    <p:extLst>
      <p:ext uri="{BB962C8B-B14F-4D97-AF65-F5344CB8AC3E}">
        <p14:creationId xmlns:p14="http://schemas.microsoft.com/office/powerpoint/2010/main" val="2991456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text on a white background&#10;&#10;Description automatically generated">
            <a:extLst>
              <a:ext uri="{FF2B5EF4-FFF2-40B4-BE49-F238E27FC236}">
                <a16:creationId xmlns:a16="http://schemas.microsoft.com/office/drawing/2014/main" id="{528307C4-2507-8F13-E883-727C328E8D16}"/>
              </a:ext>
            </a:extLst>
          </p:cNvPr>
          <p:cNvPicPr>
            <a:picLocks noChangeAspect="1"/>
          </p:cNvPicPr>
          <p:nvPr/>
        </p:nvPicPr>
        <p:blipFill>
          <a:blip r:embed="rId2"/>
          <a:stretch>
            <a:fillRect/>
          </a:stretch>
        </p:blipFill>
        <p:spPr>
          <a:xfrm>
            <a:off x="4964252" y="3533186"/>
            <a:ext cx="4038600" cy="1016000"/>
          </a:xfrm>
          <a:prstGeom prst="rect">
            <a:avLst/>
          </a:prstGeom>
        </p:spPr>
      </p:pic>
      <p:pic>
        <p:nvPicPr>
          <p:cNvPr id="6" name="Picture 5" descr="A screenshot of a graph&#10;&#10;Description automatically generated">
            <a:extLst>
              <a:ext uri="{FF2B5EF4-FFF2-40B4-BE49-F238E27FC236}">
                <a16:creationId xmlns:a16="http://schemas.microsoft.com/office/drawing/2014/main" id="{B548ADA4-D904-9D2E-AA12-02007069E7DB}"/>
              </a:ext>
            </a:extLst>
          </p:cNvPr>
          <p:cNvPicPr>
            <a:picLocks noChangeAspect="1"/>
          </p:cNvPicPr>
          <p:nvPr/>
        </p:nvPicPr>
        <p:blipFill>
          <a:blip r:embed="rId3"/>
          <a:stretch>
            <a:fillRect/>
          </a:stretch>
        </p:blipFill>
        <p:spPr>
          <a:xfrm>
            <a:off x="6283688" y="853486"/>
            <a:ext cx="2603500" cy="2679700"/>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20D934EC-1ED7-6C2B-FE33-C5ADD07EA349}"/>
              </a:ext>
            </a:extLst>
          </p:cNvPr>
          <p:cNvPicPr>
            <a:picLocks noChangeAspect="1"/>
          </p:cNvPicPr>
          <p:nvPr/>
        </p:nvPicPr>
        <p:blipFill>
          <a:blip r:embed="rId4"/>
          <a:stretch>
            <a:fillRect/>
          </a:stretch>
        </p:blipFill>
        <p:spPr>
          <a:xfrm>
            <a:off x="369750" y="3891356"/>
            <a:ext cx="3810000" cy="1028700"/>
          </a:xfrm>
          <a:prstGeom prst="rect">
            <a:avLst/>
          </a:prstGeom>
        </p:spPr>
      </p:pic>
      <p:pic>
        <p:nvPicPr>
          <p:cNvPr id="8" name="Picture 7" descr="A table with numbers and symbols&#10;&#10;Description automatically generated">
            <a:extLst>
              <a:ext uri="{FF2B5EF4-FFF2-40B4-BE49-F238E27FC236}">
                <a16:creationId xmlns:a16="http://schemas.microsoft.com/office/drawing/2014/main" id="{064FA8D7-E65A-EB33-C435-384294EB49B9}"/>
              </a:ext>
            </a:extLst>
          </p:cNvPr>
          <p:cNvPicPr>
            <a:picLocks noChangeAspect="1"/>
          </p:cNvPicPr>
          <p:nvPr/>
        </p:nvPicPr>
        <p:blipFill>
          <a:blip r:embed="rId5"/>
          <a:stretch>
            <a:fillRect/>
          </a:stretch>
        </p:blipFill>
        <p:spPr>
          <a:xfrm>
            <a:off x="369750" y="830656"/>
            <a:ext cx="2692400" cy="3060700"/>
          </a:xfrm>
          <a:prstGeom prst="rect">
            <a:avLst/>
          </a:prstGeom>
        </p:spPr>
      </p:pic>
      <p:sp>
        <p:nvSpPr>
          <p:cNvPr id="9" name="TextBox 8">
            <a:extLst>
              <a:ext uri="{FF2B5EF4-FFF2-40B4-BE49-F238E27FC236}">
                <a16:creationId xmlns:a16="http://schemas.microsoft.com/office/drawing/2014/main" id="{1F33DD77-1E59-4464-C529-2AC0D5FE53E4}"/>
              </a:ext>
            </a:extLst>
          </p:cNvPr>
          <p:cNvSpPr txBox="1"/>
          <p:nvPr/>
        </p:nvSpPr>
        <p:spPr>
          <a:xfrm>
            <a:off x="3062150" y="1102314"/>
            <a:ext cx="316068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Georgia" panose="02040502050405020303" pitchFamily="18" charset="0"/>
              </a:rPr>
              <a:t>Output shows countries with years that surpass average energy usage (renewable and nonrenewable)</a:t>
            </a:r>
          </a:p>
          <a:p>
            <a:pPr marL="285750" indent="-285750">
              <a:buFont typeface="Arial" panose="020B0604020202020204" pitchFamily="34" charset="0"/>
              <a:buChar char="•"/>
            </a:pPr>
            <a:r>
              <a:rPr lang="en-US" sz="1600" dirty="0">
                <a:latin typeface="Georgia" panose="02040502050405020303" pitchFamily="18" charset="0"/>
              </a:rPr>
              <a:t>Used inline view.</a:t>
            </a:r>
          </a:p>
          <a:p>
            <a:endParaRPr lang="en-US" sz="1600" dirty="0">
              <a:latin typeface="Georgia" panose="02040502050405020303" pitchFamily="18" charset="0"/>
            </a:endParaRPr>
          </a:p>
        </p:txBody>
      </p:sp>
      <p:sp>
        <p:nvSpPr>
          <p:cNvPr id="10" name="TextBox 9">
            <a:extLst>
              <a:ext uri="{FF2B5EF4-FFF2-40B4-BE49-F238E27FC236}">
                <a16:creationId xmlns:a16="http://schemas.microsoft.com/office/drawing/2014/main" id="{470C69E5-EFA5-DA40-7686-3FC6375B3D6C}"/>
              </a:ext>
            </a:extLst>
          </p:cNvPr>
          <p:cNvSpPr txBox="1"/>
          <p:nvPr/>
        </p:nvSpPr>
        <p:spPr>
          <a:xfrm>
            <a:off x="534074" y="214574"/>
            <a:ext cx="8353114" cy="677108"/>
          </a:xfrm>
          <a:prstGeom prst="rect">
            <a:avLst/>
          </a:prstGeom>
          <a:noFill/>
        </p:spPr>
        <p:txBody>
          <a:bodyPr wrap="square" rtlCol="0">
            <a:spAutoFit/>
          </a:bodyPr>
          <a:lstStyle/>
          <a:p>
            <a:pPr algn="ctr"/>
            <a:r>
              <a:rPr lang="en-US" sz="1800" b="1" u="sng" dirty="0">
                <a:latin typeface="Georgia" panose="02040502050405020303" pitchFamily="18" charset="0"/>
              </a:rPr>
              <a:t>COUNTRIES ABOVE TOTAL TEMPORAL AVERAGE ENERGY CONSUMPTION</a:t>
            </a:r>
            <a:r>
              <a:rPr lang="en-US" sz="2000" b="1" u="sng" dirty="0">
                <a:latin typeface="Georgia" panose="02040502050405020303" pitchFamily="18" charset="0"/>
              </a:rPr>
              <a:t> </a:t>
            </a:r>
          </a:p>
        </p:txBody>
      </p:sp>
    </p:spTree>
    <p:extLst>
      <p:ext uri="{BB962C8B-B14F-4D97-AF65-F5344CB8AC3E}">
        <p14:creationId xmlns:p14="http://schemas.microsoft.com/office/powerpoint/2010/main" val="3413640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with a line going up&#10;&#10;Description automatically generated">
            <a:extLst>
              <a:ext uri="{FF2B5EF4-FFF2-40B4-BE49-F238E27FC236}">
                <a16:creationId xmlns:a16="http://schemas.microsoft.com/office/drawing/2014/main" id="{186F8AFF-8B2D-5F4B-73BA-EF79D8F2D432}"/>
              </a:ext>
            </a:extLst>
          </p:cNvPr>
          <p:cNvPicPr>
            <a:picLocks noChangeAspect="1"/>
          </p:cNvPicPr>
          <p:nvPr/>
        </p:nvPicPr>
        <p:blipFill>
          <a:blip r:embed="rId2"/>
          <a:stretch>
            <a:fillRect/>
          </a:stretch>
        </p:blipFill>
        <p:spPr>
          <a:xfrm>
            <a:off x="4572000" y="1666959"/>
            <a:ext cx="3395673" cy="3258171"/>
          </a:xfrm>
          <a:prstGeom prst="rect">
            <a:avLst/>
          </a:prstGeom>
        </p:spPr>
      </p:pic>
      <p:sp>
        <p:nvSpPr>
          <p:cNvPr id="7" name="TextBox 6">
            <a:extLst>
              <a:ext uri="{FF2B5EF4-FFF2-40B4-BE49-F238E27FC236}">
                <a16:creationId xmlns:a16="http://schemas.microsoft.com/office/drawing/2014/main" id="{D52C1448-1CB2-1EF5-21F0-A0DB280B9EFA}"/>
              </a:ext>
            </a:extLst>
          </p:cNvPr>
          <p:cNvSpPr txBox="1"/>
          <p:nvPr/>
        </p:nvSpPr>
        <p:spPr>
          <a:xfrm>
            <a:off x="447053" y="278917"/>
            <a:ext cx="8646909" cy="646331"/>
          </a:xfrm>
          <a:prstGeom prst="rect">
            <a:avLst/>
          </a:prstGeom>
          <a:noFill/>
        </p:spPr>
        <p:txBody>
          <a:bodyPr wrap="square" rtlCol="0">
            <a:spAutoFit/>
          </a:bodyPr>
          <a:lstStyle/>
          <a:p>
            <a:pPr algn="ctr"/>
            <a:r>
              <a:rPr lang="en-US" sz="1800" b="1" u="sng" dirty="0">
                <a:latin typeface="Georgia" panose="02040502050405020303" pitchFamily="18" charset="0"/>
              </a:rPr>
              <a:t>PER PERSON USAGE OF NON-RENEWABLE AND RENEWABLE ENERGY</a:t>
            </a:r>
          </a:p>
        </p:txBody>
      </p:sp>
      <p:sp>
        <p:nvSpPr>
          <p:cNvPr id="11" name="TextBox 10">
            <a:extLst>
              <a:ext uri="{FF2B5EF4-FFF2-40B4-BE49-F238E27FC236}">
                <a16:creationId xmlns:a16="http://schemas.microsoft.com/office/drawing/2014/main" id="{F3DE0882-A361-D45E-B045-6CEC9D789482}"/>
              </a:ext>
            </a:extLst>
          </p:cNvPr>
          <p:cNvSpPr txBox="1"/>
          <p:nvPr/>
        </p:nvSpPr>
        <p:spPr>
          <a:xfrm>
            <a:off x="890925" y="925248"/>
            <a:ext cx="7759163" cy="138499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increase in non-renewable energy is seen but very slow to no growth in renewable per-person energy usage.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trend is observed for 13 countries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76.47% of overall data.</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endParaRPr lang="en-US" dirty="0"/>
          </a:p>
        </p:txBody>
      </p:sp>
      <p:pic>
        <p:nvPicPr>
          <p:cNvPr id="13" name="Picture 12" descr="A graph with a line and a line&#10;&#10;Description automatically generated with medium confidence">
            <a:extLst>
              <a:ext uri="{FF2B5EF4-FFF2-40B4-BE49-F238E27FC236}">
                <a16:creationId xmlns:a16="http://schemas.microsoft.com/office/drawing/2014/main" id="{7EAF39F2-78C8-A719-DAA5-C7D2D5AF7FCC}"/>
              </a:ext>
            </a:extLst>
          </p:cNvPr>
          <p:cNvPicPr>
            <a:picLocks noChangeAspect="1"/>
          </p:cNvPicPr>
          <p:nvPr/>
        </p:nvPicPr>
        <p:blipFill>
          <a:blip r:embed="rId3"/>
          <a:stretch>
            <a:fillRect/>
          </a:stretch>
        </p:blipFill>
        <p:spPr>
          <a:xfrm>
            <a:off x="631124" y="1666959"/>
            <a:ext cx="3940876" cy="3260224"/>
          </a:xfrm>
          <a:prstGeom prst="rect">
            <a:avLst/>
          </a:prstGeom>
        </p:spPr>
      </p:pic>
    </p:spTree>
    <p:extLst>
      <p:ext uri="{BB962C8B-B14F-4D97-AF65-F5344CB8AC3E}">
        <p14:creationId xmlns:p14="http://schemas.microsoft.com/office/powerpoint/2010/main" val="588928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showing the growth of energy&#10;&#10;Description automatically generated">
            <a:extLst>
              <a:ext uri="{FF2B5EF4-FFF2-40B4-BE49-F238E27FC236}">
                <a16:creationId xmlns:a16="http://schemas.microsoft.com/office/drawing/2014/main" id="{BDBBF607-7591-A6EE-55B2-C2F0C7DD39DD}"/>
              </a:ext>
            </a:extLst>
          </p:cNvPr>
          <p:cNvPicPr>
            <a:picLocks noChangeAspect="1"/>
          </p:cNvPicPr>
          <p:nvPr/>
        </p:nvPicPr>
        <p:blipFill>
          <a:blip r:embed="rId2"/>
          <a:stretch>
            <a:fillRect/>
          </a:stretch>
        </p:blipFill>
        <p:spPr>
          <a:xfrm>
            <a:off x="564596" y="1025003"/>
            <a:ext cx="3768064" cy="3509560"/>
          </a:xfrm>
          <a:prstGeom prst="rect">
            <a:avLst/>
          </a:prstGeom>
        </p:spPr>
      </p:pic>
      <p:pic>
        <p:nvPicPr>
          <p:cNvPr id="7" name="Picture 6" descr="A graph of a graph showing the growth of energy&#10;&#10;Description automatically generated with medium confidence">
            <a:extLst>
              <a:ext uri="{FF2B5EF4-FFF2-40B4-BE49-F238E27FC236}">
                <a16:creationId xmlns:a16="http://schemas.microsoft.com/office/drawing/2014/main" id="{6A394920-CEBA-6EC2-E2F4-56B8081DCC74}"/>
              </a:ext>
            </a:extLst>
          </p:cNvPr>
          <p:cNvPicPr>
            <a:picLocks noChangeAspect="1"/>
          </p:cNvPicPr>
          <p:nvPr/>
        </p:nvPicPr>
        <p:blipFill>
          <a:blip r:embed="rId3"/>
          <a:stretch>
            <a:fillRect/>
          </a:stretch>
        </p:blipFill>
        <p:spPr>
          <a:xfrm>
            <a:off x="4332660" y="1025003"/>
            <a:ext cx="4349728" cy="3509560"/>
          </a:xfrm>
          <a:prstGeom prst="rect">
            <a:avLst/>
          </a:prstGeom>
        </p:spPr>
      </p:pic>
      <p:sp>
        <p:nvSpPr>
          <p:cNvPr id="8" name="TextBox 7">
            <a:extLst>
              <a:ext uri="{FF2B5EF4-FFF2-40B4-BE49-F238E27FC236}">
                <a16:creationId xmlns:a16="http://schemas.microsoft.com/office/drawing/2014/main" id="{02BCF55B-985F-7EB3-6DE5-50C9826FCA1A}"/>
              </a:ext>
            </a:extLst>
          </p:cNvPr>
          <p:cNvSpPr txBox="1"/>
          <p:nvPr/>
        </p:nvSpPr>
        <p:spPr>
          <a:xfrm>
            <a:off x="945084" y="378104"/>
            <a:ext cx="7082215"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Georgia" panose="02040502050405020303" pitchFamily="18" charset="0"/>
              </a:rPr>
              <a:t>A gradual decrease in non-renewable resource usage while renewable resource usage is increasing. This trend is observed for 4 countries </a:t>
            </a:r>
            <a:r>
              <a:rPr lang="en-US" sz="1200" dirty="0" err="1">
                <a:latin typeface="Georgia" panose="02040502050405020303" pitchFamily="18" charset="0"/>
              </a:rPr>
              <a:t>i.e</a:t>
            </a:r>
            <a:r>
              <a:rPr lang="en-US" sz="1200" dirty="0">
                <a:latin typeface="Georgia" panose="02040502050405020303" pitchFamily="18" charset="0"/>
              </a:rPr>
              <a:t>; 23.53% of overall data.</a:t>
            </a:r>
          </a:p>
        </p:txBody>
      </p:sp>
    </p:spTree>
    <p:extLst>
      <p:ext uri="{BB962C8B-B14F-4D97-AF65-F5344CB8AC3E}">
        <p14:creationId xmlns:p14="http://schemas.microsoft.com/office/powerpoint/2010/main" val="4183182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A38F25-DEC1-EFDB-FB9D-6D6D34E283E9}"/>
              </a:ext>
            </a:extLst>
          </p:cNvPr>
          <p:cNvSpPr txBox="1"/>
          <p:nvPr/>
        </p:nvSpPr>
        <p:spPr>
          <a:xfrm>
            <a:off x="736430" y="742566"/>
            <a:ext cx="7622045" cy="4662815"/>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CONCLUSION</a:t>
            </a:r>
            <a:endParaRPr lang="en-US" u="sng" dirty="0">
              <a:latin typeface="Times New Roman" panose="02020603050405020304" pitchFamily="18" charset="0"/>
              <a:cs typeface="Times New Roman" panose="02020603050405020304" pitchFamily="18" charset="0"/>
            </a:endParaRPr>
          </a:p>
          <a:p>
            <a:pPr marL="342900" lvl="0" indent="-342900" algn="l" rtl="0">
              <a:spcBef>
                <a:spcPts val="600"/>
              </a:spcBef>
              <a:spcAft>
                <a:spcPts val="0"/>
              </a:spcAft>
              <a:buClr>
                <a:schemeClr val="dk1"/>
              </a:buClr>
              <a:buSzPts val="1100"/>
              <a:buFont typeface="Wingdings" pitchFamily="2" charset="2"/>
              <a:buChar char="Ø"/>
            </a:pPr>
            <a:r>
              <a:rPr lang="en-US" sz="1600" b="1" dirty="0">
                <a:latin typeface="Georgia" panose="02040502050405020303" pitchFamily="18" charset="0"/>
              </a:rPr>
              <a:t>To see if population and energy consumption are correlated.</a:t>
            </a:r>
          </a:p>
          <a:p>
            <a:pPr marL="342900" lvl="0" indent="-342900" algn="l" rtl="0">
              <a:spcBef>
                <a:spcPts val="600"/>
              </a:spcBef>
              <a:spcAft>
                <a:spcPts val="0"/>
              </a:spcAft>
              <a:buClr>
                <a:schemeClr val="dk1"/>
              </a:buClr>
              <a:buSzPts val="1100"/>
              <a:buFont typeface="Wingdings" pitchFamily="2" charset="2"/>
              <a:buChar char="Ø"/>
            </a:pPr>
            <a:r>
              <a:rPr lang="en-US" sz="1600" dirty="0">
                <a:latin typeface="Georgia" panose="02040502050405020303" pitchFamily="18" charset="0"/>
              </a:rPr>
              <a:t>76.47% indicates correlation</a:t>
            </a:r>
          </a:p>
          <a:p>
            <a:pPr marL="342900" lvl="0" indent="-342900" algn="l" rtl="0">
              <a:spcBef>
                <a:spcPts val="600"/>
              </a:spcBef>
              <a:spcAft>
                <a:spcPts val="0"/>
              </a:spcAft>
              <a:buClr>
                <a:schemeClr val="dk1"/>
              </a:buClr>
              <a:buSzPts val="1100"/>
              <a:buFont typeface="Wingdings" pitchFamily="2" charset="2"/>
              <a:buChar char="Ø"/>
            </a:pPr>
            <a:r>
              <a:rPr lang="en-US" sz="1600" dirty="0">
                <a:latin typeface="Georgia" panose="02040502050405020303" pitchFamily="18" charset="0"/>
              </a:rPr>
              <a:t>23.53% indicates lack of correlation</a:t>
            </a:r>
          </a:p>
          <a:p>
            <a:pPr marL="342900" lvl="0" indent="-342900" algn="l" rtl="0">
              <a:spcBef>
                <a:spcPts val="600"/>
              </a:spcBef>
              <a:spcAft>
                <a:spcPts val="0"/>
              </a:spcAft>
              <a:buClr>
                <a:schemeClr val="dk1"/>
              </a:buClr>
              <a:buSzPts val="1100"/>
              <a:buFont typeface="Wingdings" pitchFamily="2" charset="2"/>
              <a:buChar char="Ø"/>
            </a:pPr>
            <a:endParaRPr lang="en-US" sz="1600" dirty="0">
              <a:latin typeface="Georgia" panose="02040502050405020303" pitchFamily="18" charset="0"/>
            </a:endParaRPr>
          </a:p>
          <a:p>
            <a:pPr marL="342900" lvl="0" indent="-342900" algn="l" rtl="0">
              <a:spcBef>
                <a:spcPts val="600"/>
              </a:spcBef>
              <a:spcAft>
                <a:spcPts val="0"/>
              </a:spcAft>
              <a:buClr>
                <a:schemeClr val="dk1"/>
              </a:buClr>
              <a:buSzPts val="1100"/>
              <a:buFont typeface="Wingdings" pitchFamily="2" charset="2"/>
              <a:buChar char="Ø"/>
            </a:pPr>
            <a:r>
              <a:rPr lang="en-US" sz="1600" b="1" dirty="0">
                <a:latin typeface="Georgia" panose="02040502050405020303" pitchFamily="18" charset="0"/>
              </a:rPr>
              <a:t>To understand energy consumed per person (renewable/non-renewable) by country.</a:t>
            </a:r>
          </a:p>
          <a:p>
            <a:pPr marL="342900" lvl="0" indent="-342900" algn="l" rtl="0">
              <a:spcBef>
                <a:spcPts val="600"/>
              </a:spcBef>
              <a:spcAft>
                <a:spcPts val="0"/>
              </a:spcAft>
              <a:buClr>
                <a:schemeClr val="dk1"/>
              </a:buClr>
              <a:buSzPts val="1100"/>
              <a:buFont typeface="Wingdings" pitchFamily="2" charset="2"/>
              <a:buChar char="Ø"/>
            </a:pPr>
            <a:r>
              <a:rPr lang="en-US" sz="1600" dirty="0">
                <a:latin typeface="Georgia" panose="02040502050405020303" pitchFamily="18" charset="0"/>
              </a:rPr>
              <a:t>76.47% indicates increasing non-renewable energy usage while renewable energy usage runs constant</a:t>
            </a:r>
          </a:p>
          <a:p>
            <a:pPr marL="342900" indent="-342900">
              <a:spcBef>
                <a:spcPts val="600"/>
              </a:spcBef>
              <a:buClr>
                <a:schemeClr val="dk1"/>
              </a:buClr>
              <a:buSzPts val="1100"/>
              <a:buFont typeface="Wingdings" pitchFamily="2" charset="2"/>
              <a:buChar char="Ø"/>
            </a:pPr>
            <a:r>
              <a:rPr lang="en-US" sz="1600" dirty="0">
                <a:latin typeface="Georgia" panose="02040502050405020303" pitchFamily="18" charset="0"/>
              </a:rPr>
              <a:t>23.53% indicates declining non-renewable energy usage while renewable energy usage increases</a:t>
            </a:r>
          </a:p>
          <a:p>
            <a:pPr marL="342900" lvl="0" indent="-342900" algn="l" rtl="0">
              <a:spcBef>
                <a:spcPts val="600"/>
              </a:spcBef>
              <a:spcAft>
                <a:spcPts val="0"/>
              </a:spcAft>
              <a:buClr>
                <a:schemeClr val="dk1"/>
              </a:buClr>
              <a:buSzPts val="1100"/>
              <a:buFont typeface="Wingdings" pitchFamily="2" charset="2"/>
              <a:buChar char="Ø"/>
            </a:pPr>
            <a:endParaRPr lang="en-US" sz="1600" b="1" dirty="0">
              <a:latin typeface="Georgia" panose="02040502050405020303" pitchFamily="18" charset="0"/>
            </a:endParaRPr>
          </a:p>
          <a:p>
            <a:pPr marL="342900" lvl="0" indent="-342900" algn="l" rtl="0">
              <a:spcBef>
                <a:spcPts val="600"/>
              </a:spcBef>
              <a:spcAft>
                <a:spcPts val="0"/>
              </a:spcAft>
              <a:buClr>
                <a:schemeClr val="dk1"/>
              </a:buClr>
              <a:buSzPts val="1100"/>
              <a:buFont typeface="Wingdings" pitchFamily="2" charset="2"/>
              <a:buChar char="Ø"/>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797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9758FE-FCFF-2C65-5BB0-8886D9ACB947}"/>
              </a:ext>
            </a:extLst>
          </p:cNvPr>
          <p:cNvSpPr txBox="1"/>
          <p:nvPr/>
        </p:nvSpPr>
        <p:spPr>
          <a:xfrm>
            <a:off x="1144668" y="919823"/>
            <a:ext cx="6854663" cy="1661993"/>
          </a:xfrm>
          <a:prstGeom prst="rect">
            <a:avLst/>
          </a:prstGeom>
          <a:noFill/>
        </p:spPr>
        <p:txBody>
          <a:bodyPr wrap="square" rtlCol="0">
            <a:spAutoFit/>
          </a:bodyPr>
          <a:lstStyle/>
          <a:p>
            <a:pPr algn="ctr"/>
            <a:r>
              <a:rPr lang="en-US" sz="1800" b="1" u="sng" dirty="0">
                <a:latin typeface="Times New Roman" panose="02020603050405020304" pitchFamily="18" charset="0"/>
                <a:cs typeface="Times New Roman" panose="02020603050405020304" pitchFamily="18" charset="0"/>
              </a:rPr>
              <a:t>RECOMMENDATIONS</a:t>
            </a:r>
          </a:p>
          <a:p>
            <a:pPr algn="ctr"/>
            <a:endParaRPr lang="en-US" b="1"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lang="en-US" dirty="0">
                <a:latin typeface="Times New Roman" panose="02020603050405020304" pitchFamily="18" charset="0"/>
                <a:cs typeface="Times New Roman" panose="02020603050405020304" pitchFamily="18" charset="0"/>
              </a:rPr>
              <a:t>For more in-depth research, all countries can be considered from both datasets instead of just 17 countries</a:t>
            </a:r>
          </a:p>
          <a:p>
            <a:pPr marL="285750" indent="-285750">
              <a:buFont typeface="Wingdings" pitchFamily="2" charset="2"/>
              <a:buChar char="Ø"/>
            </a:pPr>
            <a:r>
              <a:rPr lang="en-US" dirty="0">
                <a:latin typeface="Times New Roman" panose="02020603050405020304" pitchFamily="18" charset="0"/>
                <a:cs typeface="Times New Roman" panose="02020603050405020304" pitchFamily="18" charset="0"/>
              </a:rPr>
              <a:t>New variable for clean energy can be added (renewable energy does not always mean clean energy)</a:t>
            </a:r>
          </a:p>
          <a:p>
            <a:pPr marL="285750" indent="-285750">
              <a:buFont typeface="Wingdings" pitchFamily="2" charset="2"/>
              <a:buChar char="Ø"/>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897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story of Thank You | Interpretation Company | Access 2 Interpreters">
            <a:extLst>
              <a:ext uri="{FF2B5EF4-FFF2-40B4-BE49-F238E27FC236}">
                <a16:creationId xmlns:a16="http://schemas.microsoft.com/office/drawing/2014/main" id="{76B435A8-0E71-E076-73C0-7A09E4479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115" y="697550"/>
            <a:ext cx="5428142" cy="3635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14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title"/>
          </p:nvPr>
        </p:nvSpPr>
        <p:spPr>
          <a:xfrm>
            <a:off x="1003200" y="617375"/>
            <a:ext cx="7137600" cy="548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000" b="1" u="sng" dirty="0">
                <a:latin typeface="Georgia" panose="02040502050405020303" pitchFamily="18" charset="0"/>
              </a:rPr>
              <a:t>DATA SOURCE</a:t>
            </a:r>
            <a:endParaRPr sz="2000" b="1" u="sng" dirty="0"/>
          </a:p>
        </p:txBody>
      </p:sp>
      <p:sp>
        <p:nvSpPr>
          <p:cNvPr id="184" name="Google Shape;184;p15"/>
          <p:cNvSpPr txBox="1">
            <a:spLocks noGrp="1"/>
          </p:cNvSpPr>
          <p:nvPr>
            <p:ph type="body" idx="2"/>
          </p:nvPr>
        </p:nvSpPr>
        <p:spPr>
          <a:xfrm>
            <a:off x="4846350" y="1716125"/>
            <a:ext cx="3294497" cy="1695300"/>
          </a:xfrm>
          <a:prstGeom prst="rect">
            <a:avLst/>
          </a:prstGeom>
        </p:spPr>
        <p:txBody>
          <a:bodyPr spcFirstLastPara="1" wrap="square" lIns="0" tIns="0" rIns="0" bIns="0" anchor="t" anchorCtr="0">
            <a:noAutofit/>
          </a:bodyPr>
          <a:lstStyle/>
          <a:p>
            <a:pPr marL="0" indent="0" algn="ctr">
              <a:buClr>
                <a:schemeClr val="dk1"/>
              </a:buClr>
              <a:buSzPts val="1100"/>
              <a:buNone/>
            </a:pPr>
            <a:r>
              <a:rPr lang="en-US" sz="1800" dirty="0"/>
              <a:t>WORLD POPULATION</a:t>
            </a:r>
          </a:p>
          <a:p>
            <a:pPr marL="0" indent="0" algn="ctr">
              <a:buClr>
                <a:schemeClr val="dk1"/>
              </a:buClr>
              <a:buSzPts val="1100"/>
              <a:buNone/>
            </a:pPr>
            <a:endParaRPr lang="en-US" sz="1800" dirty="0"/>
          </a:p>
          <a:p>
            <a:pPr marL="0" indent="0" algn="ctr">
              <a:buClr>
                <a:schemeClr val="dk1"/>
              </a:buClr>
              <a:buSzPts val="1100"/>
              <a:buNone/>
            </a:pPr>
            <a:r>
              <a:rPr lang="en-US" sz="1400" dirty="0">
                <a:hlinkClick r:id="rId3"/>
              </a:rPr>
              <a:t>https://data.worldbank.org/indicator/SP.POP.TOTL</a:t>
            </a:r>
            <a:r>
              <a:rPr lang="en-US" sz="1400" dirty="0"/>
              <a:t> </a:t>
            </a:r>
          </a:p>
        </p:txBody>
      </p:sp>
      <p:sp>
        <p:nvSpPr>
          <p:cNvPr id="185" name="Google Shape;185;p15"/>
          <p:cNvSpPr txBox="1">
            <a:spLocks noGrp="1"/>
          </p:cNvSpPr>
          <p:nvPr>
            <p:ph type="body" idx="1"/>
          </p:nvPr>
        </p:nvSpPr>
        <p:spPr>
          <a:xfrm>
            <a:off x="1003200" y="1716125"/>
            <a:ext cx="3464400" cy="16953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800" dirty="0"/>
              <a:t>WORLD ENERGY CONSUMPTION</a:t>
            </a:r>
          </a:p>
          <a:p>
            <a:pPr marL="0" lvl="0" indent="0" algn="l" rtl="0">
              <a:spcBef>
                <a:spcPts val="600"/>
              </a:spcBef>
              <a:spcAft>
                <a:spcPts val="0"/>
              </a:spcAft>
              <a:buClr>
                <a:schemeClr val="dk1"/>
              </a:buClr>
              <a:buSzPts val="1100"/>
              <a:buFont typeface="Arial"/>
              <a:buNone/>
            </a:pPr>
            <a:endParaRPr lang="en-US" sz="1800" dirty="0"/>
          </a:p>
          <a:p>
            <a:pPr marL="0" lvl="0" indent="0" algn="l" rtl="0">
              <a:spcBef>
                <a:spcPts val="600"/>
              </a:spcBef>
              <a:spcAft>
                <a:spcPts val="0"/>
              </a:spcAft>
              <a:buClr>
                <a:schemeClr val="dk1"/>
              </a:buClr>
              <a:buSzPts val="1100"/>
              <a:buFont typeface="Arial"/>
              <a:buNone/>
            </a:pPr>
            <a:r>
              <a:rPr lang="en-US" sz="1400" dirty="0">
                <a:hlinkClick r:id="rId4"/>
              </a:rPr>
              <a:t>https://www.kaggle.com/datasets/nirmalprasad/world-energy-consumption</a:t>
            </a:r>
            <a:r>
              <a:rPr lang="en-US" sz="1400" dirty="0"/>
              <a:t> </a:t>
            </a:r>
            <a:endParaRPr sz="1400" dirty="0"/>
          </a:p>
        </p:txBody>
      </p:sp>
      <p:sp>
        <p:nvSpPr>
          <p:cNvPr id="186" name="Google Shape;186;p15"/>
          <p:cNvSpPr txBox="1">
            <a:spLocks noGrp="1"/>
          </p:cNvSpPr>
          <p:nvPr>
            <p:ph type="body" idx="2"/>
          </p:nvPr>
        </p:nvSpPr>
        <p:spPr>
          <a:xfrm>
            <a:off x="1003200" y="3372525"/>
            <a:ext cx="7137600" cy="1141200"/>
          </a:xfrm>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endParaRPr sz="1200" dirty="0">
              <a:solidFill>
                <a:srgbClr val="8A9BA6"/>
              </a:solidFill>
            </a:endParaRPr>
          </a:p>
          <a:p>
            <a:pPr marL="0" lvl="0" indent="0" algn="l" rtl="0">
              <a:spcBef>
                <a:spcPts val="1000"/>
              </a:spcBef>
              <a:spcAft>
                <a:spcPts val="1000"/>
              </a:spcAft>
              <a:buNone/>
            </a:pPr>
            <a:endParaRPr sz="1200" dirty="0">
              <a:solidFill>
                <a:srgbClr val="8A9BA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title"/>
          </p:nvPr>
        </p:nvSpPr>
        <p:spPr>
          <a:xfrm>
            <a:off x="1003200" y="617375"/>
            <a:ext cx="7137600" cy="548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000" b="1" u="sng" dirty="0">
                <a:latin typeface="Georgia" panose="02040502050405020303" pitchFamily="18" charset="0"/>
              </a:rPr>
              <a:t>PROBLEM DEFINITION AND EXPLANATION</a:t>
            </a:r>
            <a:endParaRPr sz="2000" b="1" u="sng" dirty="0"/>
          </a:p>
        </p:txBody>
      </p:sp>
      <p:sp>
        <p:nvSpPr>
          <p:cNvPr id="185" name="Google Shape;185;p15"/>
          <p:cNvSpPr txBox="1">
            <a:spLocks noGrp="1"/>
          </p:cNvSpPr>
          <p:nvPr>
            <p:ph type="body" idx="1"/>
          </p:nvPr>
        </p:nvSpPr>
        <p:spPr>
          <a:xfrm>
            <a:off x="1003200" y="1605975"/>
            <a:ext cx="7137600" cy="2135932"/>
          </a:xfrm>
          <a:prstGeom prst="rect">
            <a:avLst/>
          </a:prstGeom>
        </p:spPr>
        <p:txBody>
          <a:bodyPr spcFirstLastPara="1" wrap="square" lIns="0" tIns="0" rIns="0" bIns="0" anchor="t" anchorCtr="0">
            <a:noAutofit/>
          </a:bodyPr>
          <a:lstStyle/>
          <a:p>
            <a:pPr marL="342900" lvl="0" indent="-342900" algn="l" rtl="0">
              <a:spcBef>
                <a:spcPts val="600"/>
              </a:spcBef>
              <a:spcAft>
                <a:spcPts val="0"/>
              </a:spcAft>
              <a:buClr>
                <a:schemeClr val="dk1"/>
              </a:buClr>
              <a:buSzPts val="1100"/>
              <a:buFont typeface="Wingdings" pitchFamily="2" charset="2"/>
              <a:buChar char="Ø"/>
            </a:pPr>
            <a:r>
              <a:rPr lang="en-US" sz="1600" dirty="0">
                <a:latin typeface="Georgia" panose="02040502050405020303" pitchFamily="18" charset="0"/>
              </a:rPr>
              <a:t>To see if population and energy consumption are correlated.</a:t>
            </a:r>
          </a:p>
          <a:p>
            <a:pPr marL="342900" lvl="0" indent="-342900" algn="l" rtl="0">
              <a:spcBef>
                <a:spcPts val="600"/>
              </a:spcBef>
              <a:spcAft>
                <a:spcPts val="0"/>
              </a:spcAft>
              <a:buClr>
                <a:schemeClr val="dk1"/>
              </a:buClr>
              <a:buSzPts val="1100"/>
              <a:buFont typeface="Wingdings" pitchFamily="2" charset="2"/>
              <a:buChar char="Ø"/>
            </a:pPr>
            <a:r>
              <a:rPr lang="en-US" sz="1600" dirty="0">
                <a:latin typeface="Georgia" panose="02040502050405020303" pitchFamily="18" charset="0"/>
              </a:rPr>
              <a:t>To understand energy consumed per person (renewable/non-renewable) by country.</a:t>
            </a:r>
            <a:endParaRPr sz="1600" dirty="0">
              <a:latin typeface="Georgia" panose="02040502050405020303" pitchFamily="18" charset="0"/>
            </a:endParaRPr>
          </a:p>
        </p:txBody>
      </p:sp>
      <p:sp>
        <p:nvSpPr>
          <p:cNvPr id="186" name="Google Shape;186;p15"/>
          <p:cNvSpPr txBox="1">
            <a:spLocks noGrp="1"/>
          </p:cNvSpPr>
          <p:nvPr>
            <p:ph type="body" idx="2"/>
          </p:nvPr>
        </p:nvSpPr>
        <p:spPr>
          <a:xfrm>
            <a:off x="1003200" y="3372525"/>
            <a:ext cx="7137600" cy="1141200"/>
          </a:xfrm>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endParaRPr sz="1200" dirty="0">
              <a:solidFill>
                <a:srgbClr val="8A9BA6"/>
              </a:solidFill>
            </a:endParaRPr>
          </a:p>
          <a:p>
            <a:pPr marL="0" lvl="0" indent="0" algn="l" rtl="0">
              <a:spcBef>
                <a:spcPts val="1000"/>
              </a:spcBef>
              <a:spcAft>
                <a:spcPts val="1000"/>
              </a:spcAft>
              <a:buNone/>
            </a:pPr>
            <a:endParaRPr sz="1200" dirty="0">
              <a:solidFill>
                <a:srgbClr val="8A9BA6"/>
              </a:solidFill>
            </a:endParaRPr>
          </a:p>
        </p:txBody>
      </p:sp>
    </p:spTree>
    <p:extLst>
      <p:ext uri="{BB962C8B-B14F-4D97-AF65-F5344CB8AC3E}">
        <p14:creationId xmlns:p14="http://schemas.microsoft.com/office/powerpoint/2010/main" val="4001187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title"/>
          </p:nvPr>
        </p:nvSpPr>
        <p:spPr>
          <a:xfrm>
            <a:off x="1003200" y="617375"/>
            <a:ext cx="7137600" cy="548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000" b="1" u="sng" dirty="0">
                <a:latin typeface="Georgia" panose="02040502050405020303" pitchFamily="18" charset="0"/>
              </a:rPr>
              <a:t>DATA CLEANING</a:t>
            </a:r>
            <a:endParaRPr sz="2000" b="1" u="sng" dirty="0"/>
          </a:p>
        </p:txBody>
      </p:sp>
      <p:sp>
        <p:nvSpPr>
          <p:cNvPr id="185" name="Google Shape;185;p15"/>
          <p:cNvSpPr txBox="1">
            <a:spLocks noGrp="1"/>
          </p:cNvSpPr>
          <p:nvPr>
            <p:ph type="body" idx="1"/>
          </p:nvPr>
        </p:nvSpPr>
        <p:spPr>
          <a:xfrm>
            <a:off x="1003200" y="1605975"/>
            <a:ext cx="7137600" cy="2745096"/>
          </a:xfrm>
          <a:prstGeom prst="rect">
            <a:avLst/>
          </a:prstGeom>
        </p:spPr>
        <p:txBody>
          <a:bodyPr spcFirstLastPara="1" wrap="square" lIns="0" tIns="0" rIns="0" bIns="0" anchor="t" anchorCtr="0">
            <a:noAutofit/>
          </a:bodyPr>
          <a:lstStyle/>
          <a:p>
            <a:pPr marL="342900" lvl="0" indent="-342900" algn="l" rtl="0">
              <a:spcBef>
                <a:spcPts val="600"/>
              </a:spcBef>
              <a:spcAft>
                <a:spcPts val="0"/>
              </a:spcAft>
              <a:buClr>
                <a:schemeClr val="dk1"/>
              </a:buClr>
              <a:buSzPts val="1100"/>
              <a:buFont typeface="Wingdings" pitchFamily="2" charset="2"/>
              <a:buChar char="Ø"/>
            </a:pPr>
            <a:r>
              <a:rPr lang="en-US" sz="1600" dirty="0">
                <a:latin typeface="Georgia" panose="02040502050405020303" pitchFamily="18" charset="0"/>
              </a:rPr>
              <a:t>Imported the data in SAS.</a:t>
            </a:r>
          </a:p>
          <a:p>
            <a:pPr marL="342900" lvl="0" indent="-342900" algn="l" rtl="0">
              <a:spcBef>
                <a:spcPts val="600"/>
              </a:spcBef>
              <a:spcAft>
                <a:spcPts val="0"/>
              </a:spcAft>
              <a:buClr>
                <a:schemeClr val="dk1"/>
              </a:buClr>
              <a:buSzPts val="1100"/>
              <a:buFont typeface="Wingdings" pitchFamily="2" charset="2"/>
              <a:buChar char="Ø"/>
            </a:pPr>
            <a:r>
              <a:rPr lang="en-US" sz="1600" dirty="0">
                <a:latin typeface="Georgia" panose="02040502050405020303" pitchFamily="18" charset="0"/>
              </a:rPr>
              <a:t>Checked and cleaned the data using proc </a:t>
            </a:r>
            <a:r>
              <a:rPr lang="en-US" sz="1600" dirty="0" err="1">
                <a:latin typeface="Georgia" panose="02040502050405020303" pitchFamily="18" charset="0"/>
              </a:rPr>
              <a:t>sql</a:t>
            </a:r>
            <a:r>
              <a:rPr lang="en-US" sz="1600" dirty="0">
                <a:latin typeface="Georgia" panose="02040502050405020303" pitchFamily="18" charset="0"/>
              </a:rPr>
              <a:t> codes.</a:t>
            </a:r>
          </a:p>
          <a:p>
            <a:pPr marL="342900" lvl="0" indent="-342900" algn="l" rtl="0">
              <a:spcBef>
                <a:spcPts val="600"/>
              </a:spcBef>
              <a:spcAft>
                <a:spcPts val="0"/>
              </a:spcAft>
              <a:buClr>
                <a:schemeClr val="dk1"/>
              </a:buClr>
              <a:buSzPts val="1100"/>
              <a:buFont typeface="Wingdings" pitchFamily="2" charset="2"/>
              <a:buChar char="Ø"/>
            </a:pPr>
            <a:r>
              <a:rPr lang="en-US" sz="1600" dirty="0">
                <a:latin typeface="Georgia" panose="02040502050405020303" pitchFamily="18" charset="0"/>
              </a:rPr>
              <a:t>To correct typos.</a:t>
            </a:r>
          </a:p>
          <a:p>
            <a:pPr marL="342900" lvl="0" indent="-342900" algn="l" rtl="0">
              <a:spcBef>
                <a:spcPts val="600"/>
              </a:spcBef>
              <a:spcAft>
                <a:spcPts val="0"/>
              </a:spcAft>
              <a:buClr>
                <a:schemeClr val="dk1"/>
              </a:buClr>
              <a:buSzPts val="1100"/>
              <a:buFont typeface="Wingdings" pitchFamily="2" charset="2"/>
              <a:buChar char="Ø"/>
            </a:pPr>
            <a:r>
              <a:rPr lang="en-US" sz="1600" dirty="0">
                <a:latin typeface="Georgia" panose="02040502050405020303" pitchFamily="18" charset="0"/>
              </a:rPr>
              <a:t>Selected top 20 most populated countries and created a table.</a:t>
            </a:r>
          </a:p>
          <a:p>
            <a:pPr marL="342900" lvl="0" indent="-342900" algn="l" rtl="0">
              <a:spcBef>
                <a:spcPts val="600"/>
              </a:spcBef>
              <a:spcAft>
                <a:spcPts val="0"/>
              </a:spcAft>
              <a:buClr>
                <a:schemeClr val="dk1"/>
              </a:buClr>
              <a:buSzPts val="1100"/>
              <a:buFont typeface="Wingdings" pitchFamily="2" charset="2"/>
              <a:buChar char="Ø"/>
            </a:pPr>
            <a:r>
              <a:rPr lang="en-US" sz="1600" dirty="0">
                <a:latin typeface="Georgia" panose="02040502050405020303" pitchFamily="18" charset="0"/>
              </a:rPr>
              <a:t>Deleted unwanted columns and country names.</a:t>
            </a:r>
          </a:p>
          <a:p>
            <a:pPr marL="342900" lvl="0" indent="-342900" algn="l" rtl="0">
              <a:spcBef>
                <a:spcPts val="600"/>
              </a:spcBef>
              <a:spcAft>
                <a:spcPts val="0"/>
              </a:spcAft>
              <a:buClr>
                <a:schemeClr val="dk1"/>
              </a:buClr>
              <a:buSzPts val="1100"/>
              <a:buFont typeface="Wingdings" pitchFamily="2" charset="2"/>
              <a:buChar char="Ø"/>
            </a:pPr>
            <a:r>
              <a:rPr lang="en-US" sz="1600" dirty="0">
                <a:latin typeface="Georgia" panose="02040502050405020303" pitchFamily="18" charset="0"/>
              </a:rPr>
              <a:t>Changed 0 to null.</a:t>
            </a:r>
          </a:p>
          <a:p>
            <a:pPr marL="342900" indent="-342900">
              <a:buClr>
                <a:schemeClr val="dk1"/>
              </a:buClr>
              <a:buSzPts val="1100"/>
              <a:buFont typeface="Wingdings" pitchFamily="2" charset="2"/>
              <a:buChar char="Ø"/>
            </a:pPr>
            <a:r>
              <a:rPr lang="en-US" sz="1400" dirty="0">
                <a:latin typeface="Georgia" panose="02040502050405020303" pitchFamily="18" charset="0"/>
              </a:rPr>
              <a:t>Used functions like </a:t>
            </a:r>
            <a:r>
              <a:rPr lang="en-US" sz="1600" dirty="0">
                <a:latin typeface="Georgia" panose="02040502050405020303" pitchFamily="18" charset="0"/>
              </a:rPr>
              <a:t>CREATE, UPDATE AND DELETE</a:t>
            </a:r>
            <a:r>
              <a:rPr lang="en-US" sz="1400" dirty="0">
                <a:latin typeface="Georgia" panose="02040502050405020303" pitchFamily="18" charset="0"/>
              </a:rPr>
              <a:t>.</a:t>
            </a:r>
          </a:p>
          <a:p>
            <a:pPr marL="342900" lvl="0" indent="-342900" algn="l" rtl="0">
              <a:spcBef>
                <a:spcPts val="600"/>
              </a:spcBef>
              <a:spcAft>
                <a:spcPts val="0"/>
              </a:spcAft>
              <a:buClr>
                <a:schemeClr val="dk1"/>
              </a:buClr>
              <a:buSzPts val="1100"/>
              <a:buFont typeface="Wingdings" pitchFamily="2" charset="2"/>
              <a:buChar char="Ø"/>
            </a:pPr>
            <a:endParaRPr lang="en-US" sz="1600" dirty="0">
              <a:latin typeface="Georgia" panose="02040502050405020303" pitchFamily="18" charset="0"/>
            </a:endParaRPr>
          </a:p>
          <a:p>
            <a:pPr marL="342900" lvl="0" indent="-342900" algn="l" rtl="0">
              <a:spcBef>
                <a:spcPts val="600"/>
              </a:spcBef>
              <a:spcAft>
                <a:spcPts val="0"/>
              </a:spcAft>
              <a:buClr>
                <a:schemeClr val="dk1"/>
              </a:buClr>
              <a:buSzPts val="1100"/>
              <a:buFont typeface="Wingdings" pitchFamily="2" charset="2"/>
              <a:buChar char="Ø"/>
            </a:pPr>
            <a:endParaRPr lang="en-US" sz="1600" dirty="0">
              <a:latin typeface="Georgia" panose="02040502050405020303" pitchFamily="18" charset="0"/>
            </a:endParaRPr>
          </a:p>
          <a:p>
            <a:pPr marL="342900" lvl="0" indent="-342900" algn="l" rtl="0">
              <a:spcBef>
                <a:spcPts val="600"/>
              </a:spcBef>
              <a:spcAft>
                <a:spcPts val="0"/>
              </a:spcAft>
              <a:buClr>
                <a:schemeClr val="dk1"/>
              </a:buClr>
              <a:buSzPts val="1100"/>
              <a:buFont typeface="Wingdings" pitchFamily="2" charset="2"/>
              <a:buChar char="Ø"/>
            </a:pPr>
            <a:endParaRPr lang="en-US" sz="1600" dirty="0">
              <a:latin typeface="Georgia" panose="02040502050405020303" pitchFamily="18" charset="0"/>
            </a:endParaRPr>
          </a:p>
          <a:p>
            <a:pPr marL="342900" lvl="0" indent="-342900" algn="l" rtl="0">
              <a:spcBef>
                <a:spcPts val="600"/>
              </a:spcBef>
              <a:spcAft>
                <a:spcPts val="0"/>
              </a:spcAft>
              <a:buClr>
                <a:schemeClr val="dk1"/>
              </a:buClr>
              <a:buSzPts val="1100"/>
              <a:buFont typeface="Wingdings" pitchFamily="2" charset="2"/>
              <a:buChar char="Ø"/>
            </a:pPr>
            <a:endParaRPr lang="en-US" sz="1600" dirty="0">
              <a:latin typeface="Georgia" panose="02040502050405020303" pitchFamily="18" charset="0"/>
            </a:endParaRPr>
          </a:p>
          <a:p>
            <a:pPr marL="0" lvl="0" indent="0" algn="l" rtl="0">
              <a:spcBef>
                <a:spcPts val="600"/>
              </a:spcBef>
              <a:spcAft>
                <a:spcPts val="0"/>
              </a:spcAft>
              <a:buClr>
                <a:schemeClr val="dk1"/>
              </a:buClr>
              <a:buSzPts val="1100"/>
              <a:buNone/>
            </a:pPr>
            <a:endParaRPr lang="en-US" sz="1600" dirty="0">
              <a:latin typeface="Georgia" panose="02040502050405020303" pitchFamily="18" charset="0"/>
            </a:endParaRPr>
          </a:p>
          <a:p>
            <a:pPr marL="342900" lvl="0" indent="-342900" algn="l" rtl="0">
              <a:spcBef>
                <a:spcPts val="600"/>
              </a:spcBef>
              <a:spcAft>
                <a:spcPts val="0"/>
              </a:spcAft>
              <a:buClr>
                <a:schemeClr val="dk1"/>
              </a:buClr>
              <a:buSzPts val="1100"/>
              <a:buFont typeface="Wingdings" pitchFamily="2" charset="2"/>
              <a:buChar char="Ø"/>
            </a:pPr>
            <a:endParaRPr sz="1600" dirty="0">
              <a:latin typeface="Georgia" panose="02040502050405020303" pitchFamily="18" charset="0"/>
            </a:endParaRPr>
          </a:p>
        </p:txBody>
      </p:sp>
    </p:spTree>
    <p:extLst>
      <p:ext uri="{BB962C8B-B14F-4D97-AF65-F5344CB8AC3E}">
        <p14:creationId xmlns:p14="http://schemas.microsoft.com/office/powerpoint/2010/main" val="750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Description automatically generated">
            <a:extLst>
              <a:ext uri="{FF2B5EF4-FFF2-40B4-BE49-F238E27FC236}">
                <a16:creationId xmlns:a16="http://schemas.microsoft.com/office/drawing/2014/main" id="{938194C8-E941-DC01-8AFA-15792E2B7FB8}"/>
              </a:ext>
            </a:extLst>
          </p:cNvPr>
          <p:cNvPicPr>
            <a:picLocks noChangeAspect="1"/>
          </p:cNvPicPr>
          <p:nvPr/>
        </p:nvPicPr>
        <p:blipFill>
          <a:blip r:embed="rId3"/>
          <a:stretch>
            <a:fillRect/>
          </a:stretch>
        </p:blipFill>
        <p:spPr>
          <a:xfrm>
            <a:off x="936385" y="1285338"/>
            <a:ext cx="3081245" cy="3616124"/>
          </a:xfrm>
          <a:prstGeom prst="rect">
            <a:avLst/>
          </a:prstGeom>
        </p:spPr>
      </p:pic>
      <p:sp>
        <p:nvSpPr>
          <p:cNvPr id="5" name="TextBox 4">
            <a:extLst>
              <a:ext uri="{FF2B5EF4-FFF2-40B4-BE49-F238E27FC236}">
                <a16:creationId xmlns:a16="http://schemas.microsoft.com/office/drawing/2014/main" id="{429F8D8B-CE28-1C50-CF30-6B2425C45AFD}"/>
              </a:ext>
            </a:extLst>
          </p:cNvPr>
          <p:cNvSpPr txBox="1"/>
          <p:nvPr/>
        </p:nvSpPr>
        <p:spPr>
          <a:xfrm>
            <a:off x="1159877" y="200249"/>
            <a:ext cx="7229283" cy="523220"/>
          </a:xfrm>
          <a:prstGeom prst="rect">
            <a:avLst/>
          </a:prstGeom>
          <a:noFill/>
        </p:spPr>
        <p:txBody>
          <a:bodyPr wrap="square" rtlCol="0">
            <a:spAutoFit/>
          </a:bodyPr>
          <a:lstStyle/>
          <a:p>
            <a:pPr algn="ctr"/>
            <a:r>
              <a:rPr lang="en-US" sz="2800" b="1" u="sng" dirty="0">
                <a:latin typeface="Georgia" panose="02040502050405020303" pitchFamily="18" charset="0"/>
              </a:rPr>
              <a:t>DATA VERIFICATION</a:t>
            </a:r>
            <a:endParaRPr lang="en-US" sz="2800" b="1" u="sng" dirty="0"/>
          </a:p>
        </p:txBody>
      </p:sp>
      <p:sp>
        <p:nvSpPr>
          <p:cNvPr id="6" name="TextBox 5">
            <a:extLst>
              <a:ext uri="{FF2B5EF4-FFF2-40B4-BE49-F238E27FC236}">
                <a16:creationId xmlns:a16="http://schemas.microsoft.com/office/drawing/2014/main" id="{F3EEEECE-1CF7-1802-6D0D-EB8A551C0D8D}"/>
              </a:ext>
            </a:extLst>
          </p:cNvPr>
          <p:cNvSpPr txBox="1"/>
          <p:nvPr/>
        </p:nvSpPr>
        <p:spPr>
          <a:xfrm>
            <a:off x="856680" y="778624"/>
            <a:ext cx="3310717"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eorgia" panose="02040502050405020303" pitchFamily="18" charset="0"/>
              </a:rPr>
              <a:t>Summary Statistics (pre-cleaned)</a:t>
            </a:r>
          </a:p>
        </p:txBody>
      </p:sp>
      <p:sp>
        <p:nvSpPr>
          <p:cNvPr id="14" name="TextBox 13">
            <a:extLst>
              <a:ext uri="{FF2B5EF4-FFF2-40B4-BE49-F238E27FC236}">
                <a16:creationId xmlns:a16="http://schemas.microsoft.com/office/drawing/2014/main" id="{6C8D8562-26DA-C2EC-0788-C079BD097AA8}"/>
              </a:ext>
            </a:extLst>
          </p:cNvPr>
          <p:cNvSpPr txBox="1"/>
          <p:nvPr/>
        </p:nvSpPr>
        <p:spPr>
          <a:xfrm>
            <a:off x="4425313" y="778624"/>
            <a:ext cx="3481137"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eorgia" panose="02040502050405020303" pitchFamily="18" charset="0"/>
              </a:rPr>
              <a:t>Summary Statistics (cleaned)</a:t>
            </a:r>
          </a:p>
        </p:txBody>
      </p: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411EAA82-837E-F9B5-E5CC-DD1D23F8A144}"/>
                  </a:ext>
                </a:extLst>
              </p14:cNvPr>
              <p14:cNvContentPartPr/>
              <p14:nvPr/>
            </p14:nvContentPartPr>
            <p14:xfrm>
              <a:off x="1112859" y="2592325"/>
              <a:ext cx="663480" cy="15480"/>
            </p14:xfrm>
          </p:contentPart>
        </mc:Choice>
        <mc:Fallback xmlns="">
          <p:pic>
            <p:nvPicPr>
              <p:cNvPr id="15" name="Ink 14">
                <a:extLst>
                  <a:ext uri="{FF2B5EF4-FFF2-40B4-BE49-F238E27FC236}">
                    <a16:creationId xmlns:a16="http://schemas.microsoft.com/office/drawing/2014/main" id="{411EAA82-837E-F9B5-E5CC-DD1D23F8A144}"/>
                  </a:ext>
                </a:extLst>
              </p:cNvPr>
              <p:cNvPicPr/>
              <p:nvPr/>
            </p:nvPicPr>
            <p:blipFill>
              <a:blip r:embed="rId6"/>
              <a:stretch>
                <a:fillRect/>
              </a:stretch>
            </p:blipFill>
            <p:spPr>
              <a:xfrm>
                <a:off x="1076859" y="2520325"/>
                <a:ext cx="7351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9BF67EFC-08B3-20DE-B5DB-16FFF6E5969A}"/>
                  </a:ext>
                </a:extLst>
              </p14:cNvPr>
              <p14:cNvContentPartPr/>
              <p14:nvPr/>
            </p14:nvContentPartPr>
            <p14:xfrm>
              <a:off x="1112859" y="2764055"/>
              <a:ext cx="597960" cy="18720"/>
            </p14:xfrm>
          </p:contentPart>
        </mc:Choice>
        <mc:Fallback xmlns="">
          <p:pic>
            <p:nvPicPr>
              <p:cNvPr id="16" name="Ink 15">
                <a:extLst>
                  <a:ext uri="{FF2B5EF4-FFF2-40B4-BE49-F238E27FC236}">
                    <a16:creationId xmlns:a16="http://schemas.microsoft.com/office/drawing/2014/main" id="{9BF67EFC-08B3-20DE-B5DB-16FFF6E5969A}"/>
                  </a:ext>
                </a:extLst>
              </p:cNvPr>
              <p:cNvPicPr/>
              <p:nvPr/>
            </p:nvPicPr>
            <p:blipFill>
              <a:blip r:embed="rId8"/>
              <a:stretch>
                <a:fillRect/>
              </a:stretch>
            </p:blipFill>
            <p:spPr>
              <a:xfrm>
                <a:off x="1077219" y="2692415"/>
                <a:ext cx="6696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A130699A-34EC-13A0-E2DE-F9994D9ADF54}"/>
                  </a:ext>
                </a:extLst>
              </p14:cNvPr>
              <p14:cNvContentPartPr/>
              <p14:nvPr/>
            </p14:nvContentPartPr>
            <p14:xfrm>
              <a:off x="1122399" y="2902722"/>
              <a:ext cx="322200" cy="5760"/>
            </p14:xfrm>
          </p:contentPart>
        </mc:Choice>
        <mc:Fallback xmlns="">
          <p:pic>
            <p:nvPicPr>
              <p:cNvPr id="17" name="Ink 16">
                <a:extLst>
                  <a:ext uri="{FF2B5EF4-FFF2-40B4-BE49-F238E27FC236}">
                    <a16:creationId xmlns:a16="http://schemas.microsoft.com/office/drawing/2014/main" id="{A130699A-34EC-13A0-E2DE-F9994D9ADF54}"/>
                  </a:ext>
                </a:extLst>
              </p:cNvPr>
              <p:cNvPicPr/>
              <p:nvPr/>
            </p:nvPicPr>
            <p:blipFill>
              <a:blip r:embed="rId10"/>
              <a:stretch>
                <a:fillRect/>
              </a:stretch>
            </p:blipFill>
            <p:spPr>
              <a:xfrm>
                <a:off x="1086759" y="2830722"/>
                <a:ext cx="39384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9265350E-F91C-C85B-C04D-1B28F79CAEB8}"/>
                  </a:ext>
                </a:extLst>
              </p14:cNvPr>
              <p14:cNvContentPartPr/>
              <p14:nvPr/>
            </p14:nvContentPartPr>
            <p14:xfrm>
              <a:off x="1122039" y="3435882"/>
              <a:ext cx="599040" cy="10800"/>
            </p14:xfrm>
          </p:contentPart>
        </mc:Choice>
        <mc:Fallback xmlns="">
          <p:pic>
            <p:nvPicPr>
              <p:cNvPr id="18" name="Ink 17">
                <a:extLst>
                  <a:ext uri="{FF2B5EF4-FFF2-40B4-BE49-F238E27FC236}">
                    <a16:creationId xmlns:a16="http://schemas.microsoft.com/office/drawing/2014/main" id="{9265350E-F91C-C85B-C04D-1B28F79CAEB8}"/>
                  </a:ext>
                </a:extLst>
              </p:cNvPr>
              <p:cNvPicPr/>
              <p:nvPr/>
            </p:nvPicPr>
            <p:blipFill>
              <a:blip r:embed="rId12"/>
              <a:stretch>
                <a:fillRect/>
              </a:stretch>
            </p:blipFill>
            <p:spPr>
              <a:xfrm>
                <a:off x="1086039" y="3364242"/>
                <a:ext cx="6706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6C409F7C-E906-7352-24AF-15A04797A350}"/>
                  </a:ext>
                </a:extLst>
              </p14:cNvPr>
              <p14:cNvContentPartPr/>
              <p14:nvPr/>
            </p14:nvContentPartPr>
            <p14:xfrm>
              <a:off x="1125999" y="3855642"/>
              <a:ext cx="325080" cy="2520"/>
            </p14:xfrm>
          </p:contentPart>
        </mc:Choice>
        <mc:Fallback xmlns="">
          <p:pic>
            <p:nvPicPr>
              <p:cNvPr id="19" name="Ink 18">
                <a:extLst>
                  <a:ext uri="{FF2B5EF4-FFF2-40B4-BE49-F238E27FC236}">
                    <a16:creationId xmlns:a16="http://schemas.microsoft.com/office/drawing/2014/main" id="{6C409F7C-E906-7352-24AF-15A04797A350}"/>
                  </a:ext>
                </a:extLst>
              </p:cNvPr>
              <p:cNvPicPr/>
              <p:nvPr/>
            </p:nvPicPr>
            <p:blipFill>
              <a:blip r:embed="rId14"/>
              <a:stretch>
                <a:fillRect/>
              </a:stretch>
            </p:blipFill>
            <p:spPr>
              <a:xfrm>
                <a:off x="1089999" y="3783642"/>
                <a:ext cx="3967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10D676A6-0F2D-7A38-D668-19F11A4B8595}"/>
                  </a:ext>
                </a:extLst>
              </p14:cNvPr>
              <p14:cNvContentPartPr/>
              <p14:nvPr/>
            </p14:nvContentPartPr>
            <p14:xfrm>
              <a:off x="1120239" y="4248042"/>
              <a:ext cx="673200" cy="10440"/>
            </p14:xfrm>
          </p:contentPart>
        </mc:Choice>
        <mc:Fallback xmlns="">
          <p:pic>
            <p:nvPicPr>
              <p:cNvPr id="20" name="Ink 19">
                <a:extLst>
                  <a:ext uri="{FF2B5EF4-FFF2-40B4-BE49-F238E27FC236}">
                    <a16:creationId xmlns:a16="http://schemas.microsoft.com/office/drawing/2014/main" id="{10D676A6-0F2D-7A38-D668-19F11A4B8595}"/>
                  </a:ext>
                </a:extLst>
              </p:cNvPr>
              <p:cNvPicPr/>
              <p:nvPr/>
            </p:nvPicPr>
            <p:blipFill>
              <a:blip r:embed="rId16"/>
              <a:stretch>
                <a:fillRect/>
              </a:stretch>
            </p:blipFill>
            <p:spPr>
              <a:xfrm>
                <a:off x="1084239" y="4176402"/>
                <a:ext cx="7448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15D7CE37-6C3D-96A4-C037-39389B69C1EF}"/>
                  </a:ext>
                </a:extLst>
              </p14:cNvPr>
              <p14:cNvContentPartPr/>
              <p14:nvPr/>
            </p14:nvContentPartPr>
            <p14:xfrm>
              <a:off x="1126359" y="4522002"/>
              <a:ext cx="305280" cy="10800"/>
            </p14:xfrm>
          </p:contentPart>
        </mc:Choice>
        <mc:Fallback xmlns="">
          <p:pic>
            <p:nvPicPr>
              <p:cNvPr id="21" name="Ink 20">
                <a:extLst>
                  <a:ext uri="{FF2B5EF4-FFF2-40B4-BE49-F238E27FC236}">
                    <a16:creationId xmlns:a16="http://schemas.microsoft.com/office/drawing/2014/main" id="{15D7CE37-6C3D-96A4-C037-39389B69C1EF}"/>
                  </a:ext>
                </a:extLst>
              </p:cNvPr>
              <p:cNvPicPr/>
              <p:nvPr/>
            </p:nvPicPr>
            <p:blipFill>
              <a:blip r:embed="rId18"/>
              <a:stretch>
                <a:fillRect/>
              </a:stretch>
            </p:blipFill>
            <p:spPr>
              <a:xfrm>
                <a:off x="1090719" y="4450002"/>
                <a:ext cx="37692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C7CB9A6C-0FB0-6FC9-4965-7BB8AE21AD51}"/>
                  </a:ext>
                </a:extLst>
              </p14:cNvPr>
              <p14:cNvContentPartPr/>
              <p14:nvPr/>
            </p14:nvContentPartPr>
            <p14:xfrm>
              <a:off x="1136079" y="4776522"/>
              <a:ext cx="317880" cy="6120"/>
            </p14:xfrm>
          </p:contentPart>
        </mc:Choice>
        <mc:Fallback xmlns="">
          <p:pic>
            <p:nvPicPr>
              <p:cNvPr id="22" name="Ink 21">
                <a:extLst>
                  <a:ext uri="{FF2B5EF4-FFF2-40B4-BE49-F238E27FC236}">
                    <a16:creationId xmlns:a16="http://schemas.microsoft.com/office/drawing/2014/main" id="{C7CB9A6C-0FB0-6FC9-4965-7BB8AE21AD51}"/>
                  </a:ext>
                </a:extLst>
              </p:cNvPr>
              <p:cNvPicPr/>
              <p:nvPr/>
            </p:nvPicPr>
            <p:blipFill>
              <a:blip r:embed="rId20"/>
              <a:stretch>
                <a:fillRect/>
              </a:stretch>
            </p:blipFill>
            <p:spPr>
              <a:xfrm>
                <a:off x="1100079" y="4704522"/>
                <a:ext cx="389520" cy="149760"/>
              </a:xfrm>
              <a:prstGeom prst="rect">
                <a:avLst/>
              </a:prstGeom>
            </p:spPr>
          </p:pic>
        </mc:Fallback>
      </mc:AlternateContent>
      <p:pic>
        <p:nvPicPr>
          <p:cNvPr id="4" name="Picture 3" descr="A screenshot of a data table&#10;&#10;Description automatically generated">
            <a:extLst>
              <a:ext uri="{FF2B5EF4-FFF2-40B4-BE49-F238E27FC236}">
                <a16:creationId xmlns:a16="http://schemas.microsoft.com/office/drawing/2014/main" id="{8537E9DF-C446-0156-BF93-68C84F04A506}"/>
              </a:ext>
            </a:extLst>
          </p:cNvPr>
          <p:cNvPicPr>
            <a:picLocks noChangeAspect="1"/>
          </p:cNvPicPr>
          <p:nvPr/>
        </p:nvPicPr>
        <p:blipFill>
          <a:blip r:embed="rId21"/>
          <a:stretch>
            <a:fillRect/>
          </a:stretch>
        </p:blipFill>
        <p:spPr>
          <a:xfrm>
            <a:off x="4595912" y="1285338"/>
            <a:ext cx="3081245" cy="3616124"/>
          </a:xfrm>
          <a:prstGeom prst="rect">
            <a:avLst/>
          </a:prstGeom>
        </p:spPr>
      </p:pic>
    </p:spTree>
    <p:extLst>
      <p:ext uri="{BB962C8B-B14F-4D97-AF65-F5344CB8AC3E}">
        <p14:creationId xmlns:p14="http://schemas.microsoft.com/office/powerpoint/2010/main" val="4243610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table of numbers with black text&#10;&#10;Description automatically generated">
            <a:extLst>
              <a:ext uri="{FF2B5EF4-FFF2-40B4-BE49-F238E27FC236}">
                <a16:creationId xmlns:a16="http://schemas.microsoft.com/office/drawing/2014/main" id="{D1B966BF-1CDE-0EBD-CF86-F9DB8B39DC1E}"/>
              </a:ext>
            </a:extLst>
          </p:cNvPr>
          <p:cNvPicPr>
            <a:picLocks noChangeAspect="1"/>
          </p:cNvPicPr>
          <p:nvPr/>
        </p:nvPicPr>
        <p:blipFill>
          <a:blip r:embed="rId3"/>
          <a:stretch>
            <a:fillRect/>
          </a:stretch>
        </p:blipFill>
        <p:spPr>
          <a:xfrm>
            <a:off x="575228" y="800934"/>
            <a:ext cx="3256413" cy="4199278"/>
          </a:xfrm>
          <a:prstGeom prst="rect">
            <a:avLst/>
          </a:prstGeom>
        </p:spPr>
      </p:pic>
      <p:sp>
        <p:nvSpPr>
          <p:cNvPr id="17" name="TextBox 16">
            <a:extLst>
              <a:ext uri="{FF2B5EF4-FFF2-40B4-BE49-F238E27FC236}">
                <a16:creationId xmlns:a16="http://schemas.microsoft.com/office/drawing/2014/main" id="{CCC78E38-3548-EC50-7CBE-413D8BF39848}"/>
              </a:ext>
            </a:extLst>
          </p:cNvPr>
          <p:cNvSpPr txBox="1"/>
          <p:nvPr/>
        </p:nvSpPr>
        <p:spPr>
          <a:xfrm>
            <a:off x="515158" y="445296"/>
            <a:ext cx="3522886" cy="307777"/>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Georgia" panose="02040502050405020303" pitchFamily="18" charset="0"/>
              </a:rPr>
              <a:t>Summary Statistics </a:t>
            </a:r>
            <a:r>
              <a:rPr lang="en-US" dirty="0">
                <a:latin typeface="Georgia" panose="02040502050405020303" pitchFamily="18" charset="0"/>
              </a:rPr>
              <a:t>(</a:t>
            </a:r>
            <a:r>
              <a:rPr lang="en-US" sz="1400" dirty="0">
                <a:latin typeface="Georgia" panose="02040502050405020303" pitchFamily="18" charset="0"/>
              </a:rPr>
              <a:t>pre-cleaned)</a:t>
            </a:r>
          </a:p>
        </p:txBody>
      </p:sp>
      <p:sp>
        <p:nvSpPr>
          <p:cNvPr id="18" name="TextBox 17">
            <a:extLst>
              <a:ext uri="{FF2B5EF4-FFF2-40B4-BE49-F238E27FC236}">
                <a16:creationId xmlns:a16="http://schemas.microsoft.com/office/drawing/2014/main" id="{8A7DC4D8-EC08-8007-636B-EE9D106747C1}"/>
              </a:ext>
            </a:extLst>
          </p:cNvPr>
          <p:cNvSpPr txBox="1"/>
          <p:nvPr/>
        </p:nvSpPr>
        <p:spPr>
          <a:xfrm>
            <a:off x="4427423" y="445296"/>
            <a:ext cx="3481137"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eorgia" panose="02040502050405020303" pitchFamily="18" charset="0"/>
              </a:rPr>
              <a:t>Summary Statistics (cleaned)</a:t>
            </a:r>
          </a:p>
        </p:txBody>
      </p:sp>
      <p:pic>
        <p:nvPicPr>
          <p:cNvPr id="5" name="Picture 4" descr="A screenshot of a graph&#10;&#10;Description automatically generated">
            <a:extLst>
              <a:ext uri="{FF2B5EF4-FFF2-40B4-BE49-F238E27FC236}">
                <a16:creationId xmlns:a16="http://schemas.microsoft.com/office/drawing/2014/main" id="{463CAF60-00E7-C083-64D3-C235D818659C}"/>
              </a:ext>
            </a:extLst>
          </p:cNvPr>
          <p:cNvPicPr>
            <a:picLocks noChangeAspect="1"/>
          </p:cNvPicPr>
          <p:nvPr/>
        </p:nvPicPr>
        <p:blipFill>
          <a:blip r:embed="rId4"/>
          <a:stretch>
            <a:fillRect/>
          </a:stretch>
        </p:blipFill>
        <p:spPr>
          <a:xfrm>
            <a:off x="4292867" y="800933"/>
            <a:ext cx="3558775" cy="4199277"/>
          </a:xfrm>
          <a:prstGeom prst="rect">
            <a:avLst/>
          </a:prstGeom>
        </p:spPr>
      </p:pic>
    </p:spTree>
    <p:extLst>
      <p:ext uri="{BB962C8B-B14F-4D97-AF65-F5344CB8AC3E}">
        <p14:creationId xmlns:p14="http://schemas.microsoft.com/office/powerpoint/2010/main" val="170525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text&#10;&#10;Description automatically generated">
            <a:extLst>
              <a:ext uri="{FF2B5EF4-FFF2-40B4-BE49-F238E27FC236}">
                <a16:creationId xmlns:a16="http://schemas.microsoft.com/office/drawing/2014/main" id="{BC1A0B98-8E1B-4589-9916-F0CA17232214}"/>
              </a:ext>
            </a:extLst>
          </p:cNvPr>
          <p:cNvPicPr>
            <a:picLocks noChangeAspect="1"/>
          </p:cNvPicPr>
          <p:nvPr/>
        </p:nvPicPr>
        <p:blipFill>
          <a:blip r:embed="rId2"/>
          <a:stretch>
            <a:fillRect/>
          </a:stretch>
        </p:blipFill>
        <p:spPr>
          <a:xfrm>
            <a:off x="851036" y="1127598"/>
            <a:ext cx="2997200" cy="11557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97F8EA3B-2B21-AE1D-DE53-0AE3E512D169}"/>
              </a:ext>
            </a:extLst>
          </p:cNvPr>
          <p:cNvPicPr>
            <a:picLocks noChangeAspect="1"/>
          </p:cNvPicPr>
          <p:nvPr/>
        </p:nvPicPr>
        <p:blipFill>
          <a:blip r:embed="rId3"/>
          <a:stretch>
            <a:fillRect/>
          </a:stretch>
        </p:blipFill>
        <p:spPr>
          <a:xfrm>
            <a:off x="4330666" y="773617"/>
            <a:ext cx="4406900" cy="2565400"/>
          </a:xfrm>
          <a:prstGeom prst="rect">
            <a:avLst/>
          </a:prstGeom>
        </p:spPr>
      </p:pic>
      <p:sp>
        <p:nvSpPr>
          <p:cNvPr id="8" name="TextBox 7">
            <a:extLst>
              <a:ext uri="{FF2B5EF4-FFF2-40B4-BE49-F238E27FC236}">
                <a16:creationId xmlns:a16="http://schemas.microsoft.com/office/drawing/2014/main" id="{FE524E5D-2977-27EF-0833-B96C1C8143D4}"/>
              </a:ext>
            </a:extLst>
          </p:cNvPr>
          <p:cNvSpPr txBox="1"/>
          <p:nvPr/>
        </p:nvSpPr>
        <p:spPr>
          <a:xfrm>
            <a:off x="851036" y="279350"/>
            <a:ext cx="7651795" cy="400110"/>
          </a:xfrm>
          <a:prstGeom prst="rect">
            <a:avLst/>
          </a:prstGeom>
          <a:noFill/>
        </p:spPr>
        <p:txBody>
          <a:bodyPr wrap="square" rtlCol="0">
            <a:spAutoFit/>
          </a:bodyPr>
          <a:lstStyle/>
          <a:p>
            <a:pPr algn="ctr"/>
            <a:r>
              <a:rPr lang="en-US" sz="2000" b="1" u="sng" dirty="0">
                <a:latin typeface="Georgia" panose="02040502050405020303" pitchFamily="18" charset="0"/>
              </a:rPr>
              <a:t>MERGING ENERGY CONSUMPTION AND POPULATION</a:t>
            </a:r>
          </a:p>
        </p:txBody>
      </p:sp>
      <p:sp>
        <p:nvSpPr>
          <p:cNvPr id="9" name="TextBox 8">
            <a:extLst>
              <a:ext uri="{FF2B5EF4-FFF2-40B4-BE49-F238E27FC236}">
                <a16:creationId xmlns:a16="http://schemas.microsoft.com/office/drawing/2014/main" id="{F46546C9-08C7-2758-72A7-E111DC2A1CD4}"/>
              </a:ext>
            </a:extLst>
          </p:cNvPr>
          <p:cNvSpPr txBox="1"/>
          <p:nvPr/>
        </p:nvSpPr>
        <p:spPr>
          <a:xfrm>
            <a:off x="543377" y="2571750"/>
            <a:ext cx="3612517" cy="181588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eorgia" panose="02040502050405020303" pitchFamily="18" charset="0"/>
              </a:rPr>
              <a:t>Inner join of Energy Consumption and Population was used for further analysis.</a:t>
            </a:r>
          </a:p>
          <a:p>
            <a:pPr marL="285750" indent="-285750">
              <a:buFont typeface="Arial" panose="020B0604020202020204" pitchFamily="34" charset="0"/>
              <a:buChar char="•"/>
            </a:pPr>
            <a:r>
              <a:rPr lang="en-US" dirty="0">
                <a:latin typeface="Georgia" panose="02040502050405020303" pitchFamily="18" charset="0"/>
              </a:rPr>
              <a:t>Added a column named </a:t>
            </a:r>
            <a:r>
              <a:rPr lang="en-US" dirty="0" err="1">
                <a:latin typeface="Georgia" panose="02040502050405020303" pitchFamily="18" charset="0"/>
              </a:rPr>
              <a:t>Energy_Source</a:t>
            </a:r>
            <a:r>
              <a:rPr lang="en-US" dirty="0">
                <a:latin typeface="Georgia" panose="02040502050405020303" pitchFamily="18" charset="0"/>
              </a:rPr>
              <a:t> and categorized type of energy by (Renewable/Non-Renewable)</a:t>
            </a:r>
            <a:br>
              <a:rPr lang="en-US" dirty="0">
                <a:latin typeface="Georgia" panose="02040502050405020303" pitchFamily="18" charset="0"/>
              </a:rPr>
            </a:br>
            <a:r>
              <a:rPr lang="en-US" dirty="0" err="1">
                <a:latin typeface="Georgia" panose="02040502050405020303" pitchFamily="18" charset="0"/>
              </a:rPr>
              <a:t>e.g</a:t>
            </a:r>
            <a:r>
              <a:rPr lang="en-US" dirty="0">
                <a:latin typeface="Georgia" panose="02040502050405020303" pitchFamily="18" charset="0"/>
              </a:rPr>
              <a:t> Coal-NR and Wind-R</a:t>
            </a:r>
          </a:p>
          <a:p>
            <a:endParaRPr lang="en-US" dirty="0"/>
          </a:p>
        </p:txBody>
      </p:sp>
    </p:spTree>
    <p:extLst>
      <p:ext uri="{BB962C8B-B14F-4D97-AF65-F5344CB8AC3E}">
        <p14:creationId xmlns:p14="http://schemas.microsoft.com/office/powerpoint/2010/main" val="373002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screen with black text&#10;&#10;Description automatically generated">
            <a:extLst>
              <a:ext uri="{FF2B5EF4-FFF2-40B4-BE49-F238E27FC236}">
                <a16:creationId xmlns:a16="http://schemas.microsoft.com/office/drawing/2014/main" id="{7D18C28F-EAE7-72DF-8123-B86BD7E7B8AA}"/>
              </a:ext>
            </a:extLst>
          </p:cNvPr>
          <p:cNvPicPr>
            <a:picLocks noChangeAspect="1"/>
          </p:cNvPicPr>
          <p:nvPr/>
        </p:nvPicPr>
        <p:blipFill>
          <a:blip r:embed="rId2"/>
          <a:stretch>
            <a:fillRect/>
          </a:stretch>
        </p:blipFill>
        <p:spPr>
          <a:xfrm>
            <a:off x="363169" y="888446"/>
            <a:ext cx="2933700" cy="1333500"/>
          </a:xfrm>
          <a:prstGeom prst="rect">
            <a:avLst/>
          </a:prstGeom>
        </p:spPr>
      </p:pic>
      <p:pic>
        <p:nvPicPr>
          <p:cNvPr id="6" name="Picture 5" descr="A screenshot of a table&#10;&#10;Description automatically generated">
            <a:extLst>
              <a:ext uri="{FF2B5EF4-FFF2-40B4-BE49-F238E27FC236}">
                <a16:creationId xmlns:a16="http://schemas.microsoft.com/office/drawing/2014/main" id="{41B0D03C-427D-DD14-98FA-338F5BD112A3}"/>
              </a:ext>
            </a:extLst>
          </p:cNvPr>
          <p:cNvPicPr>
            <a:picLocks noChangeAspect="1"/>
          </p:cNvPicPr>
          <p:nvPr/>
        </p:nvPicPr>
        <p:blipFill>
          <a:blip r:embed="rId3"/>
          <a:stretch>
            <a:fillRect/>
          </a:stretch>
        </p:blipFill>
        <p:spPr>
          <a:xfrm>
            <a:off x="5406620" y="780921"/>
            <a:ext cx="2246109" cy="3581657"/>
          </a:xfrm>
          <a:prstGeom prst="rect">
            <a:avLst/>
          </a:prstGeom>
        </p:spPr>
      </p:pic>
      <p:sp>
        <p:nvSpPr>
          <p:cNvPr id="7" name="TextBox 6">
            <a:extLst>
              <a:ext uri="{FF2B5EF4-FFF2-40B4-BE49-F238E27FC236}">
                <a16:creationId xmlns:a16="http://schemas.microsoft.com/office/drawing/2014/main" id="{FF8B143C-599E-A7F3-1EC9-27C553108A4C}"/>
              </a:ext>
            </a:extLst>
          </p:cNvPr>
          <p:cNvSpPr txBox="1"/>
          <p:nvPr/>
        </p:nvSpPr>
        <p:spPr>
          <a:xfrm>
            <a:off x="952094" y="242125"/>
            <a:ext cx="7044042" cy="400110"/>
          </a:xfrm>
          <a:prstGeom prst="rect">
            <a:avLst/>
          </a:prstGeom>
          <a:noFill/>
        </p:spPr>
        <p:txBody>
          <a:bodyPr wrap="square" rtlCol="0">
            <a:spAutoFit/>
          </a:bodyPr>
          <a:lstStyle/>
          <a:p>
            <a:pPr algn="ctr"/>
            <a:r>
              <a:rPr lang="en-US" sz="2000" b="1" u="sng" dirty="0">
                <a:latin typeface="Georgia" panose="02040502050405020303" pitchFamily="18" charset="0"/>
              </a:rPr>
              <a:t>TOTAL ENERGY CONSUMED BY COUNTRY</a:t>
            </a:r>
          </a:p>
        </p:txBody>
      </p:sp>
      <p:sp>
        <p:nvSpPr>
          <p:cNvPr id="13" name="TextBox 12">
            <a:extLst>
              <a:ext uri="{FF2B5EF4-FFF2-40B4-BE49-F238E27FC236}">
                <a16:creationId xmlns:a16="http://schemas.microsoft.com/office/drawing/2014/main" id="{D90A27BE-641E-F584-4B6B-7E5A216EE583}"/>
              </a:ext>
            </a:extLst>
          </p:cNvPr>
          <p:cNvSpPr txBox="1"/>
          <p:nvPr/>
        </p:nvSpPr>
        <p:spPr>
          <a:xfrm>
            <a:off x="259451" y="2506056"/>
            <a:ext cx="4564772"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Georgia" panose="02040502050405020303" pitchFamily="18" charset="0"/>
              </a:rPr>
              <a:t>United States tops the chart for the usage of overall energy resources.</a:t>
            </a:r>
          </a:p>
          <a:p>
            <a:pPr marL="285750" indent="-285750">
              <a:buFont typeface="Arial" panose="020B0604020202020204" pitchFamily="34" charset="0"/>
              <a:buChar char="•"/>
            </a:pPr>
            <a:r>
              <a:rPr lang="en-US" sz="1600" dirty="0">
                <a:latin typeface="Georgia" panose="02040502050405020303" pitchFamily="18" charset="0"/>
              </a:rPr>
              <a:t>Used subquery to get this output.</a:t>
            </a:r>
          </a:p>
        </p:txBody>
      </p:sp>
    </p:spTree>
    <p:extLst>
      <p:ext uri="{BB962C8B-B14F-4D97-AF65-F5344CB8AC3E}">
        <p14:creationId xmlns:p14="http://schemas.microsoft.com/office/powerpoint/2010/main" val="383724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2" name="Picture 1" descr="A screenshot of a graph&#10;&#10;Description automatically generated">
            <a:extLst>
              <a:ext uri="{FF2B5EF4-FFF2-40B4-BE49-F238E27FC236}">
                <a16:creationId xmlns:a16="http://schemas.microsoft.com/office/drawing/2014/main" id="{6D4A59EF-6203-700D-CBCB-684184B9B96E}"/>
              </a:ext>
            </a:extLst>
          </p:cNvPr>
          <p:cNvPicPr>
            <a:picLocks noChangeAspect="1"/>
          </p:cNvPicPr>
          <p:nvPr/>
        </p:nvPicPr>
        <p:blipFill>
          <a:blip r:embed="rId3"/>
          <a:stretch>
            <a:fillRect/>
          </a:stretch>
        </p:blipFill>
        <p:spPr>
          <a:xfrm>
            <a:off x="692569" y="785092"/>
            <a:ext cx="7732135" cy="3521019"/>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98A6806-4277-BD6B-0B25-B0F67DCAB151}"/>
                  </a:ext>
                </a:extLst>
              </p14:cNvPr>
              <p14:cNvContentPartPr/>
              <p14:nvPr/>
            </p14:nvContentPartPr>
            <p14:xfrm>
              <a:off x="7969239" y="1674402"/>
              <a:ext cx="263520" cy="19440"/>
            </p14:xfrm>
          </p:contentPart>
        </mc:Choice>
        <mc:Fallback xmlns="">
          <p:pic>
            <p:nvPicPr>
              <p:cNvPr id="3" name="Ink 2">
                <a:extLst>
                  <a:ext uri="{FF2B5EF4-FFF2-40B4-BE49-F238E27FC236}">
                    <a16:creationId xmlns:a16="http://schemas.microsoft.com/office/drawing/2014/main" id="{098A6806-4277-BD6B-0B25-B0F67DCAB151}"/>
                  </a:ext>
                </a:extLst>
              </p:cNvPr>
              <p:cNvPicPr/>
              <p:nvPr/>
            </p:nvPicPr>
            <p:blipFill>
              <a:blip r:embed="rId5"/>
              <a:stretch>
                <a:fillRect/>
              </a:stretch>
            </p:blipFill>
            <p:spPr>
              <a:xfrm>
                <a:off x="7933239" y="1602762"/>
                <a:ext cx="3351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7503E26-4410-D3D7-5873-9B0EF6795882}"/>
                  </a:ext>
                </a:extLst>
              </p14:cNvPr>
              <p14:cNvContentPartPr/>
              <p14:nvPr/>
            </p14:nvContentPartPr>
            <p14:xfrm>
              <a:off x="7964199" y="3762042"/>
              <a:ext cx="275400" cy="11880"/>
            </p14:xfrm>
          </p:contentPart>
        </mc:Choice>
        <mc:Fallback xmlns="">
          <p:pic>
            <p:nvPicPr>
              <p:cNvPr id="6" name="Ink 5">
                <a:extLst>
                  <a:ext uri="{FF2B5EF4-FFF2-40B4-BE49-F238E27FC236}">
                    <a16:creationId xmlns:a16="http://schemas.microsoft.com/office/drawing/2014/main" id="{E7503E26-4410-D3D7-5873-9B0EF6795882}"/>
                  </a:ext>
                </a:extLst>
              </p:cNvPr>
              <p:cNvPicPr/>
              <p:nvPr/>
            </p:nvPicPr>
            <p:blipFill>
              <a:blip r:embed="rId7"/>
              <a:stretch>
                <a:fillRect/>
              </a:stretch>
            </p:blipFill>
            <p:spPr>
              <a:xfrm>
                <a:off x="7928199" y="3690042"/>
                <a:ext cx="3470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967F17E-1AEB-DD94-AE0B-845468A0CF1B}"/>
                  </a:ext>
                </a:extLst>
              </p14:cNvPr>
              <p14:cNvContentPartPr/>
              <p14:nvPr/>
            </p14:nvContentPartPr>
            <p14:xfrm>
              <a:off x="2668599" y="4089642"/>
              <a:ext cx="273240" cy="4680"/>
            </p14:xfrm>
          </p:contentPart>
        </mc:Choice>
        <mc:Fallback xmlns="">
          <p:pic>
            <p:nvPicPr>
              <p:cNvPr id="7" name="Ink 6">
                <a:extLst>
                  <a:ext uri="{FF2B5EF4-FFF2-40B4-BE49-F238E27FC236}">
                    <a16:creationId xmlns:a16="http://schemas.microsoft.com/office/drawing/2014/main" id="{5967F17E-1AEB-DD94-AE0B-845468A0CF1B}"/>
                  </a:ext>
                </a:extLst>
              </p:cNvPr>
              <p:cNvPicPr/>
              <p:nvPr/>
            </p:nvPicPr>
            <p:blipFill>
              <a:blip r:embed="rId9"/>
              <a:stretch>
                <a:fillRect/>
              </a:stretch>
            </p:blipFill>
            <p:spPr>
              <a:xfrm>
                <a:off x="2632959" y="4018002"/>
                <a:ext cx="34488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95462281-2CB3-53B3-6A61-BB1D78C3F674}"/>
                  </a:ext>
                </a:extLst>
              </p14:cNvPr>
              <p14:cNvContentPartPr/>
              <p14:nvPr/>
            </p14:nvContentPartPr>
            <p14:xfrm>
              <a:off x="5037399" y="4095762"/>
              <a:ext cx="267840" cy="8640"/>
            </p14:xfrm>
          </p:contentPart>
        </mc:Choice>
        <mc:Fallback xmlns="">
          <p:pic>
            <p:nvPicPr>
              <p:cNvPr id="8" name="Ink 7">
                <a:extLst>
                  <a:ext uri="{FF2B5EF4-FFF2-40B4-BE49-F238E27FC236}">
                    <a16:creationId xmlns:a16="http://schemas.microsoft.com/office/drawing/2014/main" id="{95462281-2CB3-53B3-6A61-BB1D78C3F674}"/>
                  </a:ext>
                </a:extLst>
              </p:cNvPr>
              <p:cNvPicPr/>
              <p:nvPr/>
            </p:nvPicPr>
            <p:blipFill>
              <a:blip r:embed="rId11"/>
              <a:stretch>
                <a:fillRect/>
              </a:stretch>
            </p:blipFill>
            <p:spPr>
              <a:xfrm>
                <a:off x="5001759" y="4024122"/>
                <a:ext cx="339480" cy="152280"/>
              </a:xfrm>
              <a:prstGeom prst="rect">
                <a:avLst/>
              </a:prstGeom>
            </p:spPr>
          </p:pic>
        </mc:Fallback>
      </mc:AlternateContent>
    </p:spTree>
    <p:extLst>
      <p:ext uri="{BB962C8B-B14F-4D97-AF65-F5344CB8AC3E}">
        <p14:creationId xmlns:p14="http://schemas.microsoft.com/office/powerpoint/2010/main" val="3385303951"/>
      </p:ext>
    </p:extLst>
  </p:cSld>
  <p:clrMapOvr>
    <a:masterClrMapping/>
  </p:clrMapOvr>
</p:sld>
</file>

<file path=ppt/theme/theme1.xml><?xml version="1.0" encoding="utf-8"?>
<a:theme xmlns:a="http://schemas.openxmlformats.org/drawingml/2006/main" name="Dion template">
  <a:themeElements>
    <a:clrScheme name="Custom 347">
      <a:dk1>
        <a:srgbClr val="434343"/>
      </a:dk1>
      <a:lt1>
        <a:srgbClr val="FFFFFF"/>
      </a:lt1>
      <a:dk2>
        <a:srgbClr val="8A9BA6"/>
      </a:dk2>
      <a:lt2>
        <a:srgbClr val="D8DEE2"/>
      </a:lt2>
      <a:accent1>
        <a:srgbClr val="99BAB6"/>
      </a:accent1>
      <a:accent2>
        <a:srgbClr val="6B93A0"/>
      </a:accent2>
      <a:accent3>
        <a:srgbClr val="C0C99A"/>
      </a:accent3>
      <a:accent4>
        <a:srgbClr val="96B079"/>
      </a:accent4>
      <a:accent5>
        <a:srgbClr val="F3EDD7"/>
      </a:accent5>
      <a:accent6>
        <a:srgbClr val="C3B3A3"/>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978</TotalTime>
  <Words>661</Words>
  <Application>Microsoft Office PowerPoint</Application>
  <PresentationFormat>On-screen Show (16:9)</PresentationFormat>
  <Paragraphs>69</Paragraphs>
  <Slides>18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Frank Ruhl Libre</vt:lpstr>
      <vt:lpstr>Georgia</vt:lpstr>
      <vt:lpstr>Georgia Pro Cond Semibold</vt:lpstr>
      <vt:lpstr>Times New Roman</vt:lpstr>
      <vt:lpstr>Wingdings</vt:lpstr>
      <vt:lpstr>Dion template</vt:lpstr>
      <vt:lpstr>SAS PROJECT  WORLD ENERGY CONSUMPTION AND POPULATION</vt:lpstr>
      <vt:lpstr>DATA SOURCE</vt:lpstr>
      <vt:lpstr>PROBLEM DEFINITION AND EXPLANATION</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PROJECT RELATION BETWEEN WORLD ENERGY CONSUMPTION AND POPULATION</dc:title>
  <cp:lastModifiedBy>Achar</cp:lastModifiedBy>
  <cp:revision>27</cp:revision>
  <dcterms:modified xsi:type="dcterms:W3CDTF">2023-12-12T18:45:17Z</dcterms:modified>
</cp:coreProperties>
</file>