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6" r:id="rId6"/>
    <p:sldId id="288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8" r:id="rId16"/>
    <p:sldId id="309" r:id="rId17"/>
    <p:sldId id="312" r:id="rId18"/>
    <p:sldId id="313" r:id="rId19"/>
    <p:sldId id="310" r:id="rId20"/>
    <p:sldId id="314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0068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D03C5-5CC3-5729-E7EE-4FE9ECCB322F}" v="388" dt="2024-09-26T05:02:40.747"/>
    <p1510:client id="{2E304FBF-0B88-FD08-E311-C0B075186F16}" v="1" dt="2024-09-26T05:04:24.04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646" autoAdjust="0"/>
  </p:normalViewPr>
  <p:slideViewPr>
    <p:cSldViewPr snapToGrid="0">
      <p:cViewPr varScale="1">
        <p:scale>
          <a:sx n="64" d="100"/>
          <a:sy n="64" d="100"/>
        </p:scale>
        <p:origin x="1116" y="7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slide" Target="slide1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6" Type="http://schemas.openxmlformats.org/officeDocument/2006/relationships/slide" Target="slide11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image" Target="../media/image6.png"/><Relationship Id="rId1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10000"/>
                  </a:schemeClr>
                </a:solidFill>
                <a:latin typeface="Garamond"/>
              </a:rPr>
              <a:t>Understanding</a:t>
            </a:r>
            <a:br>
              <a:rPr lang="en-US" dirty="0">
                <a:solidFill>
                  <a:schemeClr val="accent2">
                    <a:lumMod val="10000"/>
                  </a:schemeClr>
                </a:solidFill>
                <a:latin typeface="Garamond"/>
              </a:rPr>
            </a:br>
            <a:r>
              <a:rPr lang="en-US" dirty="0">
                <a:solidFill>
                  <a:schemeClr val="accent2">
                    <a:lumMod val="10000"/>
                  </a:schemeClr>
                </a:solidFill>
                <a:latin typeface="Garamond"/>
              </a:rPr>
              <a:t>Models, </a:t>
            </a:r>
            <a:r>
              <a:rPr lang="en-US" dirty="0">
                <a:solidFill>
                  <a:schemeClr val="accent2">
                    <a:lumMod val="10000"/>
                  </a:schemeClr>
                </a:solidFill>
                <a:latin typeface="Garamond"/>
                <a:cs typeface="Segoe UI"/>
              </a:rPr>
              <a:t>, Views, and Controllers (C#)</a:t>
            </a:r>
            <a:endParaRPr lang="en-US" dirty="0">
              <a:solidFill>
                <a:schemeClr val="accent2">
                  <a:lumMod val="10000"/>
                </a:schemeClr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283A52-03F5-A42B-CCF5-880AE56E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"/>
            <a:ext cx="12192000" cy="68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7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2543BCC-58EB-9D65-5D53-A7316F19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8"/>
            <a:ext cx="12192000" cy="68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9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09363A-FE73-7683-5CA5-FC706F5B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017" y="270293"/>
            <a:ext cx="5943599" cy="1920240"/>
          </a:xfrm>
        </p:spPr>
        <p:txBody>
          <a:bodyPr/>
          <a:lstStyle/>
          <a:p>
            <a:r>
              <a:rPr lang="en-US" sz="4800" dirty="0"/>
              <a:t>The Structure of the</a:t>
            </a:r>
            <a:br>
              <a:rPr lang="en-US" sz="4800" dirty="0"/>
            </a:br>
            <a:r>
              <a:rPr lang="en-US" sz="4800" dirty="0"/>
              <a:t>MVC 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0192D-B326-A46F-63EB-1330D2F82952}"/>
              </a:ext>
            </a:extLst>
          </p:cNvPr>
          <p:cNvSpPr txBox="1"/>
          <p:nvPr/>
        </p:nvSpPr>
        <p:spPr>
          <a:xfrm>
            <a:off x="7599872" y="2438400"/>
            <a:ext cx="314576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|-- </a:t>
            </a:r>
            <a:r>
              <a:rPr lang="en-US" sz="2000" dirty="0" err="1"/>
              <a:t>MVCApplication</a:t>
            </a:r>
          </a:p>
          <a:p>
            <a:r>
              <a:rPr lang="en-US" sz="2000" dirty="0"/>
              <a:t>    |-- Controllers</a:t>
            </a:r>
          </a:p>
          <a:p>
            <a:r>
              <a:rPr lang="en-US" sz="2000" dirty="0"/>
              <a:t>        |-- </a:t>
            </a:r>
            <a:r>
              <a:rPr lang="en-US" sz="2000" dirty="0" err="1"/>
              <a:t>TodoController.cs</a:t>
            </a:r>
          </a:p>
          <a:p>
            <a:r>
              <a:rPr lang="en-US" sz="2000" dirty="0"/>
              <a:t>    |-- Models</a:t>
            </a:r>
          </a:p>
          <a:p>
            <a:r>
              <a:rPr lang="en-US" sz="2000" dirty="0"/>
              <a:t>        |-- </a:t>
            </a:r>
            <a:r>
              <a:rPr lang="en-US" sz="2000" dirty="0" err="1"/>
              <a:t>TodoItem.cs</a:t>
            </a:r>
          </a:p>
          <a:p>
            <a:r>
              <a:rPr lang="en-US" sz="2000" dirty="0"/>
              <a:t>    |-- Views</a:t>
            </a:r>
          </a:p>
          <a:p>
            <a:r>
              <a:rPr lang="en-US" sz="2000" dirty="0"/>
              <a:t>        |-- Todo</a:t>
            </a:r>
          </a:p>
          <a:p>
            <a:r>
              <a:rPr lang="en-US" sz="2000" dirty="0"/>
              <a:t>            |-- </a:t>
            </a:r>
            <a:r>
              <a:rPr lang="en-US" sz="2000" dirty="0" err="1"/>
              <a:t>Index.cshtml</a:t>
            </a:r>
            <a:endParaRPr lang="en-US" sz="2000"/>
          </a:p>
          <a:p>
            <a:r>
              <a:rPr lang="en-US" sz="2000" dirty="0"/>
              <a:t>    |-- </a:t>
            </a:r>
            <a:r>
              <a:rPr lang="en-US" sz="2000" dirty="0" err="1"/>
              <a:t>Program.cs</a:t>
            </a:r>
          </a:p>
          <a:p>
            <a:r>
              <a:rPr lang="en-US" sz="2000" dirty="0"/>
              <a:t>    </a:t>
            </a:r>
          </a:p>
          <a:p>
            <a:endParaRPr lang="en-US" sz="200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956F54C-E187-333E-1BAA-2C90C651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" y="-4673"/>
            <a:ext cx="4608302" cy="68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2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Image result for mvc logo">
            <a:extLst>
              <a:ext uri="{FF2B5EF4-FFF2-40B4-BE49-F238E27FC236}">
                <a16:creationId xmlns:a16="http://schemas.microsoft.com/office/drawing/2014/main" id="{8B912DD0-847A-91F4-DF97-09318CBA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" r="228"/>
          <a:stretch/>
        </p:blipFill>
        <p:spPr>
          <a:xfrm>
            <a:off x="2104" y="6616"/>
            <a:ext cx="1833472" cy="1890982"/>
          </a:xfrm>
          <a:prstGeom prst="ellipse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BAFCEA-8999-F534-CB16-9FCEEFDC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34" y="572218"/>
            <a:ext cx="4002656" cy="784429"/>
          </a:xfrm>
        </p:spPr>
        <p:txBody>
          <a:bodyPr/>
          <a:lstStyle/>
          <a:p>
            <a:r>
              <a:rPr lang="en-US" dirty="0"/>
              <a:t>Model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3D1C7-05F5-146C-274E-B29DFB5C4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340" y="1426897"/>
            <a:ext cx="6550356" cy="40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2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Image result for mvc logo">
            <a:extLst>
              <a:ext uri="{FF2B5EF4-FFF2-40B4-BE49-F238E27FC236}">
                <a16:creationId xmlns:a16="http://schemas.microsoft.com/office/drawing/2014/main" id="{8B912DD0-847A-91F4-DF97-09318CBA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" r="228"/>
          <a:stretch/>
        </p:blipFill>
        <p:spPr>
          <a:xfrm>
            <a:off x="2104" y="6616"/>
            <a:ext cx="1833472" cy="1890982"/>
          </a:xfrm>
          <a:prstGeom prst="ellipse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BAFCEA-8999-F534-CB16-9FCEEFDC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34" y="572218"/>
            <a:ext cx="4002656" cy="784429"/>
          </a:xfrm>
        </p:spPr>
        <p:txBody>
          <a:bodyPr/>
          <a:lstStyle/>
          <a:p>
            <a:r>
              <a:rPr lang="en-US" dirty="0"/>
              <a:t>Controller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D4EAC-5FDA-08A5-95E7-4293C1B4F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270" y="386732"/>
            <a:ext cx="5296355" cy="63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9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Image result for mvc logo">
            <a:extLst>
              <a:ext uri="{FF2B5EF4-FFF2-40B4-BE49-F238E27FC236}">
                <a16:creationId xmlns:a16="http://schemas.microsoft.com/office/drawing/2014/main" id="{8B912DD0-847A-91F4-DF97-09318CBA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" r="228"/>
          <a:stretch/>
        </p:blipFill>
        <p:spPr>
          <a:xfrm>
            <a:off x="2104" y="6616"/>
            <a:ext cx="1833472" cy="1890982"/>
          </a:xfrm>
          <a:prstGeom prst="ellipse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BAFCEA-8999-F534-CB16-9FCEEFDC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34" y="572218"/>
            <a:ext cx="4002656" cy="784429"/>
          </a:xfrm>
        </p:spPr>
        <p:txBody>
          <a:bodyPr/>
          <a:lstStyle/>
          <a:p>
            <a:r>
              <a:rPr lang="en-US" dirty="0"/>
              <a:t>View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97086-4731-AFD2-DEBC-F0E63473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489" y="1283559"/>
            <a:ext cx="8421996" cy="42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8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CD452-9E48-197C-3685-B2844BD3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918" b="357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5ABC-B846-664B-ED9D-6A202C55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931652"/>
            <a:ext cx="5943599" cy="1920240"/>
          </a:xfrm>
        </p:spPr>
        <p:txBody>
          <a:bodyPr/>
          <a:lstStyle/>
          <a:p>
            <a:r>
              <a:rPr lang="en-IN" sz="5400" dirty="0"/>
              <a:t>Conclusion</a:t>
            </a:r>
            <a:endParaRPr lang="en-US" sz="9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3E5A6-0E69-B156-D683-A29D13D0C70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3223954"/>
            <a:ext cx="5943600" cy="1888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MVC is essential in structuring app.</a:t>
            </a:r>
          </a:p>
          <a:p>
            <a:pPr marL="283210" indent="-283210"/>
            <a:r>
              <a:rPr lang="en-US" dirty="0">
                <a:ea typeface="+mn-lt"/>
                <a:cs typeface="+mn-lt"/>
              </a:rPr>
              <a:t>Simplifies Management and Development.</a:t>
            </a:r>
          </a:p>
          <a:p>
            <a:pPr marL="283210" indent="-283210"/>
            <a:endParaRPr lang="en-US" dirty="0">
              <a:ea typeface="+mn-lt"/>
              <a:cs typeface="+mn-lt"/>
            </a:endParaRPr>
          </a:p>
        </p:txBody>
      </p:sp>
      <p:pic>
        <p:nvPicPr>
          <p:cNvPr id="6" name="Picture Placeholder 8" descr="Image result for mvc logo">
            <a:extLst>
              <a:ext uri="{FF2B5EF4-FFF2-40B4-BE49-F238E27FC236}">
                <a16:creationId xmlns:a16="http://schemas.microsoft.com/office/drawing/2014/main" id="{8E1154C0-B67C-F4D1-A39F-02B20F96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" r="228"/>
          <a:stretch/>
        </p:blipFill>
        <p:spPr>
          <a:xfrm>
            <a:off x="1252934" y="1415597"/>
            <a:ext cx="3328717" cy="33287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6180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258" y="1797594"/>
            <a:ext cx="6220278" cy="3262811"/>
          </a:xfrm>
        </p:spPr>
        <p:txBody>
          <a:bodyPr/>
          <a:lstStyle/>
          <a:p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21" y="1176728"/>
            <a:ext cx="4243958" cy="4114800"/>
          </a:xfrm>
        </p:spPr>
        <p:txBody>
          <a:bodyPr/>
          <a:lstStyle/>
          <a:p>
            <a:r>
              <a:rPr lang="en-US" dirty="0">
                <a:solidFill>
                  <a:srgbClr val="0068FF"/>
                </a:solidFill>
              </a:rPr>
              <a:t>(M)</a:t>
            </a:r>
            <a:r>
              <a:rPr lang="en-US" dirty="0" err="1">
                <a:solidFill>
                  <a:srgbClr val="44546A"/>
                </a:solidFill>
              </a:rPr>
              <a:t>odel</a:t>
            </a:r>
            <a:br>
              <a:rPr lang="en-US" dirty="0"/>
            </a:br>
            <a:r>
              <a:rPr lang="en-US" dirty="0">
                <a:solidFill>
                  <a:srgbClr val="0068FF"/>
                </a:solidFill>
              </a:rPr>
              <a:t>(V)</a:t>
            </a:r>
            <a:r>
              <a:rPr lang="en-US" dirty="0" err="1">
                <a:solidFill>
                  <a:srgbClr val="44546A"/>
                </a:solidFill>
              </a:rPr>
              <a:t>iew</a:t>
            </a:r>
            <a:br>
              <a:rPr lang="en-US" dirty="0"/>
            </a:br>
            <a:r>
              <a:rPr lang="en-US" dirty="0">
                <a:solidFill>
                  <a:srgbClr val="0068FF"/>
                </a:solidFill>
              </a:rPr>
              <a:t>(C)</a:t>
            </a:r>
            <a:r>
              <a:rPr lang="en-US" dirty="0" err="1">
                <a:solidFill>
                  <a:srgbClr val="44546A"/>
                </a:solidFill>
              </a:rPr>
              <a:t>ontroller</a:t>
            </a:r>
            <a:endParaRPr lang="en-US" dirty="0">
              <a:solidFill>
                <a:srgbClr val="44546A"/>
              </a:solidFill>
            </a:endParaRPr>
          </a:p>
        </p:txBody>
      </p:sp>
      <p:pic>
        <p:nvPicPr>
          <p:cNvPr id="11" name="Picture 10" descr="MVC">
            <a:extLst>
              <a:ext uri="{FF2B5EF4-FFF2-40B4-BE49-F238E27FC236}">
                <a16:creationId xmlns:a16="http://schemas.microsoft.com/office/drawing/2014/main" id="{16B09001-3AB1-F0EA-8BDB-AA7768F2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87" y="688715"/>
            <a:ext cx="5949350" cy="5480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223" y="1880560"/>
            <a:ext cx="7579167" cy="3344172"/>
          </a:xfrm>
        </p:spPr>
        <p:txBody>
          <a:bodyPr/>
          <a:lstStyle/>
          <a:p>
            <a:r>
              <a:rPr lang="en-US" sz="8800" dirty="0">
                <a:solidFill>
                  <a:srgbClr val="10162F"/>
                </a:solidFill>
              </a:rPr>
              <a:t>MVC in the real-world</a:t>
            </a:r>
            <a:br>
              <a:rPr lang="en-US" sz="8800" dirty="0"/>
            </a:br>
            <a:endParaRPr lang="en-US" sz="3200">
              <a:solidFill>
                <a:srgbClr val="10162F"/>
              </a:solidFill>
              <a:ea typeface="+mj-lt"/>
              <a:cs typeface="+mj-lt"/>
            </a:endParaRPr>
          </a:p>
          <a:p>
            <a:r>
              <a:rPr lang="en-US" sz="2800" dirty="0">
                <a:solidFill>
                  <a:srgbClr val="10162F"/>
                </a:solidFill>
                <a:ea typeface="+mj-lt"/>
                <a:cs typeface="+mj-lt"/>
              </a:rPr>
              <a:t>Scenario:</a:t>
            </a:r>
            <a:r>
              <a:rPr lang="en-US" sz="2800" b="0" dirty="0">
                <a:solidFill>
                  <a:srgbClr val="10162F"/>
                </a:solidFill>
                <a:ea typeface="+mj-lt"/>
                <a:cs typeface="+mj-lt"/>
              </a:rPr>
              <a:t> Imagine creating a To-Do list app where users can add tasks and organize them into lists.</a:t>
            </a:r>
            <a:endParaRPr lang="en-US" sz="2800">
              <a:ea typeface="+mj-lt"/>
              <a:cs typeface="+mj-lt"/>
            </a:endParaRPr>
          </a:p>
          <a:p>
            <a:endParaRPr lang="en-US" sz="1200" dirty="0"/>
          </a:p>
        </p:txBody>
      </p:sp>
      <p:pic>
        <p:nvPicPr>
          <p:cNvPr id="9" name="Picture Placeholder 8" descr="Image result for mvc logo">
            <a:extLst>
              <a:ext uri="{FF2B5EF4-FFF2-40B4-BE49-F238E27FC236}">
                <a16:creationId xmlns:a16="http://schemas.microsoft.com/office/drawing/2014/main" id="{CF1A87C4-42B7-1971-678E-DF062E09DF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28" r="228"/>
          <a:stretch/>
        </p:blipFill>
        <p:spPr>
          <a:xfrm>
            <a:off x="1252934" y="1501861"/>
            <a:ext cx="3328717" cy="3328717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5ABC-B846-664B-ED9D-6A202C55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319" y="759124"/>
            <a:ext cx="5943599" cy="1920240"/>
          </a:xfrm>
        </p:spPr>
        <p:txBody>
          <a:bodyPr/>
          <a:lstStyle/>
          <a:p>
            <a:r>
              <a:rPr lang="en-US" sz="5400" dirty="0">
                <a:ea typeface="+mj-lt"/>
                <a:cs typeface="+mj-lt"/>
              </a:rPr>
              <a:t>Model – The Data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3E5A6-0E69-B156-D683-A29D13D0C70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276320" y="3037048"/>
            <a:ext cx="5943600" cy="1701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 b="1" dirty="0">
                <a:ea typeface="+mn-lt"/>
                <a:cs typeface="+mn-lt"/>
              </a:rPr>
              <a:t>Tasks</a:t>
            </a:r>
            <a:r>
              <a:rPr lang="en-US" dirty="0">
                <a:ea typeface="+mn-lt"/>
                <a:cs typeface="+mn-lt"/>
              </a:rPr>
              <a:t>: Define what a 'task' is (e.g., name, due date, status).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Lists</a:t>
            </a:r>
            <a:r>
              <a:rPr lang="en-US" dirty="0">
                <a:ea typeface="+mn-lt"/>
                <a:cs typeface="+mn-lt"/>
              </a:rPr>
              <a:t>: Define a 'list' as a collection of tasks.</a:t>
            </a:r>
            <a:endParaRPr lang="en-US" dirty="0"/>
          </a:p>
          <a:p>
            <a:pPr marL="283210" indent="-283210"/>
            <a:endParaRPr lang="en-US" dirty="0"/>
          </a:p>
        </p:txBody>
      </p:sp>
      <p:pic>
        <p:nvPicPr>
          <p:cNvPr id="6" name="Picture Placeholder 8" descr="Image result for mvc logo">
            <a:extLst>
              <a:ext uri="{FF2B5EF4-FFF2-40B4-BE49-F238E27FC236}">
                <a16:creationId xmlns:a16="http://schemas.microsoft.com/office/drawing/2014/main" id="{8E1154C0-B67C-F4D1-A39F-02B20F96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" r="228"/>
          <a:stretch/>
        </p:blipFill>
        <p:spPr>
          <a:xfrm>
            <a:off x="1252934" y="1415597"/>
            <a:ext cx="3328717" cy="33287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6407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5ABC-B846-664B-ED9D-6A202C55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149" y="1046671"/>
            <a:ext cx="7065032" cy="1920240"/>
          </a:xfrm>
        </p:spPr>
        <p:txBody>
          <a:bodyPr/>
          <a:lstStyle/>
          <a:p>
            <a:r>
              <a:rPr lang="en-US" sz="4400" dirty="0">
                <a:ea typeface="+mj-lt"/>
                <a:cs typeface="+mj-lt"/>
              </a:rPr>
              <a:t>View – The Presentation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3E5A6-0E69-B156-D683-A29D13D0C70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003150" y="3080180"/>
            <a:ext cx="5943600" cy="1312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Tasks could have different font sizes or colors.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The View decides how the tasks and lists appear on the page.</a:t>
            </a:r>
            <a:endParaRPr lang="en-US" dirty="0"/>
          </a:p>
          <a:p>
            <a:pPr marL="283210" indent="-283210"/>
            <a:endParaRPr lang="en-US" dirty="0"/>
          </a:p>
        </p:txBody>
      </p:sp>
      <p:pic>
        <p:nvPicPr>
          <p:cNvPr id="6" name="Picture Placeholder 8" descr="Image result for mvc logo">
            <a:extLst>
              <a:ext uri="{FF2B5EF4-FFF2-40B4-BE49-F238E27FC236}">
                <a16:creationId xmlns:a16="http://schemas.microsoft.com/office/drawing/2014/main" id="{8E1154C0-B67C-F4D1-A39F-02B20F96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" r="228"/>
          <a:stretch/>
        </p:blipFill>
        <p:spPr>
          <a:xfrm>
            <a:off x="1252934" y="1415597"/>
            <a:ext cx="3328717" cy="33287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0146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5ABC-B846-664B-ED9D-6A202C55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888520"/>
            <a:ext cx="5943599" cy="1920240"/>
          </a:xfrm>
        </p:spPr>
        <p:txBody>
          <a:bodyPr/>
          <a:lstStyle/>
          <a:p>
            <a:r>
              <a:rPr lang="en-US" sz="4400" dirty="0">
                <a:ea typeface="+mj-lt"/>
                <a:cs typeface="+mj-lt"/>
              </a:rPr>
              <a:t>Controller – Managing Actions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3E5A6-0E69-B156-D683-A29D13D0C70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3080180"/>
            <a:ext cx="5943600" cy="1356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Users can add, edit, or complete tasks.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The Controller connects the 'Add Task' button to the Model, updating the data.</a:t>
            </a:r>
            <a:endParaRPr lang="en-US" dirty="0"/>
          </a:p>
          <a:p>
            <a:pPr marL="283210" indent="-283210"/>
            <a:endParaRPr lang="en-US" dirty="0"/>
          </a:p>
        </p:txBody>
      </p:sp>
      <p:pic>
        <p:nvPicPr>
          <p:cNvPr id="6" name="Picture Placeholder 8" descr="Image result for mvc logo">
            <a:extLst>
              <a:ext uri="{FF2B5EF4-FFF2-40B4-BE49-F238E27FC236}">
                <a16:creationId xmlns:a16="http://schemas.microsoft.com/office/drawing/2014/main" id="{8E1154C0-B67C-F4D1-A39F-02B20F96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" r="228"/>
          <a:stretch/>
        </p:blipFill>
        <p:spPr>
          <a:xfrm>
            <a:off x="1252934" y="1415597"/>
            <a:ext cx="3328717" cy="33287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939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5ABC-B846-664B-ED9D-6A202C55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931652"/>
            <a:ext cx="5943599" cy="1920240"/>
          </a:xfrm>
        </p:spPr>
        <p:txBody>
          <a:bodyPr/>
          <a:lstStyle/>
          <a:p>
            <a:r>
              <a:rPr lang="en-US" sz="4400" dirty="0">
                <a:ea typeface="+mj-lt"/>
                <a:cs typeface="+mj-lt"/>
              </a:rPr>
              <a:t>How MVC Works Together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3E5A6-0E69-B156-D683-A29D13D0C70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3223954"/>
            <a:ext cx="5943600" cy="1888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The Controller passes user input to the Model.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The Model updates the data.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The View updates to reflect changes in the Model.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Placeholder 8" descr="Image result for mvc logo">
            <a:extLst>
              <a:ext uri="{FF2B5EF4-FFF2-40B4-BE49-F238E27FC236}">
                <a16:creationId xmlns:a16="http://schemas.microsoft.com/office/drawing/2014/main" id="{8E1154C0-B67C-F4D1-A39F-02B20F96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" r="228"/>
          <a:stretch/>
        </p:blipFill>
        <p:spPr>
          <a:xfrm>
            <a:off x="1252934" y="1415597"/>
            <a:ext cx="3328717" cy="33287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3160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5ABC-B846-664B-ED9D-6A202C55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961" y="759124"/>
            <a:ext cx="5943599" cy="1920240"/>
          </a:xfrm>
        </p:spPr>
        <p:txBody>
          <a:bodyPr/>
          <a:lstStyle/>
          <a:p>
            <a:r>
              <a:rPr lang="en-US" sz="4800" dirty="0"/>
              <a:t>W</a:t>
            </a:r>
            <a:r>
              <a:rPr lang="en-US" sz="4800" dirty="0">
                <a:ea typeface="+mj-lt"/>
                <a:cs typeface="+mj-lt"/>
              </a:rPr>
              <a:t>hy Use MVC?</a:t>
            </a: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3E5A6-0E69-B156-D683-A29D13D0C70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76962" y="2893275"/>
            <a:ext cx="5943600" cy="2189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Separation of concerns.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Easier to manage, scale, and maintain.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Reusable code components.</a:t>
            </a:r>
            <a:endParaRPr lang="en-US" dirty="0"/>
          </a:p>
          <a:p>
            <a:pPr marL="283210" indent="-283210"/>
            <a:endParaRPr lang="en-US" dirty="0"/>
          </a:p>
        </p:txBody>
      </p:sp>
      <p:pic>
        <p:nvPicPr>
          <p:cNvPr id="6" name="Picture Placeholder 8" descr="Image result for mvc logo">
            <a:extLst>
              <a:ext uri="{FF2B5EF4-FFF2-40B4-BE49-F238E27FC236}">
                <a16:creationId xmlns:a16="http://schemas.microsoft.com/office/drawing/2014/main" id="{8E1154C0-B67C-F4D1-A39F-02B20F96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" r="228"/>
          <a:stretch/>
        </p:blipFill>
        <p:spPr>
          <a:xfrm>
            <a:off x="1252934" y="1415597"/>
            <a:ext cx="3328717" cy="33287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5783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5ABC-B846-664B-ED9D-6A202C55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34" y="572218"/>
            <a:ext cx="4002656" cy="784429"/>
          </a:xfrm>
        </p:spPr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(Step to Step)</a:t>
            </a:r>
          </a:p>
        </p:txBody>
      </p:sp>
      <p:pic>
        <p:nvPicPr>
          <p:cNvPr id="6" name="Picture Placeholder 8" descr="Image result for mvc logo">
            <a:extLst>
              <a:ext uri="{FF2B5EF4-FFF2-40B4-BE49-F238E27FC236}">
                <a16:creationId xmlns:a16="http://schemas.microsoft.com/office/drawing/2014/main" id="{8E1154C0-B67C-F4D1-A39F-02B20F96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" r="228"/>
          <a:stretch/>
        </p:blipFill>
        <p:spPr>
          <a:xfrm>
            <a:off x="2104" y="6616"/>
            <a:ext cx="1833472" cy="1890982"/>
          </a:xfrm>
          <a:prstGeom prst="ellipse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252B50-49ED-A53A-F9A1-DC66410E4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0324E77-F16C-09F2-4655-6CD159FE1B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2223228"/>
                  </p:ext>
                </p:extLst>
              </p:nvPr>
            </p:nvGraphicFramePr>
            <p:xfrm>
              <a:off x="311576" y="1922249"/>
              <a:ext cx="3048000" cy="1714500"/>
            </p:xfrm>
            <a:graphic>
              <a:graphicData uri="http://schemas.microsoft.com/office/powerpoint/2016/slidezoom">
                <pslz:sldZm>
                  <pslz:sldZmObj sldId="303" cId="3202479657">
                    <pslz:zmPr id="{B11ABCD0-101A-45DE-9B99-4D2F927B60E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0324E77-F16C-09F2-4655-6CD159FE1B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576" y="192224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66C9DB21-AE25-03E6-3168-EC3B426A4C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4717931"/>
                  </p:ext>
                </p:extLst>
              </p:nvPr>
            </p:nvGraphicFramePr>
            <p:xfrm>
              <a:off x="3859294" y="1897598"/>
              <a:ext cx="3048000" cy="1714500"/>
            </p:xfrm>
            <a:graphic>
              <a:graphicData uri="http://schemas.microsoft.com/office/powerpoint/2016/slidezoom">
                <pslz:sldZm>
                  <pslz:sldZmObj sldId="304" cId="2201695712">
                    <pslz:zmPr id="{96A9966A-A1BD-4B9D-8624-F4E0AE17D03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6C9DB21-AE25-03E6-3168-EC3B426A4C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9294" y="189759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B0C2BA4A-E65C-1EC8-CFFD-285AA5683B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3328554"/>
                  </p:ext>
                </p:extLst>
              </p:nvPr>
            </p:nvGraphicFramePr>
            <p:xfrm>
              <a:off x="7407012" y="1897598"/>
              <a:ext cx="3048000" cy="1714500"/>
            </p:xfrm>
            <a:graphic>
              <a:graphicData uri="http://schemas.microsoft.com/office/powerpoint/2016/slidezoom">
                <pslz:sldZm>
                  <pslz:sldZmObj sldId="308" cId="938226330">
                    <pslz:zmPr id="{7E5C524B-EF60-4B14-B12F-64035F335932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0C2BA4A-E65C-1EC8-CFFD-285AA5683B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07012" y="189759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0C9810C4-7B6D-7212-8794-A0C034366D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2176810"/>
                  </p:ext>
                </p:extLst>
              </p:nvPr>
            </p:nvGraphicFramePr>
            <p:xfrm>
              <a:off x="500084" y="4202351"/>
              <a:ext cx="3048000" cy="1714500"/>
            </p:xfrm>
            <a:graphic>
              <a:graphicData uri="http://schemas.microsoft.com/office/powerpoint/2016/slidezoom">
                <pslz:sldZm>
                  <pslz:sldZmObj sldId="309" cId="2722121409">
                    <pslz:zmPr id="{A1F5E4F3-DD51-4FD3-8002-CF2F230108F8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C9810C4-7B6D-7212-8794-A0C034366D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084" y="42023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172CA5DE-30CA-1A88-6D9C-0E8BBE6841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8918414"/>
                  </p:ext>
                </p:extLst>
              </p:nvPr>
            </p:nvGraphicFramePr>
            <p:xfrm>
              <a:off x="3859294" y="4153049"/>
              <a:ext cx="3048000" cy="1714500"/>
            </p:xfrm>
            <a:graphic>
              <a:graphicData uri="http://schemas.microsoft.com/office/powerpoint/2016/slidezoom">
                <pslz:sldZm>
                  <pslz:sldZmObj sldId="312" cId="2035097474">
                    <pslz:zmPr id="{0DF59202-927A-490F-9323-8D8BD708F0A1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72CA5DE-30CA-1A88-6D9C-0E8BBE6841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9294" y="415304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1EB4131A-2DF3-5B53-448D-D55F8D1FB8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1840964"/>
                  </p:ext>
                </p:extLst>
              </p:nvPr>
            </p:nvGraphicFramePr>
            <p:xfrm>
              <a:off x="7407012" y="4126974"/>
              <a:ext cx="3048000" cy="1714500"/>
            </p:xfrm>
            <a:graphic>
              <a:graphicData uri="http://schemas.microsoft.com/office/powerpoint/2016/slidezoom">
                <pslz:sldZm>
                  <pslz:sldZmObj sldId="313" cId="2990684085">
                    <pslz:zmPr id="{A4581B07-7C94-4907-8F1C-6CBF131742E1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1EB4131A-2DF3-5B53-448D-D55F8D1FB8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07012" y="412697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433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264</Words>
  <Application>Microsoft Office PowerPoint</Application>
  <PresentationFormat>Widescreen</PresentationFormat>
  <Paragraphs>45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Garamond</vt:lpstr>
      <vt:lpstr>Tenorite</vt:lpstr>
      <vt:lpstr>Custom</vt:lpstr>
      <vt:lpstr>Understanding Models, , Views, and Controllers (C#)</vt:lpstr>
      <vt:lpstr>(M)odel (V)iew (C)ontroller</vt:lpstr>
      <vt:lpstr>MVC in the real-world  Scenario: Imagine creating a To-Do list app where users can add tasks and organize them into lists. </vt:lpstr>
      <vt:lpstr>Model – The Data</vt:lpstr>
      <vt:lpstr>View – The Presentation</vt:lpstr>
      <vt:lpstr>Controller – Managing Actions</vt:lpstr>
      <vt:lpstr>How MVC Works Together</vt:lpstr>
      <vt:lpstr>Why Use MVC?</vt:lpstr>
      <vt:lpstr>Example (Step to Step)</vt:lpstr>
      <vt:lpstr>PowerPoint Presentation</vt:lpstr>
      <vt:lpstr>PowerPoint Presentation</vt:lpstr>
      <vt:lpstr>The Structure of the MVC  Application</vt:lpstr>
      <vt:lpstr>Model </vt:lpstr>
      <vt:lpstr>Controller </vt:lpstr>
      <vt:lpstr>View 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Niharika  Garg</cp:lastModifiedBy>
  <cp:revision>146</cp:revision>
  <dcterms:created xsi:type="dcterms:W3CDTF">2024-09-26T04:11:42Z</dcterms:created>
  <dcterms:modified xsi:type="dcterms:W3CDTF">2024-09-26T06:33:04Z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