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74" r:id="rId6"/>
    <p:sldId id="273" r:id="rId7"/>
    <p:sldId id="272" r:id="rId8"/>
    <p:sldId id="271" r:id="rId9"/>
    <p:sldId id="275" r:id="rId10"/>
    <p:sldId id="270" r:id="rId11"/>
    <p:sldId id="259" r:id="rId12"/>
    <p:sldId id="281" r:id="rId13"/>
    <p:sldId id="276" r:id="rId14"/>
    <p:sldId id="260" r:id="rId15"/>
    <p:sldId id="277" r:id="rId16"/>
    <p:sldId id="262" r:id="rId17"/>
    <p:sldId id="264" r:id="rId18"/>
    <p:sldId id="279" r:id="rId19"/>
    <p:sldId id="280" r:id="rId20"/>
    <p:sldId id="286" r:id="rId21"/>
    <p:sldId id="282" r:id="rId22"/>
    <p:sldId id="283" r:id="rId23"/>
    <p:sldId id="284" r:id="rId24"/>
    <p:sldId id="28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yam\Downloads\review%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Timeline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Sheet2!$B$1</c:f>
              <c:strCache>
                <c:ptCount val="1"/>
                <c:pt idx="0">
                  <c:v>Date</c:v>
                </c:pt>
              </c:strCache>
            </c:strRef>
          </c:tx>
          <c:spPr>
            <a:noFill/>
            <a:ln>
              <a:noFill/>
            </a:ln>
            <a:effectLst/>
            <a:sp3d/>
          </c:spPr>
          <c:invertIfNegative val="0"/>
          <c:cat>
            <c:strRef>
              <c:f>Sheet2!$A$2:$A$13</c:f>
              <c:strCache>
                <c:ptCount val="12"/>
                <c:pt idx="0">
                  <c:v>Start of the Project </c:v>
                </c:pt>
                <c:pt idx="1">
                  <c:v>Review 0</c:v>
                </c:pt>
                <c:pt idx="2">
                  <c:v>Literarture Review </c:v>
                </c:pt>
                <c:pt idx="3">
                  <c:v>Project Report </c:v>
                </c:pt>
                <c:pt idx="4">
                  <c:v>Review 1</c:v>
                </c:pt>
                <c:pt idx="5">
                  <c:v>Front-end </c:v>
                </c:pt>
                <c:pt idx="6">
                  <c:v>Back-end </c:v>
                </c:pt>
                <c:pt idx="7">
                  <c:v>Review 2</c:v>
                </c:pt>
                <c:pt idx="8">
                  <c:v>Feedback Updation</c:v>
                </c:pt>
                <c:pt idx="9">
                  <c:v>Review 3</c:v>
                </c:pt>
                <c:pt idx="10">
                  <c:v>Final update and report</c:v>
                </c:pt>
                <c:pt idx="11">
                  <c:v>Review 4</c:v>
                </c:pt>
              </c:strCache>
            </c:strRef>
          </c:cat>
          <c:val>
            <c:numRef>
              <c:f>Sheet2!$B$2:$B$13</c:f>
              <c:numCache>
                <c:formatCode>d\-mmm</c:formatCode>
                <c:ptCount val="12"/>
                <c:pt idx="0">
                  <c:v>45203</c:v>
                </c:pt>
                <c:pt idx="1">
                  <c:v>45208</c:v>
                </c:pt>
                <c:pt idx="2">
                  <c:v>45217</c:v>
                </c:pt>
                <c:pt idx="3">
                  <c:v>45236</c:v>
                </c:pt>
                <c:pt idx="4">
                  <c:v>45245</c:v>
                </c:pt>
                <c:pt idx="5">
                  <c:v>45246</c:v>
                </c:pt>
                <c:pt idx="6">
                  <c:v>45250</c:v>
                </c:pt>
                <c:pt idx="7">
                  <c:v>45257</c:v>
                </c:pt>
                <c:pt idx="8">
                  <c:v>45261</c:v>
                </c:pt>
                <c:pt idx="9">
                  <c:v>45286</c:v>
                </c:pt>
                <c:pt idx="10">
                  <c:v>44927</c:v>
                </c:pt>
                <c:pt idx="11">
                  <c:v>44935</c:v>
                </c:pt>
              </c:numCache>
            </c:numRef>
          </c:val>
          <c:extLst>
            <c:ext xmlns:c16="http://schemas.microsoft.com/office/drawing/2014/chart" uri="{C3380CC4-5D6E-409C-BE32-E72D297353CC}">
              <c16:uniqueId val="{00000000-619D-4D57-AF24-6D7DF2CD1A78}"/>
            </c:ext>
          </c:extLst>
        </c:ser>
        <c:ser>
          <c:idx val="1"/>
          <c:order val="1"/>
          <c:tx>
            <c:strRef>
              <c:f>Sheet2!$D$1</c:f>
              <c:strCache>
                <c:ptCount val="1"/>
                <c:pt idx="0">
                  <c:v>Duration</c:v>
                </c:pt>
              </c:strCache>
            </c:strRef>
          </c:tx>
          <c:spPr>
            <a:solidFill>
              <a:schemeClr val="accent2"/>
            </a:solidFill>
            <a:ln>
              <a:noFill/>
            </a:ln>
            <a:effectLst/>
            <a:sp3d/>
          </c:spPr>
          <c:invertIfNegative val="0"/>
          <c:cat>
            <c:strRef>
              <c:f>Sheet2!$A$2:$A$13</c:f>
              <c:strCache>
                <c:ptCount val="12"/>
                <c:pt idx="0">
                  <c:v>Start of the Project </c:v>
                </c:pt>
                <c:pt idx="1">
                  <c:v>Review 0</c:v>
                </c:pt>
                <c:pt idx="2">
                  <c:v>Literarture Review </c:v>
                </c:pt>
                <c:pt idx="3">
                  <c:v>Project Report </c:v>
                </c:pt>
                <c:pt idx="4">
                  <c:v>Review 1</c:v>
                </c:pt>
                <c:pt idx="5">
                  <c:v>Front-end </c:v>
                </c:pt>
                <c:pt idx="6">
                  <c:v>Back-end </c:v>
                </c:pt>
                <c:pt idx="7">
                  <c:v>Review 2</c:v>
                </c:pt>
                <c:pt idx="8">
                  <c:v>Feedback Updation</c:v>
                </c:pt>
                <c:pt idx="9">
                  <c:v>Review 3</c:v>
                </c:pt>
                <c:pt idx="10">
                  <c:v>Final update and report</c:v>
                </c:pt>
                <c:pt idx="11">
                  <c:v>Review 4</c:v>
                </c:pt>
              </c:strCache>
            </c:strRef>
          </c:cat>
          <c:val>
            <c:numRef>
              <c:f>Sheet2!$D$2:$D$13</c:f>
              <c:numCache>
                <c:formatCode>General</c:formatCode>
                <c:ptCount val="12"/>
                <c:pt idx="0">
                  <c:v>2</c:v>
                </c:pt>
                <c:pt idx="1">
                  <c:v>1</c:v>
                </c:pt>
                <c:pt idx="2">
                  <c:v>30</c:v>
                </c:pt>
                <c:pt idx="3">
                  <c:v>6</c:v>
                </c:pt>
                <c:pt idx="4">
                  <c:v>2</c:v>
                </c:pt>
                <c:pt idx="5">
                  <c:v>10</c:v>
                </c:pt>
                <c:pt idx="6">
                  <c:v>20</c:v>
                </c:pt>
                <c:pt idx="7">
                  <c:v>2</c:v>
                </c:pt>
                <c:pt idx="8">
                  <c:v>15</c:v>
                </c:pt>
                <c:pt idx="9">
                  <c:v>2</c:v>
                </c:pt>
                <c:pt idx="10">
                  <c:v>3</c:v>
                </c:pt>
                <c:pt idx="11">
                  <c:v>1</c:v>
                </c:pt>
              </c:numCache>
            </c:numRef>
          </c:val>
          <c:extLst>
            <c:ext xmlns:c16="http://schemas.microsoft.com/office/drawing/2014/chart" uri="{C3380CC4-5D6E-409C-BE32-E72D297353CC}">
              <c16:uniqueId val="{00000001-619D-4D57-AF24-6D7DF2CD1A78}"/>
            </c:ext>
          </c:extLst>
        </c:ser>
        <c:dLbls>
          <c:showLegendKey val="0"/>
          <c:showVal val="0"/>
          <c:showCatName val="0"/>
          <c:showSerName val="0"/>
          <c:showPercent val="0"/>
          <c:showBubbleSize val="0"/>
        </c:dLbls>
        <c:gapWidth val="95"/>
        <c:gapDepth val="95"/>
        <c:shape val="box"/>
        <c:axId val="277153040"/>
        <c:axId val="277235136"/>
        <c:axId val="0"/>
      </c:bar3DChart>
      <c:catAx>
        <c:axId val="277153040"/>
        <c:scaling>
          <c:orientation val="maxMin"/>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7235136"/>
        <c:crosses val="autoZero"/>
        <c:auto val="1"/>
        <c:lblAlgn val="ctr"/>
        <c:lblOffset val="100"/>
        <c:noMultiLvlLbl val="0"/>
      </c:catAx>
      <c:valAx>
        <c:axId val="277235136"/>
        <c:scaling>
          <c:orientation val="minMax"/>
          <c:max val="45286"/>
          <c:min val="45203"/>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71530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dpi.com/1999-4893/15/3/93" TargetMode="External"/><Relationship Id="rId2" Type="http://schemas.openxmlformats.org/officeDocument/2006/relationships/hyperlink" Target="https://papers.ssrn.com/sol3/papers.cfm?abstract_id=3815261"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61118196_The_Quality_of_Drinkable_Water_using_Machine_Learning_Techniques" TargetMode="External"/><Relationship Id="rId4" Type="http://schemas.openxmlformats.org/officeDocument/2006/relationships/hyperlink" Target="https://bmcmedinformdecismak.biomedcentral.com/articles/10.1186/s12911-022-02092-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apers.ssrn.com/sol3/papers.cfm?abstract_id=3815261" TargetMode="External"/><Relationship Id="rId2" Type="http://schemas.openxmlformats.org/officeDocument/2006/relationships/hyperlink" Target="https://www.nature.com/articles/s41746-018-0029-1" TargetMode="External"/><Relationship Id="rId1" Type="http://schemas.openxmlformats.org/officeDocument/2006/relationships/slideLayout" Target="../slideLayouts/slideLayout2.xml"/><Relationship Id="rId5" Type="http://schemas.openxmlformats.org/officeDocument/2006/relationships/hyperlink" Target="https://www.nature.com/articles/sdata201635" TargetMode="External"/><Relationship Id="rId4" Type="http://schemas.openxmlformats.org/officeDocument/2006/relationships/hyperlink" Target="https://royalsocietypublishing.org/doi/10.1098/rsif.2017.0387"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sciprofiles.com/profile/author/UTNCY2lDMHNmQzFpR1cxNUs0V0ptKzIyd0s3SU8zT2JKODk2Yzk5M01xRT0=?utm_source=mdpi.com&amp;utm_medium=website&amp;utm_campaign=avatar_name" TargetMode="External"/><Relationship Id="rId3" Type="http://schemas.openxmlformats.org/officeDocument/2006/relationships/hyperlink" Target="https://www.mdpi.com/1660-4601/15/2/241" TargetMode="External"/><Relationship Id="rId7" Type="http://schemas.openxmlformats.org/officeDocument/2006/relationships/hyperlink" Target="https://sciprofiles.com/profile/author/cXo0TExmKy9XZkZpbTVZTHhRQ0NZVHg2bWdmRmpBeW5tUmhWaklpbzh0az0=?utm_source=mdpi.com&amp;utm_medium=website&amp;utm_campaign=avatar_name" TargetMode="External"/><Relationship Id="rId2" Type="http://schemas.openxmlformats.org/officeDocument/2006/relationships/hyperlink" Target="https://www.cell.com/cell/fulltext/S0092-8674(18)30154-5" TargetMode="External"/><Relationship Id="rId1" Type="http://schemas.openxmlformats.org/officeDocument/2006/relationships/slideLayout" Target="../slideLayouts/slideLayout2.xml"/><Relationship Id="rId6" Type="http://schemas.openxmlformats.org/officeDocument/2006/relationships/hyperlink" Target="https://sciprofiles.com/profile/360436?utm_source=mdpi.com&amp;utm_medium=website&amp;utm_campaign=avatar_name" TargetMode="External"/><Relationship Id="rId11" Type="http://schemas.openxmlformats.org/officeDocument/2006/relationships/hyperlink" Target="https://github.com/microsoft/HealthClinic.biz" TargetMode="External"/><Relationship Id="rId5" Type="http://schemas.openxmlformats.org/officeDocument/2006/relationships/hyperlink" Target="https://sciprofiles.com/profile/359939?utm_source=mdpi.com&amp;utm_medium=website&amp;utm_campaign=avatar_name" TargetMode="External"/><Relationship Id="rId10" Type="http://schemas.openxmlformats.org/officeDocument/2006/relationships/hyperlink" Target="https://sciprofiles.com/profile/359858?utm_source=mdpi.com&amp;utm_medium=website&amp;utm_campaign=avatar_name" TargetMode="External"/><Relationship Id="rId4" Type="http://schemas.openxmlformats.org/officeDocument/2006/relationships/hyperlink" Target="https://sciprofiles.com/profile/359979?utm_source=mdpi.com&amp;utm_medium=website&amp;utm_campaign=avatar_name" TargetMode="External"/><Relationship Id="rId9" Type="http://schemas.openxmlformats.org/officeDocument/2006/relationships/hyperlink" Target="https://sciprofiles.com/profile/author/cVM4bVJZOVkwT3F1L2pFT3k1bnJKdS9HQjZDSlVweENSSGN5aFRvMThtYz0=?utm_source=mdpi.com&amp;utm_medium=website&amp;utm_campaign=avatar_nam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irjmets.com/uploadedfiles/paper/issue_12_december_2023/47591/final/fin_irjmets1703255761.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u="sng" dirty="0"/>
              <a:t>“Water borne diseases detection in a particular location”</a:t>
            </a:r>
            <a:endParaRPr lang="en-GB" u="sng"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CSD035</a:t>
            </a:r>
          </a:p>
          <a:p>
            <a:pPr algn="l"/>
            <a:endParaRPr lang="en-GB" dirty="0"/>
          </a:p>
        </p:txBody>
      </p:sp>
      <p:sp>
        <p:nvSpPr>
          <p:cNvPr id="5" name="Subtitle 2"/>
          <p:cNvSpPr txBox="1">
            <a:spLocks/>
          </p:cNvSpPr>
          <p:nvPr/>
        </p:nvSpPr>
        <p:spPr>
          <a:xfrm>
            <a:off x="6364179" y="342900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Dr C </a:t>
            </a:r>
            <a:r>
              <a:rPr lang="en-GB" sz="1700" dirty="0" err="1"/>
              <a:t>Komalavalli</a:t>
            </a:r>
            <a:r>
              <a:rPr lang="en-GB" sz="1700" dirty="0"/>
              <a:t> </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PROFESSIONAL PRACTICE-II</a:t>
            </a:r>
          </a:p>
          <a:p>
            <a:r>
              <a:rPr lang="en-GB" dirty="0"/>
              <a:t>VIVA-VOICE</a:t>
            </a:r>
          </a:p>
        </p:txBody>
      </p:sp>
      <p:graphicFrame>
        <p:nvGraphicFramePr>
          <p:cNvPr id="11" name="Table 10">
            <a:extLst>
              <a:ext uri="{FF2B5EF4-FFF2-40B4-BE49-F238E27FC236}">
                <a16:creationId xmlns:a16="http://schemas.microsoft.com/office/drawing/2014/main" id="{0E492A23-9848-471A-65D9-908DC21C4011}"/>
              </a:ext>
            </a:extLst>
          </p:cNvPr>
          <p:cNvGraphicFramePr>
            <a:graphicFrameLocks noGrp="1"/>
          </p:cNvGraphicFramePr>
          <p:nvPr>
            <p:extLst>
              <p:ext uri="{D42A27DB-BD31-4B8C-83A1-F6EECF244321}">
                <p14:modId xmlns:p14="http://schemas.microsoft.com/office/powerpoint/2010/main" val="3662620163"/>
              </p:ext>
            </p:extLst>
          </p:nvPr>
        </p:nvGraphicFramePr>
        <p:xfrm>
          <a:off x="494762" y="3450791"/>
          <a:ext cx="2167517" cy="2561968"/>
        </p:xfrm>
        <a:graphic>
          <a:graphicData uri="http://schemas.openxmlformats.org/drawingml/2006/table">
            <a:tbl>
              <a:tblPr>
                <a:tableStyleId>{2D5ABB26-0587-4C30-8999-92F81FD0307C}</a:tableStyleId>
              </a:tblPr>
              <a:tblGrid>
                <a:gridCol w="2167517">
                  <a:extLst>
                    <a:ext uri="{9D8B030D-6E8A-4147-A177-3AD203B41FA5}">
                      <a16:colId xmlns:a16="http://schemas.microsoft.com/office/drawing/2014/main" val="3376300541"/>
                    </a:ext>
                  </a:extLst>
                </a:gridCol>
              </a:tblGrid>
              <a:tr h="2561968">
                <a:tc>
                  <a:txBody>
                    <a:bodyPr/>
                    <a:lstStyle/>
                    <a:p>
                      <a:r>
                        <a:rPr lang="en-IN" b="1" dirty="0"/>
                        <a:t>ROLL NO</a:t>
                      </a:r>
                    </a:p>
                    <a:p>
                      <a:endParaRPr lang="en-IN" dirty="0"/>
                    </a:p>
                    <a:p>
                      <a:r>
                        <a:rPr lang="en-IN" dirty="0"/>
                        <a:t>20201CAI0194</a:t>
                      </a:r>
                    </a:p>
                    <a:p>
                      <a:endParaRPr lang="en-IN" dirty="0"/>
                    </a:p>
                    <a:p>
                      <a:r>
                        <a:rPr lang="en-IN" dirty="0"/>
                        <a:t>20201CAI0184</a:t>
                      </a:r>
                    </a:p>
                    <a:p>
                      <a:endParaRPr lang="en-IN" dirty="0"/>
                    </a:p>
                    <a:p>
                      <a:r>
                        <a:rPr lang="en-IN" dirty="0"/>
                        <a:t>20201CAI0189</a:t>
                      </a:r>
                    </a:p>
                    <a:p>
                      <a:endParaRPr lang="en-IN" dirty="0"/>
                    </a:p>
                    <a:p>
                      <a:r>
                        <a:rPr lang="en-IN" dirty="0"/>
                        <a:t>20201CAI0191</a:t>
                      </a:r>
                    </a:p>
                  </a:txBody>
                  <a:tcPr/>
                </a:tc>
                <a:extLst>
                  <a:ext uri="{0D108BD9-81ED-4DB2-BD59-A6C34878D82A}">
                    <a16:rowId xmlns:a16="http://schemas.microsoft.com/office/drawing/2014/main" val="2284775145"/>
                  </a:ext>
                </a:extLst>
              </a:tr>
            </a:tbl>
          </a:graphicData>
        </a:graphic>
      </p:graphicFrame>
      <p:graphicFrame>
        <p:nvGraphicFramePr>
          <p:cNvPr id="12" name="Table 11">
            <a:extLst>
              <a:ext uri="{FF2B5EF4-FFF2-40B4-BE49-F238E27FC236}">
                <a16:creationId xmlns:a16="http://schemas.microsoft.com/office/drawing/2014/main" id="{A3FB66E9-DDF5-F3D9-5637-5E6A020E33A9}"/>
              </a:ext>
            </a:extLst>
          </p:cNvPr>
          <p:cNvGraphicFramePr>
            <a:graphicFrameLocks noGrp="1"/>
          </p:cNvGraphicFramePr>
          <p:nvPr>
            <p:extLst>
              <p:ext uri="{D42A27DB-BD31-4B8C-83A1-F6EECF244321}">
                <p14:modId xmlns:p14="http://schemas.microsoft.com/office/powerpoint/2010/main" val="3714143076"/>
              </p:ext>
            </p:extLst>
          </p:nvPr>
        </p:nvGraphicFramePr>
        <p:xfrm>
          <a:off x="2775766" y="3420762"/>
          <a:ext cx="3814119" cy="2576384"/>
        </p:xfrm>
        <a:graphic>
          <a:graphicData uri="http://schemas.openxmlformats.org/drawingml/2006/table">
            <a:tbl>
              <a:tblPr>
                <a:tableStyleId>{2D5ABB26-0587-4C30-8999-92F81FD0307C}</a:tableStyleId>
              </a:tblPr>
              <a:tblGrid>
                <a:gridCol w="3814119">
                  <a:extLst>
                    <a:ext uri="{9D8B030D-6E8A-4147-A177-3AD203B41FA5}">
                      <a16:colId xmlns:a16="http://schemas.microsoft.com/office/drawing/2014/main" val="3903196033"/>
                    </a:ext>
                  </a:extLst>
                </a:gridCol>
              </a:tblGrid>
              <a:tr h="2576384">
                <a:tc>
                  <a:txBody>
                    <a:bodyPr/>
                    <a:lstStyle/>
                    <a:p>
                      <a:r>
                        <a:rPr lang="en-IN" b="1" dirty="0"/>
                        <a:t>STUDENT NAME</a:t>
                      </a:r>
                    </a:p>
                    <a:p>
                      <a:endParaRPr lang="en-IN" dirty="0"/>
                    </a:p>
                    <a:p>
                      <a:r>
                        <a:rPr lang="en-IN" dirty="0"/>
                        <a:t>NIHARIKA N LAD</a:t>
                      </a:r>
                    </a:p>
                    <a:p>
                      <a:endParaRPr lang="en-IN" dirty="0"/>
                    </a:p>
                    <a:p>
                      <a:r>
                        <a:rPr lang="en-IN" dirty="0"/>
                        <a:t>ARYA M R </a:t>
                      </a:r>
                    </a:p>
                    <a:p>
                      <a:endParaRPr lang="en-IN" dirty="0"/>
                    </a:p>
                    <a:p>
                      <a:r>
                        <a:rPr lang="en-IN" dirty="0"/>
                        <a:t>NIKHITHA V</a:t>
                      </a:r>
                    </a:p>
                    <a:p>
                      <a:endParaRPr lang="en-IN" dirty="0"/>
                    </a:p>
                    <a:p>
                      <a:r>
                        <a:rPr lang="en-IN" dirty="0"/>
                        <a:t>MANISHA G</a:t>
                      </a:r>
                    </a:p>
                  </a:txBody>
                  <a:tcPr/>
                </a:tc>
                <a:extLst>
                  <a:ext uri="{0D108BD9-81ED-4DB2-BD59-A6C34878D82A}">
                    <a16:rowId xmlns:a16="http://schemas.microsoft.com/office/drawing/2014/main" val="3305804716"/>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12" name="table">
            <a:extLst>
              <a:ext uri="{FF2B5EF4-FFF2-40B4-BE49-F238E27FC236}">
                <a16:creationId xmlns:a16="http://schemas.microsoft.com/office/drawing/2014/main" id="{8B546D33-BEBF-6E27-123C-6D750815188C}"/>
              </a:ext>
            </a:extLst>
          </p:cNvPr>
          <p:cNvPicPr>
            <a:picLocks noGrp="1" noChangeAspect="1"/>
          </p:cNvPicPr>
          <p:nvPr>
            <p:ph idx="1"/>
          </p:nvPr>
        </p:nvPicPr>
        <p:blipFill>
          <a:blip r:embed="rId2"/>
          <a:stretch>
            <a:fillRect/>
          </a:stretch>
        </p:blipFill>
        <p:spPr>
          <a:xfrm>
            <a:off x="812800" y="2357465"/>
            <a:ext cx="10668000" cy="2524070"/>
          </a:xfrm>
          <a:prstGeom prst="rect">
            <a:avLst/>
          </a:prstGeom>
        </p:spPr>
      </p:pic>
    </p:spTree>
    <p:extLst>
      <p:ext uri="{BB962C8B-B14F-4D97-AF65-F5344CB8AC3E}">
        <p14:creationId xmlns:p14="http://schemas.microsoft.com/office/powerpoint/2010/main" val="159574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Reasearch</a:t>
            </a:r>
            <a:r>
              <a:rPr lang="en-GB" dirty="0"/>
              <a:t> Gaps Identified</a:t>
            </a:r>
          </a:p>
        </p:txBody>
      </p:sp>
      <p:sp>
        <p:nvSpPr>
          <p:cNvPr id="5" name="AutoShape 4">
            <a:extLst>
              <a:ext uri="{FF2B5EF4-FFF2-40B4-BE49-F238E27FC236}">
                <a16:creationId xmlns:a16="http://schemas.microsoft.com/office/drawing/2014/main" id="{1DCBF0CF-2740-F370-844C-C3C14F5A7EBE}"/>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Significant strides have been made in waterborne disease diagnosis through computer-based algorithms and machine learning models. A study showcases the potential of E-Doctor's algorithms in diagnosing eight waterborne diseases, emphasizing the need for further investigation into fuzzy logic integration. Another study achieves high accuracy in diagnosing diarrheal diseases and recommending health strategies, highlighting the importance of assessing their effectiveness in resource-limited settings. Machine learning models predicting malaria and typhoid in Pakistan reveal the need for improved accuracy and expanded factors in model development. Predicting drinking water quality using machine learning requires exploration of scalability and adaptability in diverse contexts. </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                               While deep learning in Electronic Health Record (EHR) data is successful, challenges in model generalizability across different clinical settings persist. Ensuring the security and integrity of deep learning in healthcare is an ongoing concern. Collaborative initiatives in critical care research need evaluation for long-term impact and sustainability. A multidisciplinary AI platform for diabetic macular edema diagnosis prompts further exploration for other specific conditions. Lastly, mental health issues among the homeless underscore the necessity for collaborative strategies in testing, housing, and care. Closing these research gaps will enhance diagnostic accuracy and promote comprehensive healthcare solutions.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5" name="AutoShape 4">
            <a:extLst>
              <a:ext uri="{FF2B5EF4-FFF2-40B4-BE49-F238E27FC236}">
                <a16:creationId xmlns:a16="http://schemas.microsoft.com/office/drawing/2014/main" id="{1DCBF0CF-2740-F370-844C-C3C14F5A7EBE}"/>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r>
              <a:rPr lang="en-US" dirty="0">
                <a:latin typeface="Times New Roman" panose="02020603050405020304" pitchFamily="18" charset="0"/>
                <a:cs typeface="Times New Roman" panose="02020603050405020304" pitchFamily="18" charset="0"/>
              </a:rPr>
              <a:t>Water Quality Sensors: Integrate sensors that measure key parameters such as pH, turbidity, and chlorine levels in the water. These sensors can provide real-time data for analysis.</a:t>
            </a:r>
          </a:p>
          <a:p>
            <a:r>
              <a:rPr lang="en-US" dirty="0">
                <a:latin typeface="Times New Roman" panose="02020603050405020304" pitchFamily="18" charset="0"/>
                <a:cs typeface="Times New Roman" panose="02020603050405020304" pitchFamily="18" charset="0"/>
              </a:rPr>
              <a:t>GIS </a:t>
            </a:r>
            <a:r>
              <a:rPr lang="en-US" dirty="0" err="1">
                <a:latin typeface="Times New Roman" panose="02020603050405020304" pitchFamily="18" charset="0"/>
                <a:cs typeface="Times New Roman" panose="02020603050405020304" pitchFamily="18" charset="0"/>
              </a:rPr>
              <a:t>websiteing</a:t>
            </a:r>
            <a:r>
              <a:rPr lang="en-US" dirty="0">
                <a:latin typeface="Times New Roman" panose="02020603050405020304" pitchFamily="18" charset="0"/>
                <a:cs typeface="Times New Roman" panose="02020603050405020304" pitchFamily="18" charset="0"/>
              </a:rPr>
              <a:t>: Use Geographic Information System (GIS) technology to map water sources, contamination incidents, and affected areas. This helps in visualizing spatial patterns and trends.</a:t>
            </a:r>
          </a:p>
          <a:p>
            <a:r>
              <a:rPr lang="en-US" dirty="0">
                <a:latin typeface="Times New Roman" panose="02020603050405020304" pitchFamily="18" charset="0"/>
                <a:cs typeface="Times New Roman" panose="02020603050405020304" pitchFamily="18" charset="0"/>
              </a:rPr>
              <a:t>Machine Learning Algorithms: Implement machine learning models to analyze historical data and identify patterns associated with waterborne diseases. This can enhance the website's predictive capabilities.</a:t>
            </a:r>
          </a:p>
          <a:p>
            <a:r>
              <a:rPr lang="en-US" dirty="0">
                <a:latin typeface="Times New Roman" panose="02020603050405020304" pitchFamily="18" charset="0"/>
                <a:cs typeface="Times New Roman" panose="02020603050405020304" pitchFamily="18" charset="0"/>
              </a:rPr>
              <a:t>User Reporting: Allow users to report water quality issues through the website. Incorporate a user-friendly interface for submitting details like location, symptoms, and pictures, which can aid in quick response.</a:t>
            </a:r>
          </a:p>
          <a:p>
            <a:r>
              <a:rPr lang="en-US" dirty="0">
                <a:latin typeface="Times New Roman" panose="02020603050405020304" pitchFamily="18" charset="0"/>
                <a:cs typeface="Times New Roman" panose="02020603050405020304" pitchFamily="18" charset="0"/>
              </a:rPr>
              <a:t>Data Fusion: Combine data from various sources, including sensors, weather conditions, and health records, to provide a comprehensive analysis of potential disease outbreaks.</a:t>
            </a:r>
          </a:p>
          <a:p>
            <a:r>
              <a:rPr lang="en-US" dirty="0">
                <a:latin typeface="Times New Roman" panose="02020603050405020304" pitchFamily="18" charset="0"/>
                <a:cs typeface="Times New Roman" panose="02020603050405020304" pitchFamily="18" charset="0"/>
              </a:rPr>
              <a:t>Push Notifications: Implement an alert system to notify users and authorities about potential waterborne disease risks based on the website's analysis. Timely alerts can facilitate preventive measures.</a:t>
            </a:r>
          </a:p>
        </p:txBody>
      </p:sp>
    </p:spTree>
    <p:extLst>
      <p:ext uri="{BB962C8B-B14F-4D97-AF65-F5344CB8AC3E}">
        <p14:creationId xmlns:p14="http://schemas.microsoft.com/office/powerpoint/2010/main" val="78537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Water Source Monitoring: Regularly monitor and update information about different water sources in the location, including wells, rivers, and reservoirs. This helps in tracking changes in water quality over time.</a:t>
            </a:r>
          </a:p>
          <a:p>
            <a:r>
              <a:rPr lang="en-US" dirty="0">
                <a:latin typeface="Times New Roman" panose="02020603050405020304" pitchFamily="18" charset="0"/>
                <a:cs typeface="Times New Roman" panose="02020603050405020304" pitchFamily="18" charset="0"/>
              </a:rPr>
              <a:t>Community Engagement: Foster community involvement by providing educational content on water hygiene, best practices, and the importance of reporting issues. Engaged communities can contribute valuable information. </a:t>
            </a:r>
          </a:p>
          <a:p>
            <a:r>
              <a:rPr lang="en-US" dirty="0">
                <a:latin typeface="Times New Roman" panose="02020603050405020304" pitchFamily="18" charset="0"/>
                <a:cs typeface="Times New Roman" panose="02020603050405020304" pitchFamily="18" charset="0"/>
              </a:rPr>
              <a:t>Integration with Health Records: Collaborate with healthcare systems to integrate waterborne disease cases into health records. This integration can enhance the accuracy of disease tracking.</a:t>
            </a:r>
          </a:p>
          <a:p>
            <a:r>
              <a:rPr lang="en-US" dirty="0">
                <a:latin typeface="Times New Roman" panose="02020603050405020304" pitchFamily="18" charset="0"/>
                <a:cs typeface="Times New Roman" panose="02020603050405020304" pitchFamily="18" charset="0"/>
              </a:rPr>
              <a:t>Collaboration with Authorities: Establish partnerships with local health departments and environmental agencies. Sharing data and collaborating on response strategies can improve the overall effectiveness of the website. Remember to ensure user privacy, data security, and compliance with relevant regulations when developing and deploying such websites.</a:t>
            </a:r>
            <a:endParaRPr lang="en-IN"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16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345988" y="1019433"/>
            <a:ext cx="11134811" cy="4952997"/>
          </a:xfrm>
        </p:spPr>
        <p:txBody>
          <a:bodyPr>
            <a:norm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regions where access to healthcare facilities is limited, mobile health </a:t>
            </a:r>
            <a:r>
              <a:rPr lang="en-US" dirty="0" err="1">
                <a:latin typeface="Times New Roman" panose="02020603050405020304" pitchFamily="18" charset="0"/>
                <a:cs typeface="Times New Roman" panose="02020603050405020304" pitchFamily="18" charset="0"/>
              </a:rPr>
              <a:t>websitelications</a:t>
            </a:r>
            <a:r>
              <a:rPr lang="en-US" dirty="0">
                <a:latin typeface="Times New Roman" panose="02020603050405020304" pitchFamily="18" charset="0"/>
                <a:cs typeface="Times New Roman" panose="02020603050405020304" pitchFamily="18" charset="0"/>
              </a:rPr>
              <a:t> powered by AI play a crucial role. These websites can educate individuals about waterborne diseases, provide early symptom detection tools, and offer guidance on seeking </a:t>
            </a:r>
            <a:r>
              <a:rPr lang="en-US" dirty="0" err="1">
                <a:latin typeface="Times New Roman" panose="02020603050405020304" pitchFamily="18" charset="0"/>
                <a:cs typeface="Times New Roman" panose="02020603050405020304" pitchFamily="18" charset="0"/>
              </a:rPr>
              <a:t>websiteropriate</a:t>
            </a:r>
            <a:r>
              <a:rPr lang="en-US" dirty="0">
                <a:latin typeface="Times New Roman" panose="02020603050405020304" pitchFamily="18" charset="0"/>
                <a:cs typeface="Times New Roman" panose="02020603050405020304" pitchFamily="18" charset="0"/>
              </a:rPr>
              <a:t> medical care. Furthermore, they can help track an individual's health status and share anonymized data with health authorities to aid in disease monitoring . The primary objective of the proposed website for monitoring and tracking waterborne diseases, as well as other diseases like dengue, malaria, jaundice, and tuberculosis , is to enhance public health and disease surveillance efforts.</a:t>
            </a: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345988" y="1019433"/>
            <a:ext cx="11134811" cy="4952997"/>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 Here are the key objectives: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1.Early Disease Detection</a:t>
            </a:r>
          </a:p>
          <a:p>
            <a:r>
              <a:rPr lang="en-US" sz="1800" dirty="0">
                <a:latin typeface="Times New Roman" panose="02020603050405020304" pitchFamily="18" charset="0"/>
                <a:cs typeface="Times New Roman" panose="02020603050405020304" pitchFamily="18" charset="0"/>
              </a:rPr>
              <a:t>2.Location </a:t>
            </a:r>
            <a:r>
              <a:rPr lang="en-US" sz="1800" dirty="0" err="1">
                <a:latin typeface="Times New Roman" panose="02020603050405020304" pitchFamily="18" charset="0"/>
                <a:cs typeface="Times New Roman" panose="02020603050405020304" pitchFamily="18" charset="0"/>
              </a:rPr>
              <a:t>Mwebsiteing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3.Data Aggregation</a:t>
            </a:r>
          </a:p>
          <a:p>
            <a:r>
              <a:rPr lang="en-US" sz="1800" dirty="0">
                <a:latin typeface="Times New Roman" panose="02020603050405020304" pitchFamily="18" charset="0"/>
                <a:cs typeface="Times New Roman" panose="02020603050405020304" pitchFamily="18" charset="0"/>
              </a:rPr>
              <a:t>4.Data Sharing</a:t>
            </a:r>
          </a:p>
          <a:p>
            <a:r>
              <a:rPr lang="en-US" sz="1800" dirty="0">
                <a:latin typeface="Times New Roman" panose="02020603050405020304" pitchFamily="18" charset="0"/>
                <a:cs typeface="Times New Roman" panose="02020603050405020304" pitchFamily="18" charset="0"/>
              </a:rPr>
              <a:t>5.Real-time Alerts</a:t>
            </a:r>
          </a:p>
          <a:p>
            <a:r>
              <a:rPr lang="en-US" sz="1800" dirty="0">
                <a:latin typeface="Times New Roman" panose="02020603050405020304" pitchFamily="18" charset="0"/>
                <a:cs typeface="Times New Roman" panose="02020603050405020304" pitchFamily="18" charset="0"/>
              </a:rPr>
              <a:t>6.Public Engagement</a:t>
            </a:r>
          </a:p>
          <a:p>
            <a:r>
              <a:rPr lang="en-US" sz="1800" dirty="0">
                <a:latin typeface="Times New Roman" panose="02020603050405020304" pitchFamily="18" charset="0"/>
                <a:cs typeface="Times New Roman" panose="02020603050405020304" pitchFamily="18" charset="0"/>
              </a:rPr>
              <a:t>7.Data Analysis</a:t>
            </a:r>
          </a:p>
          <a:p>
            <a:r>
              <a:rPr lang="en-US" sz="1800" dirty="0">
                <a:latin typeface="Times New Roman" panose="02020603050405020304" pitchFamily="18" charset="0"/>
                <a:cs typeface="Times New Roman" panose="02020603050405020304" pitchFamily="18" charset="0"/>
              </a:rPr>
              <a:t>8.Scalability</a:t>
            </a:r>
          </a:p>
          <a:p>
            <a:r>
              <a:rPr lang="en-US" sz="1800" dirty="0">
                <a:latin typeface="Times New Roman" panose="02020603050405020304" pitchFamily="18" charset="0"/>
                <a:cs typeface="Times New Roman" panose="02020603050405020304" pitchFamily="18" charset="0"/>
              </a:rPr>
              <a:t>9.Continuous improvements</a:t>
            </a:r>
          </a:p>
          <a:p>
            <a:r>
              <a:rPr lang="en-US" sz="1800" dirty="0">
                <a:latin typeface="Times New Roman" panose="02020603050405020304" pitchFamily="18" charset="0"/>
                <a:cs typeface="Times New Roman" panose="02020603050405020304" pitchFamily="18" charset="0"/>
              </a:rPr>
              <a:t>10.Public Awareness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outcome:</a:t>
            </a:r>
          </a:p>
          <a:p>
            <a:r>
              <a:rPr lang="en-US" sz="1800" dirty="0">
                <a:latin typeface="Times New Roman" panose="02020603050405020304" pitchFamily="18" charset="0"/>
                <a:cs typeface="Times New Roman" panose="02020603050405020304" pitchFamily="18" charset="0"/>
              </a:rPr>
              <a:t>Overall, the outcome of the website's implementation is a more responsive, data-driven, and effective public health system that can proactively address and mitigate the impact of waterborne and vector-borne diseases, leading to improved public health and well-being.</a:t>
            </a:r>
          </a:p>
          <a:p>
            <a:pPr algn="just"/>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87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6" name="Content Placeholder 5">
            <a:extLst>
              <a:ext uri="{FF2B5EF4-FFF2-40B4-BE49-F238E27FC236}">
                <a16:creationId xmlns:a16="http://schemas.microsoft.com/office/drawing/2014/main" id="{F1DD5447-4394-4BE4-05F5-1A6D499EDA64}"/>
              </a:ext>
            </a:extLst>
          </p:cNvPr>
          <p:cNvGraphicFramePr>
            <a:graphicFrameLocks noGrp="1"/>
          </p:cNvGraphicFramePr>
          <p:nvPr>
            <p:ph idx="1"/>
          </p:nvPr>
        </p:nvGraphicFramePr>
        <p:xfrm>
          <a:off x="812800" y="1143000"/>
          <a:ext cx="106680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a:bodyPr>
          <a:lstStyle/>
          <a:p>
            <a:pPr marL="0" indent="0">
              <a:spcAft>
                <a:spcPts val="1800"/>
              </a:spcAft>
              <a:buNone/>
            </a:pPr>
            <a:r>
              <a:rPr lang="en-US" sz="1800" dirty="0">
                <a:solidFill>
                  <a:srgbClr val="1F1F1F"/>
                </a:solidFill>
                <a:effectLst/>
                <a:latin typeface="Times New Roman" panose="02020603050405020304" pitchFamily="18" charset="0"/>
                <a:ea typeface="Times New Roman" panose="02020603050405020304" pitchFamily="18" charset="0"/>
              </a:rPr>
              <a:t>An aggregation website that monitors the outbreak of waterborne diseases would have a significant impact on public health. By making it mandatory for test labs to report detected cases to the website, the website would create a real-time database of waterborne disease outbreaks. This information would be invaluable to various agencies, such as public health departments and water utilities, who could use it to take corrective action and prevent the spread of disease.</a:t>
            </a:r>
          </a:p>
          <a:p>
            <a:pPr marL="0" indent="0">
              <a:spcAft>
                <a:spcPts val="1800"/>
              </a:spcAft>
              <a:buNone/>
            </a:pPr>
            <a:r>
              <a:rPr lang="en-US" sz="1800" dirty="0">
                <a:solidFill>
                  <a:srgbClr val="1F1F1F"/>
                </a:solidFill>
                <a:effectLst/>
                <a:latin typeface="Times New Roman" panose="02020603050405020304" pitchFamily="18" charset="0"/>
                <a:ea typeface="Times New Roman" panose="02020603050405020304" pitchFamily="18" charset="0"/>
              </a:rPr>
              <a:t>Here are some of the specific outcomes of this website: Reduced incidence of waterborne diseases:</a:t>
            </a:r>
          </a:p>
          <a:p>
            <a:pPr>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rPr>
              <a:t> By enabling early detection and response to outbreaks, the website could help to reduce the number of people who get sick from waterborne diseases.</a:t>
            </a:r>
            <a:endParaRPr lang="en-IN" sz="1800" dirty="0">
              <a:solidFill>
                <a:srgbClr val="1F1F1F"/>
              </a:solidFill>
              <a:effectLst/>
              <a:latin typeface="Times New Roman" panose="02020603050405020304" pitchFamily="18" charset="0"/>
              <a:ea typeface="Times New Roman" panose="02020603050405020304" pitchFamily="18" charset="0"/>
            </a:endParaRPr>
          </a:p>
          <a:p>
            <a:pPr>
              <a:spcAft>
                <a:spcPts val="75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rPr>
              <a:t>Improved public health surveillance: The website would provide a valuable source of data on waterborne disease outbreaks, which could be used to improve public health surveillance and identify trends in disease incidence.</a:t>
            </a:r>
            <a:endParaRPr lang="en-IN" sz="1800" dirty="0">
              <a:solidFill>
                <a:srgbClr val="1F1F1F"/>
              </a:solidFill>
              <a:effectLst/>
              <a:latin typeface="Times New Roman" panose="02020603050405020304" pitchFamily="18" charset="0"/>
              <a:ea typeface="Times New Roman" panose="02020603050405020304" pitchFamily="18" charset="0"/>
            </a:endParaRPr>
          </a:p>
          <a:p>
            <a:pPr>
              <a:spcAft>
                <a:spcPts val="75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rPr>
              <a:t>More effective outbreak response: The website would make it easier for public health departments and other agencies to respond to outbreaks by providing them with real-time information about the location and severity of outbreaks.</a:t>
            </a:r>
            <a:endParaRPr lang="en-IN" sz="1800" dirty="0">
              <a:solidFill>
                <a:srgbClr val="1F1F1F"/>
              </a:solidFill>
              <a:effectLst/>
              <a:latin typeface="Times New Roman" panose="02020603050405020304" pitchFamily="18" charset="0"/>
              <a:ea typeface="Times New Roman" panose="02020603050405020304" pitchFamily="18" charset="0"/>
            </a:endParaRPr>
          </a:p>
          <a:p>
            <a:pPr>
              <a:spcAft>
                <a:spcPts val="75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rPr>
              <a:t>Reduced healthcare costs: By preventing the spread of disease, the website could help to reduce healthcare costs.</a:t>
            </a:r>
            <a:endParaRPr lang="en-IN" sz="1800" dirty="0">
              <a:solidFill>
                <a:srgbClr val="1F1F1F"/>
              </a:solidFill>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rPr>
              <a:t>In addition to these specific outcomes, the website would also have a number of other benefits, such as:</a:t>
            </a:r>
            <a:endParaRPr lang="en-IN" sz="1800" dirty="0">
              <a:effectLst/>
              <a:latin typeface="Times New Roman" panose="02020603050405020304" pitchFamily="18" charset="0"/>
              <a:ea typeface="Times New Roman" panose="02020603050405020304" pitchFamily="18" charset="0"/>
            </a:endParaRPr>
          </a:p>
          <a:p>
            <a:pPr>
              <a:spcAft>
                <a:spcPts val="75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rPr>
              <a:t>Increased public awareness of waterborne diseases: The website could help to raise public awareness of waterborne diseases and the importance of taking steps to prevent them.</a:t>
            </a:r>
            <a:endParaRPr lang="en-IN" sz="1800" dirty="0">
              <a:solidFill>
                <a:srgbClr val="1F1F1F"/>
              </a:solidFill>
              <a:effectLst/>
              <a:latin typeface="Times New Roman" panose="02020603050405020304" pitchFamily="18" charset="0"/>
              <a:ea typeface="Times New Roman" panose="02020603050405020304" pitchFamily="18" charset="0"/>
            </a:endParaRPr>
          </a:p>
          <a:p>
            <a:pPr>
              <a:spcAft>
                <a:spcPts val="75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rPr>
              <a:t>Empowerment of communities: The website could empower communities to take action to protect their health by providing them with information about waterborne disease outbreaks in their area.</a:t>
            </a:r>
            <a:endParaRPr lang="en-IN" sz="1800" dirty="0">
              <a:solidFill>
                <a:srgbClr val="1F1F1F"/>
              </a:solidFill>
              <a:effectLst/>
              <a:latin typeface="Times New Roman" panose="02020603050405020304" pitchFamily="18" charset="0"/>
              <a:ea typeface="Times New Roman" panose="02020603050405020304" pitchFamily="18" charset="0"/>
            </a:endParaRPr>
          </a:p>
          <a:p>
            <a:pPr>
              <a:spcAft>
                <a:spcPts val="75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rPr>
              <a:t>Improved water quality: The website could help to improve water quality by providing water utilities with information about waterborne disease outbreaks, which could help them to identify and address problems with their water treatment systems.</a:t>
            </a:r>
            <a:endParaRPr lang="en-IN" sz="1800" dirty="0">
              <a:solidFill>
                <a:srgbClr val="1F1F1F"/>
              </a:solidFill>
              <a:effectLst/>
              <a:latin typeface="Times New Roman" panose="02020603050405020304" pitchFamily="18" charset="0"/>
              <a:ea typeface="Times New Roman" panose="02020603050405020304" pitchFamily="18" charset="0"/>
            </a:endParaRPr>
          </a:p>
          <a:p>
            <a:pPr marL="114300" indent="0">
              <a:spcAft>
                <a:spcPts val="750"/>
              </a:spcAft>
              <a:buNone/>
            </a:pPr>
            <a:r>
              <a:rPr lang="en-US" sz="1800" dirty="0">
                <a:solidFill>
                  <a:srgbClr val="1F1F1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spcBef>
                <a:spcPts val="1800"/>
              </a:spcBef>
              <a:spcAft>
                <a:spcPts val="1800"/>
              </a:spcAft>
              <a:buNone/>
            </a:pPr>
            <a:r>
              <a:rPr lang="en-US" sz="1800" dirty="0">
                <a:solidFill>
                  <a:srgbClr val="1F1F1F"/>
                </a:solidFill>
                <a:effectLst/>
                <a:latin typeface="Times New Roman" panose="02020603050405020304" pitchFamily="18" charset="0"/>
                <a:ea typeface="Times New Roman" panose="02020603050405020304" pitchFamily="18" charset="0"/>
              </a:rPr>
              <a:t>Overall, an aggregation website that monitors the outbreak of waterborne diseases would be a valuable tool for improving public health. The website could help to reduce the incidence of waterborne diseases, improve public health surveillance, and make outbreak response more effective</a:t>
            </a:r>
            <a:r>
              <a:rPr lang="en-US" sz="1800" dirty="0">
                <a:solidFill>
                  <a:srgbClr val="1F1F1F"/>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0140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143000"/>
            <a:ext cx="10668000" cy="5065889"/>
          </a:xfrm>
        </p:spPr>
        <p:txBody>
          <a:bodyPr>
            <a:noAutofit/>
          </a:bodyPr>
          <a:lstStyle/>
          <a:p>
            <a:pPr marL="0" indent="0">
              <a:lnSpc>
                <a:spcPct val="110000"/>
              </a:lnSpc>
              <a:spcAft>
                <a:spcPts val="600"/>
              </a:spcAft>
              <a:buNone/>
            </a:pPr>
            <a:r>
              <a:rPr lang="en-US" sz="1800" dirty="0">
                <a:solidFill>
                  <a:srgbClr val="1F1F1F"/>
                </a:solidFill>
                <a:effectLst/>
                <a:latin typeface="Times New Roman" panose="02020603050405020304" pitchFamily="18" charset="0"/>
                <a:ea typeface="Times New Roman" panose="02020603050405020304" pitchFamily="18" charset="0"/>
              </a:rPr>
              <a:t>The development of an aggregation website to monitor the outbreak of waterborne diseases holds immense potential for enhancing public health and safety. By facilitating real-time data collection and dissemination, this website could revolutionize the way we detect, track, and respond to waterborne disease outbreaks. The website's mandatory reporting feature for test labs would create a comprehensive and up-to-date database of waterborne disease cases, providing invaluable insights to public health authorities and water utilities. This real-time information would enable swift identification of outbreak hotspots, allowing for timely interventions to prevent further spread. </a:t>
            </a:r>
          </a:p>
          <a:p>
            <a:pPr marL="0" indent="0">
              <a:lnSpc>
                <a:spcPct val="110000"/>
              </a:lnSpc>
              <a:spcAft>
                <a:spcPts val="600"/>
              </a:spcAft>
              <a:buNone/>
            </a:pPr>
            <a:r>
              <a:rPr lang="en-US" sz="1800" dirty="0">
                <a:solidFill>
                  <a:srgbClr val="1F1F1F"/>
                </a:solidFill>
                <a:effectLst/>
                <a:latin typeface="Times New Roman" panose="02020603050405020304" pitchFamily="18" charset="0"/>
                <a:ea typeface="Times New Roman" panose="02020603050405020304" pitchFamily="18" charset="0"/>
              </a:rPr>
              <a:t>The website's location-based reporting functionality would provide a clear picture of the geographical distribution of waterborne diseases, enabling targeted interventions and resource allocation. This spatial data could also inform preventive measures, such as targeted water quality testing and community awareness campaigns. Furthermore, the website's cloud-based data repository would facilitate collaboration among various stakeholders, including public health agencies, water utilities, and community organizations.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011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 In today's rapidly changing world, access to clean and safe water is vital to the well-being of  any community. Waterborne diseases pose a significant threat, and understanding their presence in our local area is crucial for safeguarding public health. That's where our project comes in</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Our project is not just an website; it's a community-driven initiative to protect our neighbors and loved ones from waterborne diseases. We're on a mission to provide you with the knowledge and resources you need to make informed decisions about your water quality . our website provides a proper information about break down of water borne diseases in a particular location and helps in detecting it for the communities safety.</a:t>
            </a:r>
            <a:endParaRPr lang="en-GB" sz="32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7149-BA42-1246-88A0-7E04B34A72B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6DD008D-AD5C-484F-98DF-8F080F23FBF5}"/>
              </a:ext>
            </a:extLst>
          </p:cNvPr>
          <p:cNvSpPr>
            <a:spLocks noGrp="1"/>
          </p:cNvSpPr>
          <p:nvPr>
            <p:ph idx="1"/>
          </p:nvPr>
        </p:nvSpPr>
        <p:spPr/>
        <p:txBody>
          <a:bodyPr>
            <a:normAutofit/>
          </a:bodyPr>
          <a:lstStyle/>
          <a:p>
            <a:pPr marL="0" indent="0">
              <a:buNone/>
            </a:pPr>
            <a:r>
              <a:rPr lang="en-US" sz="1800" dirty="0">
                <a:solidFill>
                  <a:srgbClr val="1F1F1F"/>
                </a:solidFill>
                <a:latin typeface="Times New Roman" panose="02020603050405020304" pitchFamily="18" charset="0"/>
                <a:ea typeface="Times New Roman" panose="02020603050405020304" pitchFamily="18" charset="0"/>
              </a:rPr>
              <a:t>This collaborative </a:t>
            </a:r>
            <a:r>
              <a:rPr lang="en-US" sz="1800" dirty="0" err="1">
                <a:solidFill>
                  <a:srgbClr val="1F1F1F"/>
                </a:solidFill>
                <a:latin typeface="Times New Roman" panose="02020603050405020304" pitchFamily="18" charset="0"/>
                <a:ea typeface="Times New Roman" panose="02020603050405020304" pitchFamily="18" charset="0"/>
              </a:rPr>
              <a:t>websiteroach</a:t>
            </a:r>
            <a:r>
              <a:rPr lang="en-US" sz="1800" dirty="0">
                <a:solidFill>
                  <a:srgbClr val="1F1F1F"/>
                </a:solidFill>
                <a:latin typeface="Times New Roman" panose="02020603050405020304" pitchFamily="18" charset="0"/>
                <a:ea typeface="Times New Roman" panose="02020603050405020304" pitchFamily="18" charset="0"/>
              </a:rPr>
              <a:t> would streamline outbreak response efforts and ensure that resources are deployed effectively. The cumulative impact of this website on public health could be substantial. By reducing the incidence of waterborne diseases, the website could save lives and alleviate healthcare burdens. It could also empower communities by providing them with real-time information about outbreaks in their neighborhoods, enabling them to take proactive measures to protect their health.</a:t>
            </a:r>
            <a:r>
              <a:rPr lang="en-IN" sz="1800" dirty="0">
                <a:solidFill>
                  <a:srgbClr val="1F1F1F"/>
                </a:solidFill>
                <a:latin typeface="Times New Roman" panose="02020603050405020304" pitchFamily="18" charset="0"/>
                <a:ea typeface="Times New Roman" panose="02020603050405020304" pitchFamily="18" charset="0"/>
              </a:rPr>
              <a:t> </a:t>
            </a:r>
            <a:r>
              <a:rPr lang="en-US" sz="1800" dirty="0">
                <a:solidFill>
                  <a:srgbClr val="1F1F1F"/>
                </a:solidFill>
                <a:latin typeface="Times New Roman" panose="02020603050405020304" pitchFamily="18" charset="0"/>
                <a:ea typeface="Times New Roman" panose="02020603050405020304" pitchFamily="18" charset="0"/>
              </a:rPr>
              <a:t>In conclusion, the proposed aggregation website for monitoring waterborne disease outbreaks represents a significant step forward in public health technology. Its potential to improve disease detection, enhance outbreak response, and empower communities makes it a valuable investment in public health and safety.</a:t>
            </a:r>
            <a:endParaRPr lang="en-US" sz="1800" dirty="0"/>
          </a:p>
        </p:txBody>
      </p:sp>
    </p:spTree>
    <p:extLst>
      <p:ext uri="{BB962C8B-B14F-4D97-AF65-F5344CB8AC3E}">
        <p14:creationId xmlns:p14="http://schemas.microsoft.com/office/powerpoint/2010/main" val="2926733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[1] A Rule-based Diagnosis of Water-Borne Diseases: A Benchmark for Future Intelligent   System Development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https://papers.ssrn.com/sol3/papers.cfm?abstract_id=3815261</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Authors: </a:t>
            </a:r>
            <a:r>
              <a:rPr lang="en-US" sz="1800" kern="1200" dirty="0" err="1">
                <a:solidFill>
                  <a:srgbClr val="000000"/>
                </a:solidFill>
                <a:effectLst/>
                <a:latin typeface="Times New Roman" panose="02020603050405020304" pitchFamily="18" charset="0"/>
                <a:ea typeface="Times New Roman" panose="02020603050405020304" pitchFamily="18" charset="0"/>
              </a:rPr>
              <a:t>Goldah</a:t>
            </a:r>
            <a:r>
              <a:rPr lang="en-US" sz="1800" kern="1200" dirty="0">
                <a:solidFill>
                  <a:srgbClr val="000000"/>
                </a:solidFill>
                <a:effectLst/>
                <a:latin typeface="Times New Roman" panose="02020603050405020304" pitchFamily="18" charset="0"/>
                <a:ea typeface="Times New Roman" panose="02020603050405020304" pitchFamily="18" charset="0"/>
              </a:rPr>
              <a:t> Grace D. Sultan, Florence Jean B. </a:t>
            </a:r>
            <a:r>
              <a:rPr lang="en-US" sz="1800" kern="1200" dirty="0" err="1">
                <a:solidFill>
                  <a:srgbClr val="000000"/>
                </a:solidFill>
                <a:effectLst/>
                <a:latin typeface="Times New Roman" panose="02020603050405020304" pitchFamily="18" charset="0"/>
                <a:ea typeface="Times New Roman" panose="02020603050405020304" pitchFamily="18" charset="0"/>
              </a:rPr>
              <a:t>Talirongan</a:t>
            </a:r>
            <a:r>
              <a:rPr lang="en-US" sz="1800" kern="1200" dirty="0">
                <a:solidFill>
                  <a:srgbClr val="000000"/>
                </a:solidFill>
                <a:effectLst/>
                <a:latin typeface="Times New Roman" panose="02020603050405020304" pitchFamily="18" charset="0"/>
                <a:ea typeface="Times New Roman" panose="02020603050405020304" pitchFamily="18" charset="0"/>
              </a:rPr>
              <a:t>, </a:t>
            </a:r>
            <a:r>
              <a:rPr lang="en-US" sz="1800" kern="1200" dirty="0" err="1">
                <a:solidFill>
                  <a:srgbClr val="000000"/>
                </a:solidFill>
                <a:effectLst/>
                <a:latin typeface="Times New Roman" panose="02020603050405020304" pitchFamily="18" charset="0"/>
                <a:ea typeface="Times New Roman" panose="02020603050405020304" pitchFamily="18" charset="0"/>
              </a:rPr>
              <a:t>Markdy</a:t>
            </a:r>
            <a:r>
              <a:rPr lang="en-US" sz="1800" kern="1200" dirty="0">
                <a:solidFill>
                  <a:srgbClr val="000000"/>
                </a:solidFill>
                <a:effectLst/>
                <a:latin typeface="Times New Roman" panose="02020603050405020304" pitchFamily="18" charset="0"/>
                <a:ea typeface="Times New Roman" panose="02020603050405020304" pitchFamily="18" charset="0"/>
              </a:rPr>
              <a:t> Y. </a:t>
            </a:r>
            <a:r>
              <a:rPr lang="en-US" sz="1800" kern="1200" dirty="0" err="1">
                <a:solidFill>
                  <a:srgbClr val="000000"/>
                </a:solidFill>
                <a:effectLst/>
                <a:latin typeface="Times New Roman" panose="02020603050405020304" pitchFamily="18" charset="0"/>
                <a:ea typeface="Times New Roman" panose="02020603050405020304" pitchFamily="18" charset="0"/>
              </a:rPr>
              <a:t>Orong</a:t>
            </a:r>
            <a:r>
              <a:rPr lang="en-US" sz="1800" kern="1200" dirty="0">
                <a:solidFill>
                  <a:srgbClr val="000000"/>
                </a:solidFill>
                <a:effectLst/>
                <a:latin typeface="Times New Roman" panose="02020603050405020304" pitchFamily="18" charset="0"/>
                <a:ea typeface="Times New Roman" panose="02020603050405020304" pitchFamily="18" charset="0"/>
              </a:rPr>
              <a:t>, </a:t>
            </a:r>
            <a:r>
              <a:rPr lang="en-US" sz="1800" kern="1200" dirty="0" err="1">
                <a:solidFill>
                  <a:srgbClr val="000000"/>
                </a:solidFill>
                <a:effectLst/>
                <a:latin typeface="Times New Roman" panose="02020603050405020304" pitchFamily="18" charset="0"/>
                <a:ea typeface="Times New Roman" panose="02020603050405020304" pitchFamily="18" charset="0"/>
              </a:rPr>
              <a:t>Hidear</a:t>
            </a:r>
            <a:r>
              <a:rPr lang="en-US" sz="1800" kern="1200" dirty="0">
                <a:solidFill>
                  <a:srgbClr val="000000"/>
                </a:solidFill>
                <a:effectLst/>
                <a:latin typeface="Times New Roman" panose="02020603050405020304" pitchFamily="18" charset="0"/>
                <a:ea typeface="Times New Roman" panose="02020603050405020304" pitchFamily="18" charset="0"/>
              </a:rPr>
              <a:t> </a:t>
            </a:r>
            <a:r>
              <a:rPr lang="en-US" sz="1800" kern="1200" dirty="0" err="1">
                <a:solidFill>
                  <a:srgbClr val="000000"/>
                </a:solidFill>
                <a:effectLst/>
                <a:latin typeface="Times New Roman" panose="02020603050405020304" pitchFamily="18" charset="0"/>
                <a:ea typeface="Times New Roman" panose="02020603050405020304" pitchFamily="18" charset="0"/>
              </a:rPr>
              <a:t>Talirongan</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[2] Ensemble Machine Learning Model to Predict the Waterborne Syndrome</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https://www.mdpi.com/1999-4893/15/3/93</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 Mohammed </a:t>
            </a:r>
            <a:r>
              <a:rPr lang="en-US" sz="1800" dirty="0" err="1">
                <a:effectLst/>
                <a:latin typeface="Times New Roman" panose="02020603050405020304" pitchFamily="18" charset="0"/>
                <a:ea typeface="Times New Roman" panose="02020603050405020304" pitchFamily="18" charset="0"/>
              </a:rPr>
              <a:t>Gollapalli</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[3] Machine learning based efficient prediction of positive cases of waterborne diseases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https://bmcmedinformdecismak.biomedcentral.com/articles/10.1186/s12911-022-02092-1</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Authors: Mushtaq Hussain, Mehmet Akif </a:t>
            </a:r>
            <a:r>
              <a:rPr lang="en-US" sz="1800" dirty="0" err="1">
                <a:effectLst/>
                <a:latin typeface="Times New Roman" panose="02020603050405020304" pitchFamily="18" charset="0"/>
                <a:ea typeface="Times New Roman" panose="02020603050405020304" pitchFamily="18" charset="0"/>
              </a:rPr>
              <a:t>Cifci</a:t>
            </a:r>
            <a:r>
              <a:rPr lang="en-US" sz="1800" dirty="0">
                <a:effectLst/>
                <a:latin typeface="Times New Roman" panose="02020603050405020304" pitchFamily="18" charset="0"/>
                <a:ea typeface="Times New Roman" panose="02020603050405020304" pitchFamily="18" charset="0"/>
              </a:rPr>
              <a:t>, Tayyaba </a:t>
            </a:r>
            <a:r>
              <a:rPr lang="en-US" sz="1800" dirty="0" err="1">
                <a:effectLst/>
                <a:latin typeface="Times New Roman" panose="02020603050405020304" pitchFamily="18" charset="0"/>
                <a:ea typeface="Times New Roman" panose="02020603050405020304" pitchFamily="18" charset="0"/>
              </a:rPr>
              <a:t>Sehar</a:t>
            </a:r>
            <a:r>
              <a:rPr lang="en-US" sz="1800" dirty="0">
                <a:effectLst/>
                <a:latin typeface="Times New Roman" panose="02020603050405020304" pitchFamily="18" charset="0"/>
                <a:ea typeface="Times New Roman" panose="02020603050405020304" pitchFamily="18" charset="0"/>
              </a:rPr>
              <a:t>, Said Nabi, Omar </a:t>
            </a:r>
            <a:r>
              <a:rPr lang="en-US" sz="1800" dirty="0" err="1">
                <a:effectLst/>
                <a:latin typeface="Times New Roman" panose="02020603050405020304" pitchFamily="18" charset="0"/>
                <a:ea typeface="Times New Roman" panose="02020603050405020304" pitchFamily="18" charset="0"/>
              </a:rPr>
              <a:t>Cheikhrouhou</a:t>
            </a:r>
            <a:r>
              <a:rPr lang="en-US" sz="1800" dirty="0">
                <a:effectLst/>
                <a:latin typeface="Times New Roman" panose="02020603050405020304" pitchFamily="18" charset="0"/>
                <a:ea typeface="Times New Roman" panose="02020603050405020304" pitchFamily="18" charset="0"/>
              </a:rPr>
              <a:t>, Hasaan Maqsood, Muhammad Ibrahim &amp; </a:t>
            </a:r>
            <a:r>
              <a:rPr lang="en-US" sz="1800" dirty="0" err="1">
                <a:effectLst/>
                <a:latin typeface="Times New Roman" panose="02020603050405020304" pitchFamily="18" charset="0"/>
                <a:ea typeface="Times New Roman" panose="02020603050405020304" pitchFamily="18" charset="0"/>
              </a:rPr>
              <a:t>Fida</a:t>
            </a:r>
            <a:r>
              <a:rPr lang="en-US" sz="1800" dirty="0">
                <a:effectLst/>
                <a:latin typeface="Times New Roman" panose="02020603050405020304" pitchFamily="18" charset="0"/>
                <a:ea typeface="Times New Roman" panose="02020603050405020304" pitchFamily="18" charset="0"/>
              </a:rPr>
              <a:t> Mohammad</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[4] The Quality of Drinkable Water using Machine Learning Techniques</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Link:</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https</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://www.researchgate.net/publication/361118196_The_Quality_of_Drinkable_Water_using_Machine_Learning_Techniques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 </a:t>
            </a:r>
            <a:r>
              <a:rPr lang="en-US" sz="1800" dirty="0" err="1">
                <a:effectLst/>
                <a:latin typeface="Times New Roman" panose="02020603050405020304" pitchFamily="18" charset="0"/>
                <a:ea typeface="Times New Roman" panose="02020603050405020304" pitchFamily="18" charset="0"/>
              </a:rPr>
              <a:t>Osim</a:t>
            </a:r>
            <a:r>
              <a:rPr lang="en-US" sz="1800" dirty="0">
                <a:effectLst/>
                <a:latin typeface="Times New Roman" panose="02020603050405020304" pitchFamily="18" charset="0"/>
                <a:ea typeface="Times New Roman" panose="02020603050405020304" pitchFamily="18" charset="0"/>
              </a:rPr>
              <a:t> Kumar Pal</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241251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[5]Scalable and accurate deep learning with electronic health records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https://www.nature.com/articles/s41746-018-0029-1</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Authors: Alvin </a:t>
            </a:r>
            <a:r>
              <a:rPr lang="en-US" sz="1800" dirty="0" err="1">
                <a:effectLst/>
                <a:latin typeface="Times New Roman" panose="02020603050405020304" pitchFamily="18" charset="0"/>
                <a:ea typeface="Times New Roman" panose="02020603050405020304" pitchFamily="18" charset="0"/>
              </a:rPr>
              <a:t>Rajkomar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Eyal</a:t>
            </a:r>
            <a:r>
              <a:rPr lang="en-US" sz="1800" dirty="0">
                <a:effectLst/>
                <a:latin typeface="Times New Roman" panose="02020603050405020304" pitchFamily="18" charset="0"/>
                <a:ea typeface="Times New Roman" panose="02020603050405020304" pitchFamily="18" charset="0"/>
              </a:rPr>
              <a:t> Oren, Kai Chen, Andrew M. Dai, Nissan </a:t>
            </a:r>
            <a:r>
              <a:rPr lang="en-US" sz="1800" dirty="0" err="1">
                <a:effectLst/>
                <a:latin typeface="Times New Roman" panose="02020603050405020304" pitchFamily="18" charset="0"/>
                <a:ea typeface="Times New Roman" panose="02020603050405020304" pitchFamily="18" charset="0"/>
              </a:rPr>
              <a:t>Hajaj</a:t>
            </a:r>
            <a:r>
              <a:rPr lang="en-US" sz="1800" dirty="0">
                <a:effectLst/>
                <a:latin typeface="Times New Roman" panose="02020603050405020304" pitchFamily="18" charset="0"/>
                <a:ea typeface="Times New Roman" panose="02020603050405020304" pitchFamily="18" charset="0"/>
              </a:rPr>
              <a:t>, Michaela Hardt, Peter J. Liu, </a:t>
            </a:r>
            <a:r>
              <a:rPr lang="en-US" sz="1800" dirty="0" err="1">
                <a:effectLst/>
                <a:latin typeface="Times New Roman" panose="02020603050405020304" pitchFamily="18" charset="0"/>
                <a:ea typeface="Times New Roman" panose="02020603050405020304" pitchFamily="18" charset="0"/>
              </a:rPr>
              <a:t>Xiaobing</a:t>
            </a:r>
            <a:r>
              <a:rPr lang="en-US" sz="1800" dirty="0">
                <a:effectLst/>
                <a:latin typeface="Times New Roman" panose="02020603050405020304" pitchFamily="18" charset="0"/>
                <a:ea typeface="Times New Roman" panose="02020603050405020304" pitchFamily="18" charset="0"/>
              </a:rPr>
              <a:t> Liu, Jake Marcus, Mimi Sun, Patrik Sundberg, Hector Yee,.</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[6]A study of waterborne diseases during flooding using Radarsat-2 imagery and a back propagation neural network algorithm</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https://papers.ssrn.com/sol3/papers.cfm?abstract_id=3815261</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Authors: </a:t>
            </a:r>
            <a:r>
              <a:rPr lang="en-US" sz="1800" dirty="0" err="1">
                <a:effectLst/>
                <a:latin typeface="Times New Roman" panose="02020603050405020304" pitchFamily="18" charset="0"/>
                <a:ea typeface="Times New Roman" panose="02020603050405020304" pitchFamily="18" charset="0"/>
              </a:rPr>
              <a:t>Peera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Yomwan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Chunxiang</a:t>
            </a:r>
            <a:r>
              <a:rPr lang="en-US" sz="1800" dirty="0">
                <a:effectLst/>
                <a:latin typeface="Times New Roman" panose="02020603050405020304" pitchFamily="18" charset="0"/>
                <a:ea typeface="Times New Roman" panose="02020603050405020304" pitchFamily="18" charset="0"/>
              </a:rPr>
              <a:t> Cao, </a:t>
            </a:r>
            <a:r>
              <a:rPr lang="en-US" sz="1800" dirty="0" err="1">
                <a:effectLst/>
                <a:latin typeface="Times New Roman" panose="02020603050405020304" pitchFamily="18" charset="0"/>
                <a:ea typeface="Times New Roman" panose="02020603050405020304" pitchFamily="18" charset="0"/>
              </a:rPr>
              <a:t>Preesan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Rakwatin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Warawut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Suphamitmongkol</a:t>
            </a:r>
            <a:r>
              <a:rPr lang="en-US" sz="1800" dirty="0">
                <a:effectLst/>
                <a:latin typeface="Times New Roman" panose="02020603050405020304" pitchFamily="18" charset="0"/>
                <a:ea typeface="Times New Roman" panose="02020603050405020304" pitchFamily="18" charset="0"/>
              </a:rPr>
              <a:t>, Rong Tian &amp;</a:t>
            </a:r>
            <a:r>
              <a:rPr lang="en-US" sz="1800" dirty="0" err="1">
                <a:effectLst/>
                <a:latin typeface="Times New Roman" panose="02020603050405020304" pitchFamily="18" charset="0"/>
                <a:ea typeface="Times New Roman" panose="02020603050405020304" pitchFamily="18" charset="0"/>
              </a:rPr>
              <a:t>Apitach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Saokarn</a:t>
            </a:r>
            <a:endParaRPr lang="en-US" sz="1800" dirty="0">
              <a:effectLst/>
              <a:latin typeface="Times New Roman" panose="02020603050405020304" pitchFamily="18" charset="0"/>
              <a:ea typeface="Times New Roman" panose="02020603050405020304" pitchFamily="18" charset="0"/>
            </a:endParaRPr>
          </a:p>
          <a:p>
            <a:pPr>
              <a:spcBef>
                <a:spcPts val="0"/>
              </a:spcBef>
            </a:pPr>
            <a:r>
              <a:rPr lang="en-US" sz="1800" dirty="0">
                <a:effectLst/>
                <a:latin typeface="Times New Roman" panose="02020603050405020304" pitchFamily="18" charset="0"/>
                <a:ea typeface="Times New Roman" panose="02020603050405020304" pitchFamily="18" charset="0"/>
              </a:rPr>
              <a:t>[7] Opportunities and obstacles for deep learning in biology and medicine</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https://royalsocietypublishing.org/doi/10.1098/rsif.2017.0387</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Authors: Travers Ching†, Daniel S. Himmelstein, Brett K. Beaulieu-Jones, </a:t>
            </a:r>
            <a:r>
              <a:rPr lang="en-US" sz="1800" dirty="0" err="1">
                <a:effectLst/>
                <a:latin typeface="Times New Roman" panose="02020603050405020304" pitchFamily="18" charset="0"/>
                <a:ea typeface="Times New Roman" panose="02020603050405020304" pitchFamily="18" charset="0"/>
              </a:rPr>
              <a:t>Alexandr</a:t>
            </a:r>
            <a:r>
              <a:rPr lang="en-US" sz="1800" dirty="0">
                <a:effectLst/>
                <a:latin typeface="Times New Roman" panose="02020603050405020304" pitchFamily="18" charset="0"/>
                <a:ea typeface="Times New Roman" panose="02020603050405020304" pitchFamily="18" charset="0"/>
              </a:rPr>
              <a:t> A. Kalinin, Brian T. Do, Gregory P. Way, Enrico Ferrero, Paul-Michael </a:t>
            </a:r>
            <a:r>
              <a:rPr lang="en-US" sz="1800" dirty="0" err="1">
                <a:effectLst/>
                <a:latin typeface="Times New Roman" panose="02020603050405020304" pitchFamily="18" charset="0"/>
                <a:ea typeface="Times New Roman" panose="02020603050405020304" pitchFamily="18" charset="0"/>
              </a:rPr>
              <a:t>Agapow</a:t>
            </a:r>
            <a:r>
              <a:rPr lang="en-US" sz="1800" dirty="0">
                <a:effectLst/>
                <a:latin typeface="Times New Roman" panose="02020603050405020304" pitchFamily="18" charset="0"/>
                <a:ea typeface="Times New Roman" panose="02020603050405020304" pitchFamily="18" charset="0"/>
              </a:rPr>
              <a:t>, Michael </a:t>
            </a:r>
            <a:r>
              <a:rPr lang="en-US" sz="1800" dirty="0" err="1">
                <a:effectLst/>
                <a:latin typeface="Times New Roman" panose="02020603050405020304" pitchFamily="18" charset="0"/>
                <a:ea typeface="Times New Roman" panose="02020603050405020304" pitchFamily="18" charset="0"/>
              </a:rPr>
              <a:t>Zietz</a:t>
            </a:r>
            <a:r>
              <a:rPr lang="en-US" sz="1800" dirty="0">
                <a:effectLst/>
                <a:latin typeface="Times New Roman" panose="02020603050405020304" pitchFamily="18" charset="0"/>
                <a:ea typeface="Times New Roman" panose="02020603050405020304" pitchFamily="18" charset="0"/>
              </a:rPr>
              <a:t>, Michael M. Hoffman,.</a:t>
            </a:r>
          </a:p>
          <a:p>
            <a:pPr>
              <a:spcBef>
                <a:spcPts val="0"/>
              </a:spcBef>
            </a:pPr>
            <a:r>
              <a:rPr lang="en-US" sz="1800" dirty="0">
                <a:effectLst/>
                <a:latin typeface="Times New Roman" panose="02020603050405020304" pitchFamily="18" charset="0"/>
                <a:ea typeface="Times New Roman" panose="02020603050405020304" pitchFamily="18" charset="0"/>
              </a:rPr>
              <a:t> [8] MIMIC-III, a freely accessible critical care database</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https://www.nature.com/articles/sdata201635</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Authors: Alistair E.W. Johnson, Tom J. Pollard, Lu Shen, Li-</a:t>
            </a:r>
            <a:r>
              <a:rPr lang="en-US" sz="1800" dirty="0" err="1">
                <a:effectLst/>
                <a:latin typeface="Times New Roman" panose="02020603050405020304" pitchFamily="18" charset="0"/>
                <a:ea typeface="Times New Roman" panose="02020603050405020304" pitchFamily="18" charset="0"/>
              </a:rPr>
              <a:t>wei</a:t>
            </a:r>
            <a:r>
              <a:rPr lang="en-US" sz="1800" dirty="0">
                <a:effectLst/>
                <a:latin typeface="Times New Roman" panose="02020603050405020304" pitchFamily="18" charset="0"/>
                <a:ea typeface="Times New Roman" panose="02020603050405020304" pitchFamily="18" charset="0"/>
              </a:rPr>
              <a:t> H. Lehman, </a:t>
            </a:r>
            <a:r>
              <a:rPr lang="en-US" sz="1800" dirty="0" err="1">
                <a:effectLst/>
                <a:latin typeface="Times New Roman" panose="02020603050405020304" pitchFamily="18" charset="0"/>
                <a:ea typeface="Times New Roman" panose="02020603050405020304" pitchFamily="18" charset="0"/>
              </a:rPr>
              <a:t>Mengling</a:t>
            </a:r>
            <a:r>
              <a:rPr lang="en-US" sz="1800" dirty="0">
                <a:effectLst/>
                <a:latin typeface="Times New Roman" panose="02020603050405020304" pitchFamily="18" charset="0"/>
                <a:ea typeface="Times New Roman" panose="02020603050405020304" pitchFamily="18" charset="0"/>
              </a:rPr>
              <a:t> Feng, Mohammad </a:t>
            </a:r>
            <a:r>
              <a:rPr lang="en-US" sz="1800" dirty="0" err="1">
                <a:effectLst/>
                <a:latin typeface="Times New Roman" panose="02020603050405020304" pitchFamily="18" charset="0"/>
                <a:ea typeface="Times New Roman" panose="02020603050405020304" pitchFamily="18" charset="0"/>
              </a:rPr>
              <a:t>Ghassemi</a:t>
            </a:r>
            <a:r>
              <a:rPr lang="en-US" sz="1800" dirty="0">
                <a:effectLst/>
                <a:latin typeface="Times New Roman" panose="02020603050405020304" pitchFamily="18" charset="0"/>
                <a:ea typeface="Times New Roman" panose="02020603050405020304" pitchFamily="18" charset="0"/>
              </a:rPr>
              <a:t>, Benjamin Moody, Peter </a:t>
            </a:r>
            <a:r>
              <a:rPr lang="en-US" sz="1800" dirty="0" err="1">
                <a:effectLst/>
                <a:latin typeface="Times New Roman" panose="02020603050405020304" pitchFamily="18" charset="0"/>
                <a:ea typeface="Times New Roman" panose="02020603050405020304" pitchFamily="18" charset="0"/>
              </a:rPr>
              <a:t>Szolovits</a:t>
            </a:r>
            <a:r>
              <a:rPr lang="en-US" sz="1800" dirty="0">
                <a:effectLst/>
                <a:latin typeface="Times New Roman" panose="02020603050405020304" pitchFamily="18" charset="0"/>
                <a:ea typeface="Times New Roman" panose="02020603050405020304" pitchFamily="18" charset="0"/>
              </a:rPr>
              <a:t>, Leo Anthony </a:t>
            </a:r>
            <a:r>
              <a:rPr lang="en-US" sz="1800" dirty="0" err="1">
                <a:effectLst/>
                <a:latin typeface="Times New Roman" panose="02020603050405020304" pitchFamily="18" charset="0"/>
                <a:ea typeface="Times New Roman" panose="02020603050405020304" pitchFamily="18" charset="0"/>
              </a:rPr>
              <a:t>Celi</a:t>
            </a:r>
            <a:r>
              <a:rPr lang="en-US" sz="1800" dirty="0">
                <a:effectLst/>
                <a:latin typeface="Times New Roman" panose="02020603050405020304" pitchFamily="18" charset="0"/>
                <a:ea typeface="Times New Roman" panose="02020603050405020304" pitchFamily="18" charset="0"/>
              </a:rPr>
              <a:t> &amp; Roger G. Mark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02143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[9] Identifying Medical Diagnoses and Treatable Diseases by Image-Based Deep Learning</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https://www.cell.com/cell/fulltext/S0092-8674(18)30154-5</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Authors: Daniel S. </a:t>
            </a:r>
            <a:r>
              <a:rPr lang="en-US" sz="1800" dirty="0" err="1">
                <a:effectLst/>
                <a:latin typeface="Times New Roman" panose="02020603050405020304" pitchFamily="18" charset="0"/>
                <a:ea typeface="Times New Roman" panose="02020603050405020304" pitchFamily="18" charset="0"/>
              </a:rPr>
              <a:t>Kermany</a:t>
            </a:r>
            <a:r>
              <a:rPr lang="en-US" sz="1800" dirty="0">
                <a:effectLst/>
                <a:latin typeface="Times New Roman" panose="02020603050405020304" pitchFamily="18" charset="0"/>
                <a:ea typeface="Times New Roman" panose="02020603050405020304" pitchFamily="18" charset="0"/>
              </a:rPr>
              <a:t>, Michael </a:t>
            </a:r>
            <a:r>
              <a:rPr lang="en-US" sz="1800" dirty="0" err="1">
                <a:effectLst/>
                <a:latin typeface="Times New Roman" panose="02020603050405020304" pitchFamily="18" charset="0"/>
                <a:ea typeface="Times New Roman" panose="02020603050405020304" pitchFamily="18" charset="0"/>
              </a:rPr>
              <a:t>Goldbaum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Wenjia</a:t>
            </a:r>
            <a:r>
              <a:rPr lang="en-US" sz="1800" dirty="0">
                <a:effectLst/>
                <a:latin typeface="Times New Roman" panose="02020603050405020304" pitchFamily="18" charset="0"/>
                <a:ea typeface="Times New Roman" panose="02020603050405020304" pitchFamily="18" charset="0"/>
              </a:rPr>
              <a:t> Cai, M. Anthony Lewis, </a:t>
            </a:r>
            <a:r>
              <a:rPr lang="en-US" sz="1800" dirty="0" err="1">
                <a:effectLst/>
                <a:latin typeface="Times New Roman" panose="02020603050405020304" pitchFamily="18" charset="0"/>
                <a:ea typeface="Times New Roman" panose="02020603050405020304" pitchFamily="18" charset="0"/>
              </a:rPr>
              <a:t>Huimin</a:t>
            </a:r>
            <a:r>
              <a:rPr lang="en-US" sz="1800" dirty="0">
                <a:effectLst/>
                <a:latin typeface="Times New Roman" panose="02020603050405020304" pitchFamily="18" charset="0"/>
                <a:ea typeface="Times New Roman" panose="02020603050405020304" pitchFamily="18" charset="0"/>
              </a:rPr>
              <a:t> Xia Kang, Zhang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[10] Prevalence of Mental Disorders and Addictions among Homeless People in the Greater Paris Area, France</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https://www.mdpi.com/1660-4601/15/2/241</a:t>
            </a:r>
            <a:endParaRPr lang="en-US" sz="1800" dirty="0">
              <a:effectLst/>
              <a:latin typeface="Times New Roman" panose="02020603050405020304" pitchFamily="18" charset="0"/>
              <a:ea typeface="Times New Roman" panose="02020603050405020304" pitchFamily="18" charset="0"/>
            </a:endParaRPr>
          </a:p>
          <a:p>
            <a:pPr marL="0" marR="28575"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Authors: </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4"/>
              </a:rPr>
              <a:t>Anne Laporte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5"/>
              </a:rPr>
              <a:t>Stéphanie </a:t>
            </a:r>
            <a:r>
              <a:rPr lang="en-IN" sz="1800" u="none" strike="noStrike" dirty="0" err="1">
                <a:solidFill>
                  <a:srgbClr val="000000"/>
                </a:solidFill>
                <a:effectLst/>
                <a:latin typeface="Times New Roman" panose="02020603050405020304" pitchFamily="18" charset="0"/>
                <a:ea typeface="Times New Roman" panose="02020603050405020304" pitchFamily="18" charset="0"/>
                <a:hlinkClick r:id="rId5"/>
              </a:rPr>
              <a:t>Vandentorren</a:t>
            </a:r>
            <a:r>
              <a:rPr lang="en-IN" sz="1800" dirty="0">
                <a:effectLst/>
                <a:latin typeface="Times New Roman" panose="02020603050405020304" pitchFamily="18" charset="0"/>
                <a:ea typeface="Times New Roman" panose="02020603050405020304" pitchFamily="18" charset="0"/>
              </a:rPr>
              <a:t> ,</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6"/>
              </a:rPr>
              <a:t>Marc-Antoine </a:t>
            </a:r>
            <a:r>
              <a:rPr lang="en-IN" sz="1800" u="none" strike="noStrike" dirty="0" err="1">
                <a:solidFill>
                  <a:srgbClr val="000000"/>
                </a:solidFill>
                <a:effectLst/>
                <a:latin typeface="Times New Roman" panose="02020603050405020304" pitchFamily="18" charset="0"/>
                <a:ea typeface="Times New Roman" panose="02020603050405020304" pitchFamily="18" charset="0"/>
                <a:hlinkClick r:id="rId6"/>
              </a:rPr>
              <a:t>Détrez</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7"/>
              </a:rPr>
              <a:t>Caroline Douay</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8"/>
              </a:rPr>
              <a:t>Yann Le Strat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dirty="0" err="1">
                <a:solidFill>
                  <a:srgbClr val="000000"/>
                </a:solidFill>
                <a:effectLst/>
                <a:latin typeface="Times New Roman" panose="02020603050405020304" pitchFamily="18" charset="0"/>
                <a:ea typeface="Times New Roman" panose="02020603050405020304" pitchFamily="18" charset="0"/>
                <a:hlinkClick r:id="rId9"/>
              </a:rPr>
              <a:t>Erwan</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9"/>
              </a:rPr>
              <a:t> Le </a:t>
            </a:r>
            <a:r>
              <a:rPr lang="en-IN" sz="1800" u="none" strike="noStrike" dirty="0" err="1">
                <a:solidFill>
                  <a:srgbClr val="000000"/>
                </a:solidFill>
                <a:effectLst/>
                <a:latin typeface="Times New Roman" panose="02020603050405020304" pitchFamily="18" charset="0"/>
                <a:ea typeface="Times New Roman" panose="02020603050405020304" pitchFamily="18" charset="0"/>
                <a:hlinkClick r:id="rId9"/>
              </a:rPr>
              <a:t>Méner</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10"/>
              </a:rPr>
              <a:t>Pierre Chauvin</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1800" baseline="30000" dirty="0">
                <a:solidFill>
                  <a:srgbClr val="000000"/>
                </a:solidFill>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[11] Artificial Intelligence in Healthcare: AI, Machine Learning, and Deep and Intelligent Medicine Simplified for Everyone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Author: Parag Mahajan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Publisher: Parag Suresh Mahajan, 2018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[12] HealthClinicz.biz by Microsoft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11"/>
              </a:rPr>
              <a:t>https://github.com/microsoft/HealthClinic.biz</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Source: GitHub</a:t>
            </a:r>
          </a:p>
          <a:p>
            <a:endParaRPr lang="en-GB" dirty="0"/>
          </a:p>
        </p:txBody>
      </p:sp>
    </p:spTree>
    <p:extLst>
      <p:ext uri="{BB962C8B-B14F-4D97-AF65-F5344CB8AC3E}">
        <p14:creationId xmlns:p14="http://schemas.microsoft.com/office/powerpoint/2010/main" val="132771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Publication Details</a:t>
            </a:r>
          </a:p>
        </p:txBody>
      </p:sp>
      <p:sp>
        <p:nvSpPr>
          <p:cNvPr id="3" name="Content Placeholder 2"/>
          <p:cNvSpPr>
            <a:spLocks noGrp="1"/>
          </p:cNvSpPr>
          <p:nvPr>
            <p:ph idx="1"/>
          </p:nvPr>
        </p:nvSpPr>
        <p:spPr/>
        <p:txBody>
          <a:bodyPr>
            <a:normAutofit fontScale="70000" lnSpcReduction="20000"/>
          </a:bodyPr>
          <a:lstStyle/>
          <a:p>
            <a:pPr marL="0" marR="0" indent="0" algn="ctr">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2800" b="0" i="0" dirty="0">
                <a:solidFill>
                  <a:srgbClr val="1F1F1F"/>
                </a:solidFill>
                <a:effectLst/>
                <a:latin typeface="Google Sans"/>
              </a:rPr>
              <a:t>The research article titled "Water Borne Disease Detection in a Particular Location" delves into the intricacies of identifying and combating waterborne illnesses within a specific region. Authored by Niharika N Lad , Arya M R ,Nikhitha V </a:t>
            </a:r>
            <a:r>
              <a:rPr lang="en-US" sz="2800" dirty="0">
                <a:solidFill>
                  <a:srgbClr val="1F1F1F"/>
                </a:solidFill>
                <a:latin typeface="Google Sans"/>
              </a:rPr>
              <a:t>and </a:t>
            </a:r>
            <a:r>
              <a:rPr lang="en-US" sz="2800" b="0" i="0" dirty="0">
                <a:solidFill>
                  <a:srgbClr val="1F1F1F"/>
                </a:solidFill>
                <a:effectLst/>
                <a:latin typeface="Google Sans"/>
              </a:rPr>
              <a:t>Manisha G the paper website ears in the December 2023 issue of the International Research Journal of Modernization in Engineering Technology and Science, occupying pages 1800 of Volume 5. This esteemed journal boasts a robust impact factor of 7.868, signifying its significant contribution to the scientific community. Through their meticulous analysis, Lad and Arya shed light on innovative methods for pinpointing waterborne disease outbreaks, potentially safeguarding public health in vulnerable locations</a:t>
            </a:r>
            <a:r>
              <a:rPr lang="en-US" sz="1400" b="0" i="0" dirty="0">
                <a:solidFill>
                  <a:srgbClr val="1F1F1F"/>
                </a:solidFill>
                <a:effectLst/>
                <a:latin typeface="Google Sans"/>
              </a:rPr>
              <a:t>.</a:t>
            </a:r>
            <a:endParaRPr lang="en-US" sz="1800" b="1"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2600" b="1" dirty="0">
                <a:effectLst/>
                <a:latin typeface="Times New Roman" panose="02020603050405020304" pitchFamily="18" charset="0"/>
                <a:ea typeface="Times New Roman" panose="02020603050405020304" pitchFamily="18" charset="0"/>
              </a:rPr>
              <a:t>Link:  </a:t>
            </a:r>
            <a:r>
              <a:rPr lang="en-US" sz="2600" b="1" dirty="0">
                <a:effectLst/>
                <a:latin typeface="Times New Roman" panose="02020603050405020304" pitchFamily="18" charset="0"/>
                <a:ea typeface="Times New Roman" panose="02020603050405020304" pitchFamily="18" charset="0"/>
                <a:hlinkClick r:id="rId2"/>
              </a:rPr>
              <a:t>https://www.irjmets.com/uploadedfiles/paper//issue_12_december_2023/47591/final/fin_irjmets1703255761.pdf</a:t>
            </a:r>
            <a:endParaRPr lang="en-US" sz="26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74942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6" name="Content Placeholder 5">
            <a:extLst>
              <a:ext uri="{FF2B5EF4-FFF2-40B4-BE49-F238E27FC236}">
                <a16:creationId xmlns:a16="http://schemas.microsoft.com/office/drawing/2014/main" id="{09AAC5A9-2034-1798-B83E-F68F818386B6}"/>
              </a:ext>
            </a:extLst>
          </p:cNvPr>
          <p:cNvPicPr>
            <a:picLocks noGrp="1" noChangeAspect="1"/>
          </p:cNvPicPr>
          <p:nvPr>
            <p:ph idx="1"/>
          </p:nvPr>
        </p:nvPicPr>
        <p:blipFill>
          <a:blip r:embed="rId2"/>
          <a:stretch>
            <a:fillRect/>
          </a:stretch>
        </p:blipFill>
        <p:spPr>
          <a:xfrm>
            <a:off x="812800" y="1779270"/>
            <a:ext cx="10668000" cy="3680460"/>
          </a:xfrm>
          <a:prstGeom prst="rect">
            <a:avLst/>
          </a:prstGeom>
        </p:spPr>
      </p:pic>
      <p:pic>
        <p:nvPicPr>
          <p:cNvPr id="3" name="table">
            <a:extLst>
              <a:ext uri="{FF2B5EF4-FFF2-40B4-BE49-F238E27FC236}">
                <a16:creationId xmlns:a16="http://schemas.microsoft.com/office/drawing/2014/main" id="{C037D410-2228-ECE4-28CB-E1F8234B87AD}"/>
              </a:ext>
            </a:extLst>
          </p:cNvPr>
          <p:cNvPicPr>
            <a:picLocks noChangeAspect="1"/>
          </p:cNvPicPr>
          <p:nvPr/>
        </p:nvPicPr>
        <p:blipFill>
          <a:blip r:embed="rId3"/>
          <a:stretch>
            <a:fillRect/>
          </a:stretch>
        </p:blipFill>
        <p:spPr>
          <a:xfrm>
            <a:off x="269735" y="805873"/>
            <a:ext cx="11652531" cy="5246255"/>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7" name="Content Placeholder 6">
            <a:extLst>
              <a:ext uri="{FF2B5EF4-FFF2-40B4-BE49-F238E27FC236}">
                <a16:creationId xmlns:a16="http://schemas.microsoft.com/office/drawing/2014/main" id="{14A65B63-8081-EC07-2372-C597BF4DF9B2}"/>
              </a:ext>
            </a:extLst>
          </p:cNvPr>
          <p:cNvPicPr>
            <a:picLocks noGrp="1" noChangeAspect="1"/>
          </p:cNvPicPr>
          <p:nvPr>
            <p:ph idx="1"/>
          </p:nvPr>
        </p:nvPicPr>
        <p:blipFill>
          <a:blip r:embed="rId2"/>
          <a:stretch>
            <a:fillRect/>
          </a:stretch>
        </p:blipFill>
        <p:spPr>
          <a:xfrm>
            <a:off x="812800" y="2129314"/>
            <a:ext cx="10668000" cy="2980372"/>
          </a:xfrm>
          <a:prstGeom prst="rect">
            <a:avLst/>
          </a:prstGeom>
        </p:spPr>
      </p:pic>
      <p:pic>
        <p:nvPicPr>
          <p:cNvPr id="3" name="table">
            <a:extLst>
              <a:ext uri="{FF2B5EF4-FFF2-40B4-BE49-F238E27FC236}">
                <a16:creationId xmlns:a16="http://schemas.microsoft.com/office/drawing/2014/main" id="{C037D410-2228-ECE4-28CB-E1F8234B87AD}"/>
              </a:ext>
            </a:extLst>
          </p:cNvPr>
          <p:cNvPicPr>
            <a:picLocks noChangeAspect="1"/>
          </p:cNvPicPr>
          <p:nvPr/>
        </p:nvPicPr>
        <p:blipFill>
          <a:blip r:embed="rId3"/>
          <a:stretch>
            <a:fillRect/>
          </a:stretch>
        </p:blipFill>
        <p:spPr>
          <a:xfrm>
            <a:off x="269735" y="805873"/>
            <a:ext cx="11652531" cy="5246255"/>
          </a:xfrm>
          <a:prstGeom prst="rect">
            <a:avLst/>
          </a:prstGeom>
        </p:spPr>
      </p:pic>
    </p:spTree>
    <p:extLst>
      <p:ext uri="{BB962C8B-B14F-4D97-AF65-F5344CB8AC3E}">
        <p14:creationId xmlns:p14="http://schemas.microsoft.com/office/powerpoint/2010/main" val="409037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AutoShape 2">
            <a:extLst>
              <a:ext uri="{FF2B5EF4-FFF2-40B4-BE49-F238E27FC236}">
                <a16:creationId xmlns:a16="http://schemas.microsoft.com/office/drawing/2014/main" id="{06960479-E03D-C6BE-E7F1-DC3592D450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Content Placeholder 5">
            <a:extLst>
              <a:ext uri="{FF2B5EF4-FFF2-40B4-BE49-F238E27FC236}">
                <a16:creationId xmlns:a16="http://schemas.microsoft.com/office/drawing/2014/main" id="{12564ECB-5CB3-1D47-2043-C7010DAB3C31}"/>
              </a:ext>
            </a:extLst>
          </p:cNvPr>
          <p:cNvPicPr>
            <a:picLocks noGrp="1" noChangeAspect="1"/>
          </p:cNvPicPr>
          <p:nvPr>
            <p:ph idx="1"/>
          </p:nvPr>
        </p:nvPicPr>
        <p:blipFill>
          <a:blip r:embed="rId2"/>
          <a:stretch>
            <a:fillRect/>
          </a:stretch>
        </p:blipFill>
        <p:spPr>
          <a:xfrm>
            <a:off x="812800" y="2479357"/>
            <a:ext cx="10668000" cy="2280285"/>
          </a:xfrm>
          <a:prstGeom prst="rect">
            <a:avLst/>
          </a:prstGeom>
        </p:spPr>
      </p:pic>
      <p:pic>
        <p:nvPicPr>
          <p:cNvPr id="4" name="table">
            <a:extLst>
              <a:ext uri="{FF2B5EF4-FFF2-40B4-BE49-F238E27FC236}">
                <a16:creationId xmlns:a16="http://schemas.microsoft.com/office/drawing/2014/main" id="{00665F6C-4762-1749-D999-BBC5533CFEAC}"/>
              </a:ext>
            </a:extLst>
          </p:cNvPr>
          <p:cNvPicPr>
            <a:picLocks noChangeAspect="1"/>
          </p:cNvPicPr>
          <p:nvPr/>
        </p:nvPicPr>
        <p:blipFill>
          <a:blip r:embed="rId3"/>
          <a:stretch>
            <a:fillRect/>
          </a:stretch>
        </p:blipFill>
        <p:spPr>
          <a:xfrm>
            <a:off x="761999" y="1645920"/>
            <a:ext cx="10668002" cy="3566160"/>
          </a:xfrm>
          <a:prstGeom prst="rect">
            <a:avLst/>
          </a:prstGeom>
        </p:spPr>
      </p:pic>
    </p:spTree>
    <p:extLst>
      <p:ext uri="{BB962C8B-B14F-4D97-AF65-F5344CB8AC3E}">
        <p14:creationId xmlns:p14="http://schemas.microsoft.com/office/powerpoint/2010/main" val="366819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5" name="Content Placeholder 4">
            <a:extLst>
              <a:ext uri="{FF2B5EF4-FFF2-40B4-BE49-F238E27FC236}">
                <a16:creationId xmlns:a16="http://schemas.microsoft.com/office/drawing/2014/main" id="{5FDCA1F8-0ABA-3917-0121-0F00F257841D}"/>
              </a:ext>
            </a:extLst>
          </p:cNvPr>
          <p:cNvPicPr>
            <a:picLocks noGrp="1" noChangeAspect="1"/>
          </p:cNvPicPr>
          <p:nvPr>
            <p:ph idx="1"/>
          </p:nvPr>
        </p:nvPicPr>
        <p:blipFill>
          <a:blip r:embed="rId2"/>
          <a:stretch>
            <a:fillRect/>
          </a:stretch>
        </p:blipFill>
        <p:spPr>
          <a:xfrm>
            <a:off x="812800" y="2215991"/>
            <a:ext cx="10668000" cy="2807017"/>
          </a:xfrm>
          <a:prstGeom prst="rect">
            <a:avLst/>
          </a:prstGeom>
        </p:spPr>
      </p:pic>
      <p:sp>
        <p:nvSpPr>
          <p:cNvPr id="3" name="AutoShape 2">
            <a:extLst>
              <a:ext uri="{FF2B5EF4-FFF2-40B4-BE49-F238E27FC236}">
                <a16:creationId xmlns:a16="http://schemas.microsoft.com/office/drawing/2014/main" id="{94DFCE1C-43C1-BE64-2082-396A6CA850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itle 1">
            <a:extLst>
              <a:ext uri="{FF2B5EF4-FFF2-40B4-BE49-F238E27FC236}">
                <a16:creationId xmlns:a16="http://schemas.microsoft.com/office/drawing/2014/main" id="{B93A97B0-0E4A-A5ED-7000-7EF970C34CA9}"/>
              </a:ext>
            </a:extLst>
          </p:cNvPr>
          <p:cNvSpPr>
            <a:spLocks noGrp="1"/>
          </p:cNvSpPr>
          <p:nvPr/>
        </p:nvSpPr>
        <p:spPr>
          <a:xfrm>
            <a:off x="787401" y="537369"/>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endParaRPr lang="en-GB" dirty="0"/>
          </a:p>
        </p:txBody>
      </p:sp>
      <p:sp>
        <p:nvSpPr>
          <p:cNvPr id="6" name="AutoShape 2">
            <a:extLst>
              <a:ext uri="{FF2B5EF4-FFF2-40B4-BE49-F238E27FC236}">
                <a16:creationId xmlns:a16="http://schemas.microsoft.com/office/drawing/2014/main" id="{94DFCE1C-43C1-BE64-2082-396A6CA8504F}"/>
              </a:ext>
            </a:extLst>
          </p:cNvPr>
          <p:cNvSpPr>
            <a:spLocks noChangeAspect="1" noChangeArrowheads="1"/>
          </p:cNvSpPr>
          <p:nvPr/>
        </p:nvSpPr>
        <p:spPr bwMode="auto">
          <a:xfrm>
            <a:off x="5918201" y="35393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pic>
        <p:nvPicPr>
          <p:cNvPr id="7" name="table">
            <a:extLst>
              <a:ext uri="{FF2B5EF4-FFF2-40B4-BE49-F238E27FC236}">
                <a16:creationId xmlns:a16="http://schemas.microsoft.com/office/drawing/2014/main" id="{80353E29-6CB6-6C89-3489-1DC8C6C51DC7}"/>
              </a:ext>
            </a:extLst>
          </p:cNvPr>
          <p:cNvPicPr>
            <a:picLocks noChangeAspect="1"/>
          </p:cNvPicPr>
          <p:nvPr/>
        </p:nvPicPr>
        <p:blipFill>
          <a:blip r:embed="rId3"/>
          <a:stretch>
            <a:fillRect/>
          </a:stretch>
        </p:blipFill>
        <p:spPr>
          <a:xfrm>
            <a:off x="736600" y="1367631"/>
            <a:ext cx="10668002" cy="4953000"/>
          </a:xfrm>
          <a:prstGeom prst="rect">
            <a:avLst/>
          </a:prstGeom>
        </p:spPr>
      </p:pic>
    </p:spTree>
    <p:extLst>
      <p:ext uri="{BB962C8B-B14F-4D97-AF65-F5344CB8AC3E}">
        <p14:creationId xmlns:p14="http://schemas.microsoft.com/office/powerpoint/2010/main" val="35610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5" name="Content Placeholder 4">
            <a:extLst>
              <a:ext uri="{FF2B5EF4-FFF2-40B4-BE49-F238E27FC236}">
                <a16:creationId xmlns:a16="http://schemas.microsoft.com/office/drawing/2014/main" id="{412116A7-7A47-1737-CE96-4A7E6A5C5CFD}"/>
              </a:ext>
            </a:extLst>
          </p:cNvPr>
          <p:cNvPicPr>
            <a:picLocks noGrp="1" noChangeAspect="1"/>
          </p:cNvPicPr>
          <p:nvPr>
            <p:ph idx="1"/>
          </p:nvPr>
        </p:nvPicPr>
        <p:blipFill>
          <a:blip r:embed="rId2"/>
          <a:stretch>
            <a:fillRect/>
          </a:stretch>
        </p:blipFill>
        <p:spPr>
          <a:xfrm>
            <a:off x="812800" y="2129314"/>
            <a:ext cx="10668000" cy="2980372"/>
          </a:xfrm>
          <a:prstGeom prst="rect">
            <a:avLst/>
          </a:prstGeom>
        </p:spPr>
      </p:pic>
      <p:pic>
        <p:nvPicPr>
          <p:cNvPr id="3" name="table">
            <a:extLst>
              <a:ext uri="{FF2B5EF4-FFF2-40B4-BE49-F238E27FC236}">
                <a16:creationId xmlns:a16="http://schemas.microsoft.com/office/drawing/2014/main" id="{6948EB27-7146-FD4D-C95D-BEA84EB3E5F1}"/>
              </a:ext>
            </a:extLst>
          </p:cNvPr>
          <p:cNvPicPr>
            <a:picLocks noChangeAspect="1"/>
          </p:cNvPicPr>
          <p:nvPr/>
        </p:nvPicPr>
        <p:blipFill>
          <a:blip r:embed="rId3"/>
          <a:stretch>
            <a:fillRect/>
          </a:stretch>
        </p:blipFill>
        <p:spPr>
          <a:xfrm>
            <a:off x="761999" y="1051560"/>
            <a:ext cx="10668002" cy="4754880"/>
          </a:xfrm>
          <a:prstGeom prst="rect">
            <a:avLst/>
          </a:prstGeom>
        </p:spPr>
      </p:pic>
    </p:spTree>
    <p:extLst>
      <p:ext uri="{BB962C8B-B14F-4D97-AF65-F5344CB8AC3E}">
        <p14:creationId xmlns:p14="http://schemas.microsoft.com/office/powerpoint/2010/main" val="334312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6" name="Content Placeholder 5">
            <a:extLst>
              <a:ext uri="{FF2B5EF4-FFF2-40B4-BE49-F238E27FC236}">
                <a16:creationId xmlns:a16="http://schemas.microsoft.com/office/drawing/2014/main" id="{AE2F1BB0-D7D8-D1C4-A763-2C7BD5A5154A}"/>
              </a:ext>
            </a:extLst>
          </p:cNvPr>
          <p:cNvPicPr>
            <a:picLocks noGrp="1" noChangeAspect="1"/>
          </p:cNvPicPr>
          <p:nvPr>
            <p:ph idx="1"/>
          </p:nvPr>
        </p:nvPicPr>
        <p:blipFill>
          <a:blip r:embed="rId2"/>
          <a:stretch>
            <a:fillRect/>
          </a:stretch>
        </p:blipFill>
        <p:spPr>
          <a:xfrm>
            <a:off x="812800" y="2215991"/>
            <a:ext cx="10668000" cy="2807017"/>
          </a:xfrm>
          <a:prstGeom prst="rect">
            <a:avLst/>
          </a:prstGeom>
        </p:spPr>
      </p:pic>
      <p:pic>
        <p:nvPicPr>
          <p:cNvPr id="3" name="table">
            <a:extLst>
              <a:ext uri="{FF2B5EF4-FFF2-40B4-BE49-F238E27FC236}">
                <a16:creationId xmlns:a16="http://schemas.microsoft.com/office/drawing/2014/main" id="{7F1C9FD2-7B4D-C6A8-045A-352FE9FCC8C9}"/>
              </a:ext>
            </a:extLst>
          </p:cNvPr>
          <p:cNvPicPr>
            <a:picLocks noChangeAspect="1"/>
          </p:cNvPicPr>
          <p:nvPr/>
        </p:nvPicPr>
        <p:blipFill>
          <a:blip r:embed="rId3"/>
          <a:stretch>
            <a:fillRect/>
          </a:stretch>
        </p:blipFill>
        <p:spPr>
          <a:xfrm>
            <a:off x="314240" y="1645920"/>
            <a:ext cx="11563521" cy="3566160"/>
          </a:xfrm>
          <a:prstGeom prst="rect">
            <a:avLst/>
          </a:prstGeom>
        </p:spPr>
      </p:pic>
    </p:spTree>
    <p:extLst>
      <p:ext uri="{BB962C8B-B14F-4D97-AF65-F5344CB8AC3E}">
        <p14:creationId xmlns:p14="http://schemas.microsoft.com/office/powerpoint/2010/main" val="109326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5" name="Content Placeholder 4">
            <a:extLst>
              <a:ext uri="{FF2B5EF4-FFF2-40B4-BE49-F238E27FC236}">
                <a16:creationId xmlns:a16="http://schemas.microsoft.com/office/drawing/2014/main" id="{3F9053D7-8283-C157-2055-592F533CAF76}"/>
              </a:ext>
            </a:extLst>
          </p:cNvPr>
          <p:cNvPicPr>
            <a:picLocks noGrp="1" noChangeAspect="1"/>
          </p:cNvPicPr>
          <p:nvPr>
            <p:ph idx="1"/>
          </p:nvPr>
        </p:nvPicPr>
        <p:blipFill>
          <a:blip r:embed="rId2"/>
          <a:stretch>
            <a:fillRect/>
          </a:stretch>
        </p:blipFill>
        <p:spPr>
          <a:xfrm>
            <a:off x="812800" y="2516029"/>
            <a:ext cx="10668000" cy="2206942"/>
          </a:xfrm>
          <a:prstGeom prst="rect">
            <a:avLst/>
          </a:prstGeom>
        </p:spPr>
      </p:pic>
      <p:pic>
        <p:nvPicPr>
          <p:cNvPr id="3" name="table">
            <a:extLst>
              <a:ext uri="{FF2B5EF4-FFF2-40B4-BE49-F238E27FC236}">
                <a16:creationId xmlns:a16="http://schemas.microsoft.com/office/drawing/2014/main" id="{CD123850-5F2A-AFDF-C4D4-E9EA217FF969}"/>
              </a:ext>
            </a:extLst>
          </p:cNvPr>
          <p:cNvPicPr>
            <a:picLocks noChangeAspect="1"/>
          </p:cNvPicPr>
          <p:nvPr/>
        </p:nvPicPr>
        <p:blipFill>
          <a:blip r:embed="rId3"/>
          <a:stretch>
            <a:fillRect/>
          </a:stretch>
        </p:blipFill>
        <p:spPr>
          <a:xfrm>
            <a:off x="761999" y="1150620"/>
            <a:ext cx="10668002" cy="4556760"/>
          </a:xfrm>
          <a:prstGeom prst="rect">
            <a:avLst/>
          </a:prstGeom>
        </p:spPr>
      </p:pic>
    </p:spTree>
    <p:extLst>
      <p:ext uri="{BB962C8B-B14F-4D97-AF65-F5344CB8AC3E}">
        <p14:creationId xmlns:p14="http://schemas.microsoft.com/office/powerpoint/2010/main" val="322233061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509</TotalTime>
  <Words>2403</Words>
  <Application>Microsoft Macintosh PowerPoint</Application>
  <PresentationFormat>Widescreen</PresentationFormat>
  <Paragraphs>145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Google Sans</vt:lpstr>
      <vt:lpstr>Times New Roman</vt:lpstr>
      <vt:lpstr>Verdana</vt:lpstr>
      <vt:lpstr>Bioinformatics</vt:lpstr>
      <vt:lpstr>“Water borne diseases detection in a particular location”</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Reasearch Gaps Identified</vt:lpstr>
      <vt:lpstr>Proposed Methodology</vt:lpstr>
      <vt:lpstr>Proposed Methodology</vt:lpstr>
      <vt:lpstr>Objectives</vt:lpstr>
      <vt:lpstr>Objectives</vt:lpstr>
      <vt:lpstr>Timeline of Project</vt:lpstr>
      <vt:lpstr>Expected Outcomes</vt:lpstr>
      <vt:lpstr>Expected Outcomes</vt:lpstr>
      <vt:lpstr>Conclusion</vt:lpstr>
      <vt:lpstr>CONCLUSION</vt:lpstr>
      <vt:lpstr>References</vt:lpstr>
      <vt:lpstr>References</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Microsoft Office User</cp:lastModifiedBy>
  <cp:revision>22</cp:revision>
  <dcterms:created xsi:type="dcterms:W3CDTF">2023-03-16T03:26:27Z</dcterms:created>
  <dcterms:modified xsi:type="dcterms:W3CDTF">2024-01-09T04:46:37Z</dcterms:modified>
</cp:coreProperties>
</file>