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56" r:id="rId5"/>
    <p:sldId id="257"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A576A-1B74-43F7-AEE3-B52602FBB045}" v="56" dt="2021-09-24T10:09:31.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p:scale>
          <a:sx n="100" d="100"/>
          <a:sy n="100" d="100"/>
        </p:scale>
        <p:origin x="-72" y="-40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rika Ramesh" userId="S::niharika_ramesh@thbs.com::c9ac272c-8c09-4fce-89b0-081376a763ea" providerId="AD" clId="Web-{45BA576A-1B74-43F7-AEE3-B52602FBB045}"/>
    <pc:docChg chg="addSld modSld">
      <pc:chgData name="Niharika Ramesh" userId="S::niharika_ramesh@thbs.com::c9ac272c-8c09-4fce-89b0-081376a763ea" providerId="AD" clId="Web-{45BA576A-1B74-43F7-AEE3-B52602FBB045}" dt="2021-09-24T10:09:31.961" v="58" actId="1076"/>
      <pc:docMkLst>
        <pc:docMk/>
      </pc:docMkLst>
      <pc:sldChg chg="modSp">
        <pc:chgData name="Niharika Ramesh" userId="S::niharika_ramesh@thbs.com::c9ac272c-8c09-4fce-89b0-081376a763ea" providerId="AD" clId="Web-{45BA576A-1B74-43F7-AEE3-B52602FBB045}" dt="2021-09-24T09:59:31.128" v="24" actId="14100"/>
        <pc:sldMkLst>
          <pc:docMk/>
          <pc:sldMk cId="553726541" sldId="256"/>
        </pc:sldMkLst>
        <pc:spChg chg="mod">
          <ac:chgData name="Niharika Ramesh" userId="S::niharika_ramesh@thbs.com::c9ac272c-8c09-4fce-89b0-081376a763ea" providerId="AD" clId="Web-{45BA576A-1B74-43F7-AEE3-B52602FBB045}" dt="2021-09-24T09:59:31.128" v="24" actId="14100"/>
          <ac:spMkLst>
            <pc:docMk/>
            <pc:sldMk cId="553726541" sldId="256"/>
            <ac:spMk id="2" creationId="{9FB28281-3783-403A-B1AB-0182A003DFE3}"/>
          </ac:spMkLst>
        </pc:spChg>
        <pc:spChg chg="mod">
          <ac:chgData name="Niharika Ramesh" userId="S::niharika_ramesh@thbs.com::c9ac272c-8c09-4fce-89b0-081376a763ea" providerId="AD" clId="Web-{45BA576A-1B74-43F7-AEE3-B52602FBB045}" dt="2021-09-24T09:57:46" v="9" actId="20577"/>
          <ac:spMkLst>
            <pc:docMk/>
            <pc:sldMk cId="553726541" sldId="256"/>
            <ac:spMk id="3" creationId="{C4542EAC-8BF3-4BFD-9891-145BC49409C2}"/>
          </ac:spMkLst>
        </pc:spChg>
      </pc:sldChg>
      <pc:sldChg chg="modSp new">
        <pc:chgData name="Niharika Ramesh" userId="S::niharika_ramesh@thbs.com::c9ac272c-8c09-4fce-89b0-081376a763ea" providerId="AD" clId="Web-{45BA576A-1B74-43F7-AEE3-B52602FBB045}" dt="2021-09-24T10:05:10.312" v="43" actId="1076"/>
        <pc:sldMkLst>
          <pc:docMk/>
          <pc:sldMk cId="2060533095" sldId="257"/>
        </pc:sldMkLst>
        <pc:spChg chg="mod">
          <ac:chgData name="Niharika Ramesh" userId="S::niharika_ramesh@thbs.com::c9ac272c-8c09-4fce-89b0-081376a763ea" providerId="AD" clId="Web-{45BA576A-1B74-43F7-AEE3-B52602FBB045}" dt="2021-09-24T10:05:10.312" v="43" actId="1076"/>
          <ac:spMkLst>
            <pc:docMk/>
            <pc:sldMk cId="2060533095" sldId="257"/>
            <ac:spMk id="2" creationId="{26C64CBB-3D3D-4F7F-A717-75C2C93CB57A}"/>
          </ac:spMkLst>
        </pc:spChg>
        <pc:spChg chg="mod">
          <ac:chgData name="Niharika Ramesh" userId="S::niharika_ramesh@thbs.com::c9ac272c-8c09-4fce-89b0-081376a763ea" providerId="AD" clId="Web-{45BA576A-1B74-43F7-AEE3-B52602FBB045}" dt="2021-09-24T10:05:06.608" v="42" actId="1076"/>
          <ac:spMkLst>
            <pc:docMk/>
            <pc:sldMk cId="2060533095" sldId="257"/>
            <ac:spMk id="3" creationId="{303EBEAA-0A82-4A05-9C67-2F9614FE80FF}"/>
          </ac:spMkLst>
        </pc:spChg>
      </pc:sldChg>
      <pc:sldChg chg="modSp new">
        <pc:chgData name="Niharika Ramesh" userId="S::niharika_ramesh@thbs.com::c9ac272c-8c09-4fce-89b0-081376a763ea" providerId="AD" clId="Web-{45BA576A-1B74-43F7-AEE3-B52602FBB045}" dt="2021-09-24T10:09:31.961" v="58" actId="1076"/>
        <pc:sldMkLst>
          <pc:docMk/>
          <pc:sldMk cId="1679625751" sldId="258"/>
        </pc:sldMkLst>
        <pc:spChg chg="mod">
          <ac:chgData name="Niharika Ramesh" userId="S::niharika_ramesh@thbs.com::c9ac272c-8c09-4fce-89b0-081376a763ea" providerId="AD" clId="Web-{45BA576A-1B74-43F7-AEE3-B52602FBB045}" dt="2021-09-24T10:09:31.961" v="58" actId="1076"/>
          <ac:spMkLst>
            <pc:docMk/>
            <pc:sldMk cId="1679625751" sldId="258"/>
            <ac:spMk id="2" creationId="{950F427C-1327-408C-A827-D2C5BB30A047}"/>
          </ac:spMkLst>
        </pc:spChg>
        <pc:spChg chg="mod">
          <ac:chgData name="Niharika Ramesh" userId="S::niharika_ramesh@thbs.com::c9ac272c-8c09-4fce-89b0-081376a763ea" providerId="AD" clId="Web-{45BA576A-1B74-43F7-AEE3-B52602FBB045}" dt="2021-09-24T10:09:24.930" v="57" actId="14100"/>
          <ac:spMkLst>
            <pc:docMk/>
            <pc:sldMk cId="1679625751" sldId="258"/>
            <ac:spMk id="3" creationId="{33AA2140-DDFD-4979-9F05-FA63480D262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9/24/2021</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9/24/2021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noProof="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p:txBody>
          <a:bodyPr/>
          <a:lstStyle/>
          <a:p>
            <a:fld id="{7B7810A5-1A13-4087-8DFA-155E6E5B5D73}" type="datetimeFigureOut">
              <a:rPr lang="en-US" noProof="0" smtClean="0"/>
              <a:t>9/24/2021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rIns="45720"/>
          <a:lstStyle/>
          <a:p>
            <a:fld id="{600CBFCC-E1FF-473E-BF42-70E7405CF173}" type="slidenum">
              <a:rPr lang="en-US" noProof="0" smtClean="0"/>
              <a:t>‹#›</a:t>
            </a:fld>
            <a:endParaRPr lang="en-US" noProof="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en-US" noProof="0" smtClean="0"/>
              <a:t>9/24/2021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2608751" y="970410"/>
            <a:ext cx="6466903" cy="5079534"/>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B7810A5-1A13-4087-8DFA-155E6E5B5D73}" type="datetimeFigureOut">
              <a:rPr lang="en-US" noProof="0" smtClean="0"/>
              <a:t>9/24/2021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en-US" noProof="0" smtClean="0"/>
              <a:t>9/24/2021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hasCustomPrompt="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7B7810A5-1A13-4087-8DFA-155E6E5B5D73}" type="datetimeFigureOut">
              <a:rPr lang="en-US" noProof="0" smtClean="0"/>
              <a:t>9/24/2021</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en-US" noProof="0" smtClean="0"/>
              <a:t>9/24/2021</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666635" y="2851331"/>
            <a:ext cx="3899798" cy="307143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7B7810A5-1A13-4087-8DFA-155E6E5B5D73}" type="datetimeFigureOut">
              <a:rPr lang="en-US" noProof="0" smtClean="0"/>
              <a:t>9/24/2021</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en-US" noProof="0" smtClean="0"/>
              <a:t>9/24/2021</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en-US" noProof="0" smtClean="0"/>
              <a:t>9/24/2021</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9/24/2021</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9/24/2021</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24.09.2021</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ynopsys.com/software-integrity/security-testing.html" TargetMode="External"/><Relationship Id="rId2" Type="http://schemas.openxmlformats.org/officeDocument/2006/relationships/hyperlink" Target="https://www.synopsys.com/glossary/what-is-cicd.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1130942" y="1775602"/>
            <a:ext cx="7717800" cy="4885238"/>
          </a:xfrm>
        </p:spPr>
        <p:txBody>
          <a:bodyPr>
            <a:normAutofit/>
          </a:bodyPr>
          <a:lstStyle/>
          <a:p>
            <a:pPr algn="l"/>
            <a:r>
              <a:rPr lang="en-US" sz="2800" dirty="0">
                <a:ea typeface="+mj-lt"/>
                <a:cs typeface="+mj-lt"/>
              </a:rPr>
              <a:t>DevOps is the </a:t>
            </a:r>
            <a:r>
              <a:rPr lang="en-US" sz="2800" b="1" dirty="0">
                <a:ea typeface="+mj-lt"/>
                <a:cs typeface="+mj-lt"/>
              </a:rPr>
              <a:t>combination of cultural philosophies, practices, and tools</a:t>
            </a:r>
            <a:r>
              <a:rPr lang="en-US" sz="2800" dirty="0">
                <a:ea typeface="+mj-lt"/>
                <a:cs typeface="+mj-lt"/>
              </a:rPr>
              <a:t> that increases an organization's ability to deliver applications and services at high velocity: evolving and improving products at a faster pace than organizations using traditional software development and infrastructure management processes.</a:t>
            </a:r>
            <a:endParaRPr lang="en-US" sz="2800">
              <a:cs typeface="Arial"/>
            </a:endParaRP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1794614" y="327843"/>
            <a:ext cx="6407147" cy="1160213"/>
          </a:xfrm>
        </p:spPr>
        <p:txBody>
          <a:bodyPr>
            <a:normAutofit/>
          </a:bodyPr>
          <a:lstStyle/>
          <a:p>
            <a:r>
              <a:rPr lang="en-US" sz="4000" dirty="0">
                <a:cs typeface="Arial"/>
              </a:rPr>
              <a:t>DEVOPS</a:t>
            </a:r>
            <a:endParaRPr lang="en-US" sz="4000" dirty="0"/>
          </a:p>
        </p:txBody>
      </p:sp>
    </p:spTree>
    <p:extLst>
      <p:ext uri="{BB962C8B-B14F-4D97-AF65-F5344CB8AC3E}">
        <p14:creationId xmlns:p14="http://schemas.microsoft.com/office/powerpoint/2010/main" val="5537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4CBB-3D3D-4F7F-A717-75C2C93CB57A}"/>
              </a:ext>
            </a:extLst>
          </p:cNvPr>
          <p:cNvSpPr>
            <a:spLocks noGrp="1"/>
          </p:cNvSpPr>
          <p:nvPr>
            <p:ph type="title"/>
          </p:nvPr>
        </p:nvSpPr>
        <p:spPr>
          <a:xfrm>
            <a:off x="1245959" y="434245"/>
            <a:ext cx="7958331" cy="1077229"/>
          </a:xfrm>
        </p:spPr>
        <p:txBody>
          <a:bodyPr/>
          <a:lstStyle/>
          <a:p>
            <a:pPr marL="344170" indent="-344170" algn="ctr">
              <a:lnSpc>
                <a:spcPct val="120000"/>
              </a:lnSpc>
              <a:spcBef>
                <a:spcPts val="1000"/>
              </a:spcBef>
              <a:spcAft>
                <a:spcPts val="600"/>
              </a:spcAft>
              <a:buFont typeface="Arial"/>
              <a:buChar char="•"/>
            </a:pPr>
            <a:r>
              <a:rPr lang="en-US" dirty="0">
                <a:ea typeface="+mj-lt"/>
                <a:cs typeface="+mj-lt"/>
              </a:rPr>
              <a:t>Benefits of DevOps</a:t>
            </a:r>
          </a:p>
          <a:p>
            <a:endParaRPr lang="en-US" dirty="0">
              <a:cs typeface="Arial"/>
            </a:endParaRPr>
          </a:p>
        </p:txBody>
      </p:sp>
      <p:sp>
        <p:nvSpPr>
          <p:cNvPr id="3" name="Content Placeholder 2">
            <a:extLst>
              <a:ext uri="{FF2B5EF4-FFF2-40B4-BE49-F238E27FC236}">
                <a16:creationId xmlns:a16="http://schemas.microsoft.com/office/drawing/2014/main" id="{303EBEAA-0A82-4A05-9C67-2F9614FE80FF}"/>
              </a:ext>
            </a:extLst>
          </p:cNvPr>
          <p:cNvSpPr>
            <a:spLocks noGrp="1"/>
          </p:cNvSpPr>
          <p:nvPr>
            <p:ph idx="1"/>
          </p:nvPr>
        </p:nvSpPr>
        <p:spPr>
          <a:xfrm>
            <a:off x="1105826" y="1721436"/>
            <a:ext cx="9622464" cy="5378055"/>
          </a:xfrm>
        </p:spPr>
        <p:txBody>
          <a:bodyPr>
            <a:normAutofit fontScale="92500" lnSpcReduction="20000"/>
          </a:bodyPr>
          <a:lstStyle/>
          <a:p>
            <a:pPr marL="344170" indent="-344170"/>
            <a:r>
              <a:rPr lang="en-US" b="1" u="sng" dirty="0">
                <a:ea typeface="+mn-lt"/>
                <a:cs typeface="+mn-lt"/>
              </a:rPr>
              <a:t>Speed.</a:t>
            </a:r>
            <a:r>
              <a:rPr lang="en-US" dirty="0">
                <a:ea typeface="+mn-lt"/>
                <a:cs typeface="+mn-lt"/>
              </a:rPr>
              <a:t> DevOps practices let you move at the velocity you need to innovate faster, adapt to changing markets better, and become more efficient at driving business results.</a:t>
            </a:r>
            <a:endParaRPr lang="en-US" dirty="0"/>
          </a:p>
          <a:p>
            <a:pPr marL="344170" indent="-344170"/>
            <a:r>
              <a:rPr lang="en-US" b="1" u="sng" dirty="0">
                <a:ea typeface="+mn-lt"/>
                <a:cs typeface="+mn-lt"/>
              </a:rPr>
              <a:t>Rapid delivery</a:t>
            </a:r>
            <a:r>
              <a:rPr lang="en-US" b="1" dirty="0">
                <a:ea typeface="+mn-lt"/>
                <a:cs typeface="+mn-lt"/>
              </a:rPr>
              <a:t>. </a:t>
            </a:r>
            <a:r>
              <a:rPr lang="en-US" dirty="0">
                <a:ea typeface="+mn-lt"/>
                <a:cs typeface="+mn-lt"/>
              </a:rPr>
              <a:t>When you increase the pace of releases, you can improve your product faster and build competitive advantage.</a:t>
            </a:r>
            <a:endParaRPr lang="en-US" dirty="0"/>
          </a:p>
          <a:p>
            <a:pPr marL="344170" indent="-344170"/>
            <a:r>
              <a:rPr lang="en-US" b="1" u="sng" dirty="0">
                <a:ea typeface="+mn-lt"/>
                <a:cs typeface="+mn-lt"/>
              </a:rPr>
              <a:t>Reliability.</a:t>
            </a:r>
            <a:r>
              <a:rPr lang="en-US" b="1" dirty="0">
                <a:ea typeface="+mn-lt"/>
                <a:cs typeface="+mn-lt"/>
              </a:rPr>
              <a:t> </a:t>
            </a:r>
            <a:r>
              <a:rPr lang="en-US" dirty="0">
                <a:ea typeface="+mn-lt"/>
                <a:cs typeface="+mn-lt"/>
              </a:rPr>
              <a:t>DevOps practices like </a:t>
            </a:r>
            <a:r>
              <a:rPr lang="en-US" dirty="0">
                <a:ea typeface="+mn-lt"/>
                <a:cs typeface="+mn-lt"/>
                <a:hlinkClick r:id="rId2"/>
              </a:rPr>
              <a:t>continuous integration and continuous delivery</a:t>
            </a:r>
            <a:r>
              <a:rPr lang="en-US" dirty="0">
                <a:ea typeface="+mn-lt"/>
                <a:cs typeface="+mn-lt"/>
              </a:rPr>
              <a:t> can ensure the quality of application updates and infrastructure changes so you can reliably deliver at a more rapid pace while maintaining an optimum experience for end users.</a:t>
            </a:r>
            <a:endParaRPr lang="en-US" dirty="0"/>
          </a:p>
          <a:p>
            <a:pPr marL="344170" indent="-344170"/>
            <a:r>
              <a:rPr lang="en-US" b="1" u="sng" dirty="0">
                <a:ea typeface="+mn-lt"/>
                <a:cs typeface="+mn-lt"/>
              </a:rPr>
              <a:t>Improved collaboration</a:t>
            </a:r>
            <a:r>
              <a:rPr lang="en-US" b="1" dirty="0">
                <a:ea typeface="+mn-lt"/>
                <a:cs typeface="+mn-lt"/>
              </a:rPr>
              <a:t>. </a:t>
            </a:r>
            <a:r>
              <a:rPr lang="en-US" dirty="0">
                <a:ea typeface="+mn-lt"/>
                <a:cs typeface="+mn-lt"/>
              </a:rPr>
              <a:t>Under a DevOps model, developers and operations teams collaborate closely, share responsibilities, and combine their workflows. This reduces inefficiencies and saves time.</a:t>
            </a:r>
            <a:endParaRPr lang="en-US" dirty="0"/>
          </a:p>
          <a:p>
            <a:pPr marL="344170" indent="-344170"/>
            <a:r>
              <a:rPr lang="en-US" b="1" u="sng" dirty="0">
                <a:ea typeface="+mn-lt"/>
                <a:cs typeface="+mn-lt"/>
              </a:rPr>
              <a:t>Security. </a:t>
            </a:r>
            <a:r>
              <a:rPr lang="en-US" dirty="0">
                <a:ea typeface="+mn-lt"/>
                <a:cs typeface="+mn-lt"/>
              </a:rPr>
              <a:t>You can adopt a DevOps model without sacrificing security by using automated, integrated </a:t>
            </a:r>
            <a:r>
              <a:rPr lang="en-US" dirty="0">
                <a:ea typeface="+mn-lt"/>
                <a:cs typeface="+mn-lt"/>
                <a:hlinkClick r:id="rId3"/>
              </a:rPr>
              <a:t>security testing tools</a:t>
            </a:r>
            <a:r>
              <a:rPr lang="en-US" dirty="0">
                <a:ea typeface="+mn-lt"/>
                <a:cs typeface="+mn-lt"/>
              </a:rPr>
              <a:t>.</a:t>
            </a:r>
            <a:endParaRPr lang="en-US" dirty="0"/>
          </a:p>
          <a:p>
            <a:pPr marL="344170" indent="-344170"/>
            <a:endParaRPr lang="en-US" dirty="0">
              <a:cs typeface="Arial"/>
            </a:endParaRPr>
          </a:p>
        </p:txBody>
      </p:sp>
    </p:spTree>
    <p:extLst>
      <p:ext uri="{BB962C8B-B14F-4D97-AF65-F5344CB8AC3E}">
        <p14:creationId xmlns:p14="http://schemas.microsoft.com/office/powerpoint/2010/main" val="206053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427C-1327-408C-A827-D2C5BB30A047}"/>
              </a:ext>
            </a:extLst>
          </p:cNvPr>
          <p:cNvSpPr>
            <a:spLocks noGrp="1"/>
          </p:cNvSpPr>
          <p:nvPr>
            <p:ph type="title"/>
          </p:nvPr>
        </p:nvSpPr>
        <p:spPr>
          <a:xfrm>
            <a:off x="2381770" y="290471"/>
            <a:ext cx="7958331" cy="1077229"/>
          </a:xfrm>
        </p:spPr>
        <p:txBody>
          <a:bodyPr/>
          <a:lstStyle/>
          <a:p>
            <a:pPr marL="344170" indent="-344170" algn="ctr">
              <a:lnSpc>
                <a:spcPct val="120000"/>
              </a:lnSpc>
              <a:spcBef>
                <a:spcPts val="1000"/>
              </a:spcBef>
              <a:spcAft>
                <a:spcPts val="600"/>
              </a:spcAft>
              <a:buFont typeface="Arial"/>
              <a:buChar char="•"/>
            </a:pPr>
            <a:r>
              <a:rPr lang="en-US" dirty="0">
                <a:ea typeface="+mj-lt"/>
                <a:cs typeface="+mj-lt"/>
              </a:rPr>
              <a:t>How to find the right DevOps tools</a:t>
            </a:r>
          </a:p>
          <a:p>
            <a:endParaRPr lang="en-US" dirty="0">
              <a:cs typeface="Arial"/>
            </a:endParaRPr>
          </a:p>
        </p:txBody>
      </p:sp>
      <p:sp>
        <p:nvSpPr>
          <p:cNvPr id="3" name="Content Placeholder 2">
            <a:extLst>
              <a:ext uri="{FF2B5EF4-FFF2-40B4-BE49-F238E27FC236}">
                <a16:creationId xmlns:a16="http://schemas.microsoft.com/office/drawing/2014/main" id="{33AA2140-DDFD-4979-9F05-FA63480D2628}"/>
              </a:ext>
            </a:extLst>
          </p:cNvPr>
          <p:cNvSpPr>
            <a:spLocks noGrp="1"/>
          </p:cNvSpPr>
          <p:nvPr>
            <p:ph idx="1"/>
          </p:nvPr>
        </p:nvSpPr>
        <p:spPr>
          <a:xfrm>
            <a:off x="1235222" y="1462646"/>
            <a:ext cx="10082539" cy="5234279"/>
          </a:xfrm>
        </p:spPr>
        <p:txBody>
          <a:bodyPr>
            <a:normAutofit fontScale="92500" lnSpcReduction="10000"/>
          </a:bodyPr>
          <a:lstStyle/>
          <a:p>
            <a:pPr marL="344170" indent="-344170"/>
            <a:r>
              <a:rPr lang="en-US" dirty="0">
                <a:ea typeface="+mn-lt"/>
                <a:cs typeface="+mn-lt"/>
              </a:rPr>
              <a:t>DevOps practices rely on effective tools to help teams rapidly and reliably deploy and innovate for their customers. These tools should automate manual tasks, help teams manage complex environments at scale, and keep engineers in control of the high-velocity pace that is DevOps.</a:t>
            </a:r>
            <a:endParaRPr lang="en-US" dirty="0"/>
          </a:p>
          <a:p>
            <a:pPr marL="344170" indent="-344170"/>
            <a:r>
              <a:rPr lang="en-US" dirty="0">
                <a:ea typeface="+mn-lt"/>
                <a:cs typeface="+mn-lt"/>
              </a:rPr>
              <a:t>The DevOps workflow consists of phases:</a:t>
            </a:r>
            <a:endParaRPr lang="en-US" dirty="0"/>
          </a:p>
          <a:p>
            <a:pPr marL="344170" indent="-344170"/>
            <a:r>
              <a:rPr lang="en-US" b="1" dirty="0">
                <a:ea typeface="+mn-lt"/>
                <a:cs typeface="+mn-lt"/>
              </a:rPr>
              <a:t>Planning</a:t>
            </a:r>
            <a:r>
              <a:rPr lang="en-US" dirty="0">
                <a:ea typeface="+mn-lt"/>
                <a:cs typeface="+mn-lt"/>
              </a:rPr>
              <a:t> the next iteration of the product’s development</a:t>
            </a:r>
            <a:endParaRPr lang="en-US" dirty="0"/>
          </a:p>
          <a:p>
            <a:pPr marL="344170" indent="-344170"/>
            <a:r>
              <a:rPr lang="en-US" b="1" dirty="0">
                <a:ea typeface="+mn-lt"/>
                <a:cs typeface="+mn-lt"/>
              </a:rPr>
              <a:t>Building</a:t>
            </a:r>
            <a:r>
              <a:rPr lang="en-US" dirty="0">
                <a:ea typeface="+mn-lt"/>
                <a:cs typeface="+mn-lt"/>
              </a:rPr>
              <a:t> the code</a:t>
            </a:r>
            <a:endParaRPr lang="en-US" dirty="0"/>
          </a:p>
          <a:p>
            <a:pPr marL="344170" indent="-344170"/>
            <a:r>
              <a:rPr lang="en-US" b="1" dirty="0">
                <a:ea typeface="+mn-lt"/>
                <a:cs typeface="+mn-lt"/>
              </a:rPr>
              <a:t>Testing and deploying</a:t>
            </a:r>
            <a:r>
              <a:rPr lang="en-US" dirty="0">
                <a:ea typeface="+mn-lt"/>
                <a:cs typeface="+mn-lt"/>
              </a:rPr>
              <a:t> to the production environment</a:t>
            </a:r>
            <a:endParaRPr lang="en-US" dirty="0"/>
          </a:p>
          <a:p>
            <a:pPr marL="344170" indent="-344170"/>
            <a:r>
              <a:rPr lang="en-US" b="1" dirty="0">
                <a:ea typeface="+mn-lt"/>
                <a:cs typeface="+mn-lt"/>
              </a:rPr>
              <a:t>Delivering</a:t>
            </a:r>
            <a:r>
              <a:rPr lang="en-US" dirty="0">
                <a:ea typeface="+mn-lt"/>
                <a:cs typeface="+mn-lt"/>
              </a:rPr>
              <a:t> product updates</a:t>
            </a:r>
            <a:endParaRPr lang="en-US" dirty="0"/>
          </a:p>
          <a:p>
            <a:pPr marL="344170" indent="-344170"/>
            <a:r>
              <a:rPr lang="en-US" b="1" dirty="0">
                <a:ea typeface="+mn-lt"/>
                <a:cs typeface="+mn-lt"/>
              </a:rPr>
              <a:t>Monitoring and logging</a:t>
            </a:r>
            <a:r>
              <a:rPr lang="en-US" dirty="0">
                <a:ea typeface="+mn-lt"/>
                <a:cs typeface="+mn-lt"/>
              </a:rPr>
              <a:t> software performance</a:t>
            </a:r>
            <a:endParaRPr lang="en-US" dirty="0"/>
          </a:p>
          <a:p>
            <a:pPr marL="344170" indent="-344170"/>
            <a:r>
              <a:rPr lang="en-US" b="1" dirty="0">
                <a:ea typeface="+mn-lt"/>
                <a:cs typeface="+mn-lt"/>
              </a:rPr>
              <a:t>Gathering</a:t>
            </a:r>
            <a:r>
              <a:rPr lang="en-US" dirty="0">
                <a:ea typeface="+mn-lt"/>
                <a:cs typeface="+mn-lt"/>
              </a:rPr>
              <a:t> customer feedback</a:t>
            </a:r>
            <a:endParaRPr lang="en-US" dirty="0"/>
          </a:p>
          <a:p>
            <a:pPr marL="344170" indent="-344170"/>
            <a:endParaRPr lang="en-US" dirty="0">
              <a:cs typeface="Arial"/>
            </a:endParaRPr>
          </a:p>
        </p:txBody>
      </p:sp>
    </p:spTree>
    <p:extLst>
      <p:ext uri="{BB962C8B-B14F-4D97-AF65-F5344CB8AC3E}">
        <p14:creationId xmlns:p14="http://schemas.microsoft.com/office/powerpoint/2010/main" val="1679625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Widescreen</PresentationFormat>
  <Paragraphs>1</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Madison</vt:lpstr>
      <vt:lpstr>DevOps is the combination of cultural philosophies, practices, and tools that increases an organization's ability to deliver applications and services at high velocity: evolving and improving products at a faster pace than organizations using traditional software development and infrastructure management processes.</vt:lpstr>
      <vt:lpstr>Benefits of DevOps </vt:lpstr>
      <vt:lpstr>How to find the right DevOps tools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cp:revision>
  <dcterms:created xsi:type="dcterms:W3CDTF">2021-09-24T09:57:08Z</dcterms:created>
  <dcterms:modified xsi:type="dcterms:W3CDTF">2021-09-24T10:09:34Z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