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4F218E0-DA98-4BBC-A870-999492BFF9F6}"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FB31C-BE2B-4678-9835-388BA48B921F}"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218E0-DA98-4BBC-A870-999492BFF9F6}"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FB31C-BE2B-4678-9835-388BA48B921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218E0-DA98-4BBC-A870-999492BFF9F6}"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FB31C-BE2B-4678-9835-388BA48B921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4F218E0-DA98-4BBC-A870-999492BFF9F6}"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FB31C-BE2B-4678-9835-388BA48B921F}"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F218E0-DA98-4BBC-A870-999492BFF9F6}"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FB31C-BE2B-4678-9835-388BA48B921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4F218E0-DA98-4BBC-A870-999492BFF9F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BFB31C-BE2B-4678-9835-388BA48B921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4F218E0-DA98-4BBC-A870-999492BFF9F6}" type="datetimeFigureOut">
              <a:rPr lang="en-IN" smtClean="0"/>
              <a:t>21-09-2021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BFB31C-BE2B-4678-9835-388BA48B921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F218E0-DA98-4BBC-A870-999492BFF9F6}" type="datetimeFigureOut">
              <a:rPr lang="en-IN" smtClean="0"/>
              <a:t>21-09-2021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BFB31C-BE2B-4678-9835-388BA48B921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218E0-DA98-4BBC-A870-999492BFF9F6}" type="datetimeFigureOut">
              <a:rPr lang="en-IN" smtClean="0"/>
              <a:t>21-09-2021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BFB31C-BE2B-4678-9835-388BA48B921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218E0-DA98-4BBC-A870-999492BFF9F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BFB31C-BE2B-4678-9835-388BA48B921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218E0-DA98-4BBC-A870-999492BFF9F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BFB31C-BE2B-4678-9835-388BA48B921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24F218E0-DA98-4BBC-A870-999492BFF9F6}" type="datetimeFigureOut">
              <a:rPr lang="en-IN" smtClean="0"/>
              <a:t>21-09-2021</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A1BFB31C-BE2B-4678-9835-388BA48B921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oftwaretestinghelp.com/what-is-user-acceptance-testing-ua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060848"/>
            <a:ext cx="8568952" cy="4536504"/>
          </a:xfrm>
        </p:spPr>
        <p:txBody>
          <a:bodyPr>
            <a:normAutofit/>
          </a:bodyPr>
          <a:lstStyle/>
          <a:p>
            <a:pPr algn="l"/>
            <a:r>
              <a:rPr lang="en-IN" dirty="0">
                <a:solidFill>
                  <a:schemeClr val="tx1"/>
                </a:solidFill>
              </a:rPr>
              <a:t>The </a:t>
            </a:r>
            <a:r>
              <a:rPr lang="en-IN" b="1" dirty="0">
                <a:solidFill>
                  <a:schemeClr val="tx1"/>
                </a:solidFill>
              </a:rPr>
              <a:t>system development life cycle</a:t>
            </a:r>
            <a:r>
              <a:rPr lang="en-IN" dirty="0">
                <a:solidFill>
                  <a:schemeClr val="tx1"/>
                </a:solidFill>
              </a:rPr>
              <a:t> is a project management model that defines the stages involved in bringing a project from inception to completion. Software development teams, for example, deploy a variety of systems development life cycle models that include waterfall, spiral and agile </a:t>
            </a:r>
            <a:r>
              <a:rPr lang="en-IN" dirty="0" smtClean="0">
                <a:solidFill>
                  <a:schemeClr val="tx1"/>
                </a:solidFill>
              </a:rPr>
              <a:t>processes</a:t>
            </a:r>
          </a:p>
          <a:p>
            <a:pPr algn="l"/>
            <a:r>
              <a:rPr lang="en-IN" b="1" dirty="0" smtClean="0">
                <a:solidFill>
                  <a:schemeClr val="tx1"/>
                </a:solidFill>
              </a:rPr>
              <a:t> Stages of the System Development Life Cycle</a:t>
            </a:r>
          </a:p>
          <a:p>
            <a:pPr algn="l"/>
            <a:r>
              <a:rPr lang="en-IN" dirty="0">
                <a:solidFill>
                  <a:schemeClr val="tx1"/>
                </a:solidFill>
              </a:rPr>
              <a:t>Requirement gathering and analysis</a:t>
            </a:r>
          </a:p>
          <a:p>
            <a:pPr algn="l"/>
            <a:r>
              <a:rPr lang="en-IN" dirty="0">
                <a:solidFill>
                  <a:schemeClr val="tx1"/>
                </a:solidFill>
              </a:rPr>
              <a:t>Design</a:t>
            </a:r>
          </a:p>
          <a:p>
            <a:pPr algn="l"/>
            <a:r>
              <a:rPr lang="en-IN" dirty="0">
                <a:solidFill>
                  <a:schemeClr val="tx1"/>
                </a:solidFill>
              </a:rPr>
              <a:t>Implementation or coding</a:t>
            </a:r>
          </a:p>
          <a:p>
            <a:pPr algn="l"/>
            <a:r>
              <a:rPr lang="en-IN" dirty="0">
                <a:solidFill>
                  <a:schemeClr val="tx1"/>
                </a:solidFill>
              </a:rPr>
              <a:t>Testing</a:t>
            </a:r>
          </a:p>
          <a:p>
            <a:pPr algn="l"/>
            <a:r>
              <a:rPr lang="en-IN" dirty="0">
                <a:solidFill>
                  <a:schemeClr val="tx1"/>
                </a:solidFill>
              </a:rPr>
              <a:t>Deployment</a:t>
            </a:r>
          </a:p>
          <a:p>
            <a:pPr algn="l"/>
            <a:r>
              <a:rPr lang="en-IN" dirty="0">
                <a:solidFill>
                  <a:schemeClr val="tx1"/>
                </a:solidFill>
              </a:rPr>
              <a:t>Maintenance</a:t>
            </a:r>
          </a:p>
          <a:p>
            <a:pPr algn="l"/>
            <a:endParaRPr lang="en-IN" dirty="0">
              <a:solidFill>
                <a:schemeClr val="tx1"/>
              </a:solidFill>
            </a:endParaRPr>
          </a:p>
        </p:txBody>
      </p:sp>
      <p:sp>
        <p:nvSpPr>
          <p:cNvPr id="2" name="Title 1"/>
          <p:cNvSpPr>
            <a:spLocks noGrp="1"/>
          </p:cNvSpPr>
          <p:nvPr>
            <p:ph type="ctrTitle"/>
          </p:nvPr>
        </p:nvSpPr>
        <p:spPr>
          <a:xfrm>
            <a:off x="827584" y="0"/>
            <a:ext cx="7772400" cy="1470025"/>
          </a:xfrm>
        </p:spPr>
        <p:txBody>
          <a:bodyPr>
            <a:normAutofit/>
          </a:bodyPr>
          <a:lstStyle/>
          <a:p>
            <a:r>
              <a:rPr lang="en-IN" dirty="0" smtClean="0"/>
              <a:t>SYSTEM  Development Life Cycle</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717032"/>
            <a:ext cx="3736479"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72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06090"/>
          </a:xfrm>
        </p:spPr>
        <p:txBody>
          <a:bodyPr/>
          <a:lstStyle/>
          <a:p>
            <a:r>
              <a:rPr lang="en-IN" sz="2000" b="1" dirty="0" smtClean="0"/>
              <a:t>     </a:t>
            </a:r>
            <a:endParaRPr lang="en-IN" sz="2000" b="1" dirty="0"/>
          </a:p>
        </p:txBody>
      </p:sp>
      <p:sp>
        <p:nvSpPr>
          <p:cNvPr id="3" name="Content Placeholder 2"/>
          <p:cNvSpPr>
            <a:spLocks noGrp="1"/>
          </p:cNvSpPr>
          <p:nvPr>
            <p:ph sz="quarter" idx="13"/>
          </p:nvPr>
        </p:nvSpPr>
        <p:spPr>
          <a:xfrm>
            <a:off x="539552" y="116632"/>
            <a:ext cx="7924800" cy="6192688"/>
          </a:xfrm>
        </p:spPr>
        <p:txBody>
          <a:bodyPr/>
          <a:lstStyle/>
          <a:p>
            <a:pPr marL="0" indent="0">
              <a:buNone/>
            </a:pPr>
            <a:r>
              <a:rPr lang="en-IN" sz="1600" b="1" dirty="0">
                <a:solidFill>
                  <a:srgbClr val="C00000"/>
                </a:solidFill>
              </a:rPr>
              <a:t>Requirement Gathering and Analysis</a:t>
            </a:r>
            <a:endParaRPr lang="en-IN" dirty="0" smtClean="0">
              <a:solidFill>
                <a:srgbClr val="C00000"/>
              </a:solidFill>
            </a:endParaRPr>
          </a:p>
          <a:p>
            <a:pPr marL="0" indent="0">
              <a:buNone/>
            </a:pPr>
            <a:r>
              <a:rPr lang="en-IN" dirty="0" smtClean="0"/>
              <a:t>During </a:t>
            </a:r>
            <a:r>
              <a:rPr lang="en-IN" dirty="0"/>
              <a:t>this phase, all the relevant information is collected from the customer to develop a product as per their expectation. Any ambiguities must be resolved in this phase only.</a:t>
            </a:r>
          </a:p>
          <a:p>
            <a:pPr marL="0" indent="0">
              <a:buNone/>
            </a:pPr>
            <a:r>
              <a:rPr lang="en-IN" dirty="0"/>
              <a:t>Business analyst and Project Manager set up a meeting with the customer to gather all the information like what the customer wants to build, who will be the end-user, what is the purpose of the product. Before building a product a core understanding or knowledge of the product is very important.</a:t>
            </a:r>
          </a:p>
          <a:p>
            <a:pPr marL="0" indent="0">
              <a:buNone/>
            </a:pPr>
            <a:r>
              <a:rPr lang="en-IN" b="1" dirty="0" smtClean="0">
                <a:solidFill>
                  <a:srgbClr val="C00000"/>
                </a:solidFill>
              </a:rPr>
              <a:t>Design</a:t>
            </a:r>
            <a:r>
              <a:rPr lang="en-IN" b="1" dirty="0" smtClean="0"/>
              <a:t> </a:t>
            </a:r>
          </a:p>
          <a:p>
            <a:pPr marL="0" indent="0">
              <a:buNone/>
            </a:pPr>
            <a:r>
              <a:rPr lang="en-IN" sz="1800" b="1" dirty="0"/>
              <a:t/>
            </a:r>
            <a:br>
              <a:rPr lang="en-IN" sz="1800" b="1" dirty="0"/>
            </a:br>
            <a:r>
              <a:rPr lang="en-IN" dirty="0" smtClean="0"/>
              <a:t>In </a:t>
            </a:r>
            <a:r>
              <a:rPr lang="en-IN" dirty="0"/>
              <a:t>this phase, the requirement gathered in the SRS document is used as an input and software architecture that is used for implementing system development is </a:t>
            </a:r>
            <a:r>
              <a:rPr lang="en-IN" dirty="0" smtClean="0"/>
              <a:t>derived.</a:t>
            </a:r>
          </a:p>
          <a:p>
            <a:pPr marL="0" indent="0">
              <a:buNone/>
            </a:pPr>
            <a:r>
              <a:rPr lang="en-IN" b="1" dirty="0" smtClean="0">
                <a:solidFill>
                  <a:srgbClr val="C00000"/>
                </a:solidFill>
              </a:rPr>
              <a:t>Implementation </a:t>
            </a:r>
            <a:r>
              <a:rPr lang="en-IN" b="1" dirty="0">
                <a:solidFill>
                  <a:srgbClr val="C00000"/>
                </a:solidFill>
              </a:rPr>
              <a:t>or Coding</a:t>
            </a:r>
          </a:p>
          <a:p>
            <a:pPr marL="0" indent="0">
              <a:buNone/>
            </a:pPr>
            <a:r>
              <a:rPr lang="en-IN" dirty="0" smtClean="0"/>
              <a:t>Implementation/Coding </a:t>
            </a:r>
            <a:r>
              <a:rPr lang="en-IN" dirty="0"/>
              <a:t>starts once the developer gets the Design document. The Software design is translated into source code. All the components of the software are implemented in this phase.</a:t>
            </a:r>
          </a:p>
          <a:p>
            <a:endParaRPr lang="en-IN" dirty="0"/>
          </a:p>
        </p:txBody>
      </p:sp>
    </p:spTree>
    <p:extLst>
      <p:ext uri="{BB962C8B-B14F-4D97-AF65-F5344CB8AC3E}">
        <p14:creationId xmlns:p14="http://schemas.microsoft.com/office/powerpoint/2010/main" val="369530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90066"/>
          </a:xfrm>
        </p:spPr>
        <p:txBody>
          <a:bodyPr/>
          <a:lstStyle/>
          <a:p>
            <a:endParaRPr lang="en-IN" dirty="0"/>
          </a:p>
        </p:txBody>
      </p:sp>
      <p:sp>
        <p:nvSpPr>
          <p:cNvPr id="3" name="Content Placeholder 2"/>
          <p:cNvSpPr>
            <a:spLocks noGrp="1"/>
          </p:cNvSpPr>
          <p:nvPr>
            <p:ph sz="quarter" idx="13"/>
          </p:nvPr>
        </p:nvSpPr>
        <p:spPr>
          <a:xfrm>
            <a:off x="609600" y="836712"/>
            <a:ext cx="7924800" cy="4878288"/>
          </a:xfrm>
        </p:spPr>
        <p:txBody>
          <a:bodyPr>
            <a:normAutofit fontScale="92500" lnSpcReduction="10000"/>
          </a:bodyPr>
          <a:lstStyle/>
          <a:p>
            <a:pPr marL="0" indent="0">
              <a:buNone/>
            </a:pPr>
            <a:r>
              <a:rPr lang="en-IN" b="1" dirty="0">
                <a:solidFill>
                  <a:srgbClr val="C00000"/>
                </a:solidFill>
              </a:rPr>
              <a:t>Testing</a:t>
            </a:r>
          </a:p>
          <a:p>
            <a:pPr marL="0" indent="0">
              <a:buNone/>
            </a:pPr>
            <a:r>
              <a:rPr lang="en-IN" dirty="0"/>
              <a:t>Testing starts once the coding is complete and the modules are released for testing. In this phase, the developed software is tested thoroughly and any defects found are assigned to developers to get them fixed.</a:t>
            </a:r>
          </a:p>
          <a:p>
            <a:pPr marL="0" indent="0">
              <a:buNone/>
            </a:pPr>
            <a:r>
              <a:rPr lang="en-IN" dirty="0"/>
              <a:t>Retesting, regression testing is done until the point at which the software is as per the customer’s expectation. Testers refer SRS document to make sure that the software is as per the customer’s standard.</a:t>
            </a:r>
          </a:p>
          <a:p>
            <a:pPr marL="0" indent="0">
              <a:buNone/>
            </a:pPr>
            <a:r>
              <a:rPr lang="en-IN" b="1" dirty="0" smtClean="0"/>
              <a:t> </a:t>
            </a:r>
            <a:r>
              <a:rPr lang="en-IN" b="1" dirty="0">
                <a:solidFill>
                  <a:srgbClr val="C00000"/>
                </a:solidFill>
              </a:rPr>
              <a:t>Deployment</a:t>
            </a:r>
          </a:p>
          <a:p>
            <a:pPr marL="0" indent="0">
              <a:buNone/>
            </a:pPr>
            <a:r>
              <a:rPr lang="en-IN" dirty="0"/>
              <a:t>Once the product is tested, it is deployed in the production environment or first </a:t>
            </a:r>
            <a:r>
              <a:rPr lang="en-IN" dirty="0">
                <a:hlinkClick r:id="rId2"/>
              </a:rPr>
              <a:t>UAT (User Acceptance testing)</a:t>
            </a:r>
            <a:r>
              <a:rPr lang="en-IN" dirty="0"/>
              <a:t> is done depending on the customer expectation.</a:t>
            </a:r>
          </a:p>
          <a:p>
            <a:pPr marL="0" indent="0">
              <a:buNone/>
            </a:pPr>
            <a:r>
              <a:rPr lang="en-IN" dirty="0"/>
              <a:t>In the case of UAT, a replica of the production environment is created and the customer along with the developers does the testing. If the customer finds the application as expected, then sign off is provided by the customer to go live.</a:t>
            </a:r>
          </a:p>
          <a:p>
            <a:pPr marL="0" indent="0">
              <a:buNone/>
            </a:pPr>
            <a:r>
              <a:rPr lang="en-IN" b="1" dirty="0" smtClean="0"/>
              <a:t> </a:t>
            </a:r>
            <a:r>
              <a:rPr lang="en-IN" b="1" dirty="0">
                <a:solidFill>
                  <a:srgbClr val="C00000"/>
                </a:solidFill>
              </a:rPr>
              <a:t>Maintenance</a:t>
            </a:r>
          </a:p>
          <a:p>
            <a:pPr marL="0" indent="0">
              <a:buNone/>
            </a:pPr>
            <a:r>
              <a:rPr lang="en-IN" dirty="0"/>
              <a:t>After the deployment of a product on the production environment, maintenance of the product i.e. if any issue comes up and needs to be fixed or any enhancement is to be done is taken care by the developers.</a:t>
            </a:r>
          </a:p>
          <a:p>
            <a:endParaRPr lang="en-IN" dirty="0"/>
          </a:p>
        </p:txBody>
      </p:sp>
    </p:spTree>
    <p:extLst>
      <p:ext uri="{BB962C8B-B14F-4D97-AF65-F5344CB8AC3E}">
        <p14:creationId xmlns:p14="http://schemas.microsoft.com/office/powerpoint/2010/main" val="557883315"/>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107</TotalTime>
  <Words>191</Words>
  <Application>Microsoft Office PowerPoint</Application>
  <PresentationFormat>On-screen Show (4:3)</PresentationFormat>
  <Paragraphs>25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Horizon</vt:lpstr>
      <vt:lpstr>SYSTEM  Development Life Cycle</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Life Cycle</dc:title>
  <dc:creator>lenovo1</dc:creator>
  <cp:lastModifiedBy>lenovo1</cp:lastModifiedBy>
  <cp:revision>4</cp:revision>
  <dcterms:created xsi:type="dcterms:W3CDTF">2021-09-21T06:14:37Z</dcterms:created>
  <dcterms:modified xsi:type="dcterms:W3CDTF">2021-09-21T08:02:08Z</dcterms:modified>
</cp:coreProperties>
</file>