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85800" y="1484779"/>
            <a:ext cx="77724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234780" y="4107023"/>
            <a:ext cx="9144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59333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6400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5" y="6272785"/>
            <a:ext cx="474573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4280" y="4227195"/>
            <a:ext cx="895401" cy="640080"/>
          </a:xfrm>
        </p:spPr>
        <p:txBody>
          <a:bodyPr/>
          <a:lstStyle>
            <a:lvl1pPr>
              <a:defRPr sz="2800" b="1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309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077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150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722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6099" y="6272784"/>
            <a:ext cx="4745736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369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664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25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952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99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584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604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223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6154" y="1294571"/>
            <a:ext cx="7593330" cy="3035808"/>
          </a:xfrm>
        </p:spPr>
        <p:txBody>
          <a:bodyPr/>
          <a:lstStyle/>
          <a:p>
            <a:r>
              <a:rPr dirty="0"/>
              <a:t>House Price Prediction Using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9713" y="4549477"/>
            <a:ext cx="8084574" cy="1752600"/>
          </a:xfrm>
        </p:spPr>
        <p:txBody>
          <a:bodyPr>
            <a:normAutofit/>
          </a:bodyPr>
          <a:lstStyle/>
          <a:p>
            <a:r>
              <a:rPr sz="3200" dirty="0"/>
              <a:t>Using NumPy, Pandas,  Matplotlib</a:t>
            </a:r>
            <a:r>
              <a:rPr lang="en-US" sz="3200" dirty="0"/>
              <a:t> , Seaborn</a:t>
            </a:r>
            <a:endParaRPr sz="3200" dirty="0"/>
          </a:p>
          <a:p>
            <a:r>
              <a:rPr sz="3200" dirty="0"/>
              <a:t>Name</a:t>
            </a:r>
            <a:r>
              <a:rPr lang="en-US" sz="3200" dirty="0"/>
              <a:t>: Niharika R</a:t>
            </a:r>
            <a:endParaRPr sz="3200" dirty="0"/>
          </a:p>
          <a:p>
            <a:endParaRPr sz="3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1535" y="0"/>
            <a:ext cx="8229600" cy="884903"/>
          </a:xfrm>
        </p:spPr>
        <p:txBody>
          <a:bodyPr/>
          <a:lstStyle/>
          <a:p>
            <a:r>
              <a:rPr dirty="0">
                <a:solidFill>
                  <a:srgbClr val="002060"/>
                </a:solidFill>
                <a:latin typeface="Algerian" panose="04020705040A02060702" pitchFamily="82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6989" y="688258"/>
            <a:ext cx="8421329" cy="616974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dirty="0"/>
          </a:p>
          <a:p>
            <a:pPr marL="0" indent="0">
              <a:buNone/>
              <a:defRPr sz="1800"/>
            </a:pPr>
            <a:r>
              <a:rPr sz="2600" b="1" dirty="0"/>
              <a:t>What is House Price Prediction?</a:t>
            </a:r>
            <a:endParaRPr lang="en-US" sz="2600" b="1" dirty="0"/>
          </a:p>
          <a:p>
            <a:pPr marL="0" indent="0">
              <a:buNone/>
              <a:defRPr sz="1800"/>
            </a:pPr>
            <a:r>
              <a:rPr lang="en-US" sz="1700" dirty="0"/>
              <a:t>House Price Prediction is the process of estimating the market value of a house using various factors or features related to the property. These features can include the size of the house, number of bedrooms, location, age, and other characteristics. </a:t>
            </a:r>
          </a:p>
          <a:p>
            <a:pPr marL="0" indent="0">
              <a:buNone/>
              <a:defRPr sz="1800"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Why is it important?</a:t>
            </a:r>
          </a:p>
          <a:p>
            <a:pPr>
              <a:buNone/>
            </a:pPr>
            <a:r>
              <a:rPr lang="en-US" sz="1700" dirty="0"/>
              <a:t>Accurate house price prediction is crucial for multiple reasons: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dirty="0"/>
              <a:t>Buyers: To avoid overpaying for a property.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dirty="0"/>
              <a:t>Sellers: To price their homes competitively and attract buyers.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dirty="0"/>
              <a:t>Real Estate Agents: To advise clients accurately.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dirty="0"/>
              <a:t>Investors: To identify valuable properties and maximize returns.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dirty="0"/>
              <a:t>Banks : To assess loan risk and decide loan amounts.</a:t>
            </a:r>
          </a:p>
          <a:p>
            <a:pPr marL="0" indent="0">
              <a:buNone/>
              <a:defRPr sz="1800"/>
            </a:pPr>
            <a:endParaRPr lang="en-US" dirty="0"/>
          </a:p>
          <a:p>
            <a:pPr marL="0" indent="0">
              <a:buNone/>
              <a:defRPr sz="1800"/>
            </a:pPr>
            <a:endParaRPr lang="en-US" dirty="0"/>
          </a:p>
          <a:p>
            <a:pPr marL="0" indent="0">
              <a:buNone/>
              <a:defRPr sz="1800"/>
            </a:pPr>
            <a:endParaRPr lang="en-US" dirty="0"/>
          </a:p>
          <a:p>
            <a:pPr marL="0" indent="0">
              <a:buNone/>
              <a:defRPr sz="1800"/>
            </a:pPr>
            <a:endParaRPr dirty="0"/>
          </a:p>
          <a:p>
            <a:pPr marL="0" indent="0">
              <a:buNone/>
              <a:defRPr sz="1800"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199" y="435470"/>
            <a:ext cx="7337324" cy="724736"/>
          </a:xfrm>
        </p:spPr>
        <p:txBody>
          <a:bodyPr/>
          <a:lstStyle/>
          <a:p>
            <a:r>
              <a:rPr dirty="0">
                <a:solidFill>
                  <a:srgbClr val="002060"/>
                </a:solidFill>
                <a:latin typeface="Algerian" panose="04020705040A02060702" pitchFamily="82" charset="0"/>
              </a:rPr>
              <a:t>Tools &amp; Libraries Used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22CD2FC-DC63-194A-B016-7090F8CFAED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76747" y="1649919"/>
            <a:ext cx="7337323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is the programming language used because it’s versatile and has rich libraries for data science.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NumPy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is used for efficient numerical operations and handling arrays.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Pandas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helps in loading, cleaning, and manipulating datasets easily.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Matplotlib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is a visualization library to create graphs and plots to better understand the data and model results.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b="1" dirty="0"/>
              <a:t>Seaborn</a:t>
            </a:r>
            <a:r>
              <a:rPr lang="en-US" dirty="0"/>
              <a:t> is a Python data visualization library built on top of Matplotlib. It provides a higher-level interface for creating attractive and informative statistical graphics with less code.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0032" y="278155"/>
            <a:ext cx="7772400" cy="419936"/>
          </a:xfrm>
        </p:spPr>
        <p:txBody>
          <a:bodyPr>
            <a:normAutofit fontScale="90000"/>
          </a:bodyPr>
          <a:lstStyle/>
          <a:p>
            <a:r>
              <a:rPr dirty="0">
                <a:solidFill>
                  <a:srgbClr val="002060"/>
                </a:solidFill>
                <a:latin typeface="Algerian" panose="04020705040A02060702" pitchFamily="82" charset="0"/>
              </a:rPr>
              <a:t>Dataset</a:t>
            </a:r>
            <a:r>
              <a:rPr dirty="0">
                <a:solidFill>
                  <a:srgbClr val="7030A0"/>
                </a:solidFill>
                <a:latin typeface="Algerian" panose="04020705040A02060702" pitchFamily="82" charset="0"/>
              </a:rPr>
              <a:t> </a:t>
            </a:r>
            <a:r>
              <a:rPr dirty="0">
                <a:solidFill>
                  <a:srgbClr val="002060"/>
                </a:solidFill>
                <a:latin typeface="Algerian" panose="04020705040A02060702" pitchFamily="82" charset="0"/>
              </a:rPr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90" y="698091"/>
            <a:ext cx="8064910" cy="5663380"/>
          </a:xfrm>
        </p:spPr>
        <p:txBody>
          <a:bodyPr>
            <a:noAutofit/>
          </a:bodyPr>
          <a:lstStyle/>
          <a:p>
            <a:endParaRPr dirty="0"/>
          </a:p>
          <a:p>
            <a:pPr marL="0" indent="0">
              <a:buNone/>
              <a:defRPr sz="1800"/>
            </a:pPr>
            <a:r>
              <a:rPr lang="en-US" b="1" dirty="0"/>
              <a:t>1</a:t>
            </a:r>
            <a:r>
              <a:rPr lang="en-US" dirty="0"/>
              <a:t>.</a:t>
            </a:r>
            <a:r>
              <a:rPr lang="en-US" b="1" dirty="0"/>
              <a:t> </a:t>
            </a:r>
            <a:r>
              <a:rPr b="1" dirty="0"/>
              <a:t>Source</a:t>
            </a:r>
            <a:r>
              <a:rPr dirty="0"/>
              <a:t>:  Kaggle</a:t>
            </a:r>
          </a:p>
          <a:p>
            <a:pPr marL="0" indent="0">
              <a:buNone/>
            </a:pPr>
            <a:r>
              <a:rPr lang="en-US" b="1" dirty="0"/>
              <a:t>2</a:t>
            </a:r>
            <a:r>
              <a:rPr lang="en-US" dirty="0"/>
              <a:t>.</a:t>
            </a:r>
            <a:r>
              <a:rPr lang="en-US" b="1" dirty="0"/>
              <a:t> </a:t>
            </a:r>
            <a:r>
              <a:rPr b="1" dirty="0"/>
              <a:t>Features</a:t>
            </a:r>
            <a:r>
              <a:rPr lang="en-US" b="1" dirty="0"/>
              <a:t> </a:t>
            </a:r>
            <a:r>
              <a:rPr dirty="0"/>
              <a:t>:</a:t>
            </a:r>
            <a:r>
              <a:rPr lang="en-US" dirty="0"/>
              <a:t>  These are the input variables or attributes in the dataset that describe each data point. In the case of a housing dataset, features might include:</a:t>
            </a:r>
          </a:p>
          <a:p>
            <a:r>
              <a:rPr lang="en-US" i="0" u="none" strike="noStrike" dirty="0">
                <a:effectLst/>
                <a:latin typeface="Calibri" panose="020F0502020204030204" pitchFamily="34" charset="0"/>
              </a:rPr>
              <a:t>price</a:t>
            </a:r>
            <a:r>
              <a:rPr lang="en-US" dirty="0"/>
              <a:t> </a:t>
            </a:r>
            <a:r>
              <a:rPr lang="en-US" i="0" u="none" strike="noStrike" dirty="0">
                <a:effectLst/>
                <a:latin typeface="Calibri" panose="020F0502020204030204" pitchFamily="34" charset="0"/>
              </a:rPr>
              <a:t>area,</a:t>
            </a:r>
            <a:r>
              <a:rPr lang="en-US" dirty="0"/>
              <a:t> </a:t>
            </a:r>
          </a:p>
          <a:p>
            <a:r>
              <a:rPr lang="en-US" i="0" u="none" strike="noStrike" dirty="0">
                <a:effectLst/>
                <a:latin typeface="Calibri" panose="020F0502020204030204" pitchFamily="34" charset="0"/>
              </a:rPr>
              <a:t>bedrooms</a:t>
            </a:r>
            <a:r>
              <a:rPr lang="en-US" dirty="0"/>
              <a:t> ,</a:t>
            </a:r>
          </a:p>
          <a:p>
            <a:r>
              <a:rPr lang="en-US" i="0" u="none" strike="noStrike" dirty="0">
                <a:effectLst/>
                <a:latin typeface="Calibri" panose="020F0502020204030204" pitchFamily="34" charset="0"/>
              </a:rPr>
              <a:t>Bathrooms</a:t>
            </a:r>
            <a:endParaRPr lang="en-US" dirty="0"/>
          </a:p>
          <a:p>
            <a:r>
              <a:rPr lang="en-US" i="0" u="none" strike="noStrike" dirty="0">
                <a:effectLst/>
                <a:latin typeface="Calibri" panose="020F0502020204030204" pitchFamily="34" charset="0"/>
              </a:rPr>
              <a:t>guestroom</a:t>
            </a:r>
            <a:r>
              <a:rPr lang="en-US" dirty="0"/>
              <a:t> ,</a:t>
            </a:r>
          </a:p>
          <a:p>
            <a:r>
              <a:rPr lang="en-US" i="0" u="none" strike="noStrike" dirty="0">
                <a:effectLst/>
                <a:latin typeface="Calibri" panose="020F0502020204030204" pitchFamily="34" charset="0"/>
              </a:rPr>
              <a:t>basement,</a:t>
            </a:r>
          </a:p>
          <a:p>
            <a:r>
              <a:rPr lang="en-US" i="0" u="none" strike="noStrike" dirty="0">
                <a:effectLst/>
                <a:latin typeface="Calibri" panose="020F0502020204030204" pitchFamily="34" charset="0"/>
              </a:rPr>
              <a:t>parking, </a:t>
            </a:r>
            <a:r>
              <a:rPr lang="en-US" i="0" u="none" strike="noStrike" dirty="0" err="1">
                <a:effectLst/>
                <a:latin typeface="Calibri" panose="020F0502020204030204" pitchFamily="34" charset="0"/>
              </a:rPr>
              <a:t>etc</a:t>
            </a:r>
            <a:endParaRPr lang="en-US" i="0" u="none" strike="noStrike" dirty="0">
              <a:effectLst/>
              <a:latin typeface="Calibri" panose="020F0502020204030204" pitchFamily="34" charset="0"/>
            </a:endParaRPr>
          </a:p>
          <a:p>
            <a:pPr marL="0" indent="0">
              <a:buNone/>
              <a:defRPr sz="1800"/>
            </a:pPr>
            <a:r>
              <a:rPr lang="en-US" b="1" dirty="0"/>
              <a:t>3.  </a:t>
            </a:r>
            <a:r>
              <a:rPr b="1" dirty="0"/>
              <a:t>Target variable</a:t>
            </a:r>
            <a:r>
              <a:rPr dirty="0"/>
              <a:t>: House price</a:t>
            </a:r>
            <a:r>
              <a:rPr lang="en-US" dirty="0"/>
              <a:t> :This is the output or the value you want to predict using the model. For a housing dataset, the target variable is typically the house price. The goal of the data science or machine learning project is to predict this target based on the features.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2045" y="25663"/>
            <a:ext cx="7772400" cy="1164040"/>
          </a:xfrm>
        </p:spPr>
        <p:txBody>
          <a:bodyPr/>
          <a:lstStyle/>
          <a:p>
            <a:r>
              <a:rPr dirty="0">
                <a:solidFill>
                  <a:srgbClr val="002060"/>
                </a:solidFill>
                <a:latin typeface="Algerian" panose="04020705040A02060702" pitchFamily="82" charset="0"/>
              </a:rPr>
              <a:t>Data Preprocessing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981CE45-EB53-992E-59E4-D6A4ADC424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9524618"/>
              </p:ext>
            </p:extLst>
          </p:nvPr>
        </p:nvGraphicFramePr>
        <p:xfrm>
          <a:off x="393290" y="1258527"/>
          <a:ext cx="7869647" cy="4846320"/>
        </p:xfrm>
        <a:graphic>
          <a:graphicData uri="http://schemas.openxmlformats.org/drawingml/2006/table">
            <a:tbl>
              <a:tblPr/>
              <a:tblGrid>
                <a:gridCol w="4352735">
                  <a:extLst>
                    <a:ext uri="{9D8B030D-6E8A-4147-A177-3AD203B41FA5}">
                      <a16:colId xmlns:a16="http://schemas.microsoft.com/office/drawing/2014/main" val="3355906828"/>
                    </a:ext>
                  </a:extLst>
                </a:gridCol>
                <a:gridCol w="3516912">
                  <a:extLst>
                    <a:ext uri="{9D8B030D-6E8A-4147-A177-3AD203B41FA5}">
                      <a16:colId xmlns:a16="http://schemas.microsoft.com/office/drawing/2014/main" val="4140153135"/>
                    </a:ext>
                  </a:extLst>
                </a:gridCol>
              </a:tblGrid>
              <a:tr h="313148">
                <a:tc>
                  <a:txBody>
                    <a:bodyPr/>
                    <a:lstStyle/>
                    <a:p>
                      <a:r>
                        <a:rPr lang="en-IN" b="1" dirty="0"/>
                        <a:t>Step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Purpose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1658053"/>
                  </a:ext>
                </a:extLst>
              </a:tr>
              <a:tr h="54801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Loading Data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dirty="0"/>
                        <a:t>Read the dataset into Pandas </a:t>
                      </a:r>
                      <a:r>
                        <a:rPr lang="en-US" dirty="0" err="1"/>
                        <a:t>DataFrame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9312507"/>
                  </a:ext>
                </a:extLst>
              </a:tr>
              <a:tr h="54801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Data Exploration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IN" dirty="0"/>
                        <a:t>Understand data types, missing values, statistics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578961"/>
                  </a:ext>
                </a:extLst>
              </a:tr>
              <a:tr h="313148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Missing Value Handling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dirty="0"/>
                        <a:t>Fill or drop missing data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3768830"/>
                  </a:ext>
                </a:extLst>
              </a:tr>
              <a:tr h="54801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Encoding Categorical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dirty="0"/>
                        <a:t>Convert text to numeric values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3174695"/>
                  </a:ext>
                </a:extLst>
              </a:tr>
              <a:tr h="54801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Feature Engineering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dirty="0"/>
                        <a:t>Create or modify features for better prediction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1070094"/>
                  </a:ext>
                </a:extLst>
              </a:tr>
              <a:tr h="782871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Visualization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dirty="0"/>
                        <a:t>Understand feature relationships and distributions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1801987"/>
                  </a:ext>
                </a:extLst>
              </a:tr>
              <a:tr h="54801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Splitting Features/Target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dirty="0"/>
                        <a:t>Separate input and output for modeling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835287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6786" y="-118872"/>
            <a:ext cx="6511413" cy="1609344"/>
          </a:xfrm>
        </p:spPr>
        <p:txBody>
          <a:bodyPr/>
          <a:lstStyle/>
          <a:p>
            <a:r>
              <a:rPr dirty="0">
                <a:solidFill>
                  <a:srgbClr val="002060"/>
                </a:solidFill>
                <a:latin typeface="Algerian" panose="04020705040A02060702" pitchFamily="82" charset="0"/>
              </a:rPr>
              <a:t>Model Building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D7DAE25-9BB0-1936-465B-F2754CE1E3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2117308"/>
              </p:ext>
            </p:extLst>
          </p:nvPr>
        </p:nvGraphicFramePr>
        <p:xfrm>
          <a:off x="534987" y="1490472"/>
          <a:ext cx="7772400" cy="4211192"/>
        </p:xfrm>
        <a:graphic>
          <a:graphicData uri="http://schemas.openxmlformats.org/drawingml/2006/table">
            <a:tbl>
              <a:tblPr/>
              <a:tblGrid>
                <a:gridCol w="3886200">
                  <a:extLst>
                    <a:ext uri="{9D8B030D-6E8A-4147-A177-3AD203B41FA5}">
                      <a16:colId xmlns:a16="http://schemas.microsoft.com/office/drawing/2014/main" val="3777377085"/>
                    </a:ext>
                  </a:extLst>
                </a:gridCol>
                <a:gridCol w="3886200">
                  <a:extLst>
                    <a:ext uri="{9D8B030D-6E8A-4147-A177-3AD203B41FA5}">
                      <a16:colId xmlns:a16="http://schemas.microsoft.com/office/drawing/2014/main" val="988915066"/>
                    </a:ext>
                  </a:extLst>
                </a:gridCol>
              </a:tblGrid>
              <a:tr h="455264">
                <a:tc>
                  <a:txBody>
                    <a:bodyPr/>
                    <a:lstStyle/>
                    <a:p>
                      <a:r>
                        <a:rPr lang="en-IN" b="1" dirty="0"/>
                        <a:t>Step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Description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637794"/>
                  </a:ext>
                </a:extLst>
              </a:tr>
              <a:tr h="796712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Train-Test Split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dirty="0"/>
                        <a:t>Split data to evaluate model on unseen data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4490280"/>
                  </a:ext>
                </a:extLst>
              </a:tr>
              <a:tr h="796712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Model Initialization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dirty="0"/>
                        <a:t>Choose and initialize a regression model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6751946"/>
                  </a:ext>
                </a:extLst>
              </a:tr>
              <a:tr h="455264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Model Training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dirty="0"/>
                        <a:t>Train the model on training data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8932351"/>
                  </a:ext>
                </a:extLst>
              </a:tr>
              <a:tr h="455264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Prediction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dirty="0"/>
                        <a:t>Predict house prices on test data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5147495"/>
                  </a:ext>
                </a:extLst>
              </a:tr>
              <a:tr h="796712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Evaluation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IN" dirty="0"/>
                        <a:t>Calculate error metrics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1474758"/>
                  </a:ext>
                </a:extLst>
              </a:tr>
              <a:tr h="455264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Visualization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dirty="0"/>
                        <a:t>Plot predicted vs actual prices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59335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4773" y="179832"/>
            <a:ext cx="6354097" cy="754233"/>
          </a:xfrm>
        </p:spPr>
        <p:txBody>
          <a:bodyPr/>
          <a:lstStyle/>
          <a:p>
            <a:r>
              <a:rPr dirty="0">
                <a:solidFill>
                  <a:srgbClr val="002060"/>
                </a:solidFill>
                <a:latin typeface="Algerian" panose="04020705040A02060702" pitchFamily="82" charset="0"/>
              </a:rPr>
              <a:t>Visualization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4DD761C-E487-D953-110F-1B5B2E49F6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6886707"/>
              </p:ext>
            </p:extLst>
          </p:nvPr>
        </p:nvGraphicFramePr>
        <p:xfrm>
          <a:off x="508820" y="1229031"/>
          <a:ext cx="7772400" cy="4346839"/>
        </p:xfrm>
        <a:graphic>
          <a:graphicData uri="http://schemas.openxmlformats.org/drawingml/2006/table">
            <a:tbl>
              <a:tblPr/>
              <a:tblGrid>
                <a:gridCol w="3876367">
                  <a:extLst>
                    <a:ext uri="{9D8B030D-6E8A-4147-A177-3AD203B41FA5}">
                      <a16:colId xmlns:a16="http://schemas.microsoft.com/office/drawing/2014/main" val="2200365301"/>
                    </a:ext>
                  </a:extLst>
                </a:gridCol>
                <a:gridCol w="3896033">
                  <a:extLst>
                    <a:ext uri="{9D8B030D-6E8A-4147-A177-3AD203B41FA5}">
                      <a16:colId xmlns:a16="http://schemas.microsoft.com/office/drawing/2014/main" val="3500097934"/>
                    </a:ext>
                  </a:extLst>
                </a:gridCol>
              </a:tblGrid>
              <a:tr h="511277">
                <a:tc>
                  <a:txBody>
                    <a:bodyPr/>
                    <a:lstStyle/>
                    <a:p>
                      <a:r>
                        <a:rPr lang="en-IN" b="1" dirty="0"/>
                        <a:t>Visualization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Purpose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1942402"/>
                  </a:ext>
                </a:extLst>
              </a:tr>
              <a:tr h="511277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Histogram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dirty="0"/>
                        <a:t>Check distribution of house prices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9162635"/>
                  </a:ext>
                </a:extLst>
              </a:tr>
              <a:tr h="511277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/>
                        <a:t>Heatmap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IN" dirty="0"/>
                        <a:t>Understand feature correlations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1872028"/>
                  </a:ext>
                </a:extLst>
              </a:tr>
              <a:tr h="894735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Scatter Plot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dirty="0"/>
                        <a:t>Visualize relationship between features and price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1762261"/>
                  </a:ext>
                </a:extLst>
              </a:tr>
              <a:tr h="894735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Box Plot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dirty="0"/>
                        <a:t>Compare price distributions by category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757232"/>
                  </a:ext>
                </a:extLst>
              </a:tr>
              <a:tr h="894735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 err="1"/>
                        <a:t>Pairplot</a:t>
                      </a:r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dirty="0"/>
                        <a:t>Explore pairwise relationships of key features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068503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7187" y="22516"/>
            <a:ext cx="6914535" cy="1609344"/>
          </a:xfrm>
        </p:spPr>
        <p:txBody>
          <a:bodyPr/>
          <a:lstStyle/>
          <a:p>
            <a:r>
              <a:rPr dirty="0">
                <a:solidFill>
                  <a:srgbClr val="002060"/>
                </a:solidFill>
                <a:latin typeface="Algerian" panose="04020705040A02060702" pitchFamily="82" charset="0"/>
              </a:rPr>
              <a:t>Evaluation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9871" y="1877961"/>
            <a:ext cx="7278329" cy="429423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endParaRPr sz="2800" dirty="0"/>
          </a:p>
          <a:p>
            <a:pPr>
              <a:buFont typeface="Wingdings" panose="05000000000000000000" pitchFamily="2" charset="2"/>
              <a:buChar char="Ø"/>
              <a:defRPr sz="1800"/>
            </a:pPr>
            <a:r>
              <a:rPr sz="2800" dirty="0"/>
              <a:t>Mean Squared Error (MSE)</a:t>
            </a:r>
          </a:p>
          <a:p>
            <a:pPr>
              <a:buFont typeface="Wingdings" panose="05000000000000000000" pitchFamily="2" charset="2"/>
              <a:buChar char="Ø"/>
              <a:defRPr sz="1800"/>
            </a:pPr>
            <a:r>
              <a:rPr sz="2800" dirty="0"/>
              <a:t>Root Mean Squared Error (RMSE)</a:t>
            </a:r>
          </a:p>
          <a:p>
            <a:pPr>
              <a:buFont typeface="Wingdings" panose="05000000000000000000" pitchFamily="2" charset="2"/>
              <a:buChar char="Ø"/>
              <a:defRPr sz="1800"/>
            </a:pPr>
            <a:r>
              <a:rPr sz="2800" dirty="0"/>
              <a:t>R-squared (Coefficient of determination)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1251" y="0"/>
            <a:ext cx="6462251" cy="1258529"/>
          </a:xfrm>
        </p:spPr>
        <p:txBody>
          <a:bodyPr/>
          <a:lstStyle/>
          <a:p>
            <a:r>
              <a:rPr dirty="0">
                <a:solidFill>
                  <a:srgbClr val="002060"/>
                </a:solidFill>
                <a:latin typeface="Algerian" panose="04020705040A02060702" pitchFamily="82" charset="0"/>
              </a:rPr>
              <a:t>Conclusion 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8E70DBA-2A8B-F89A-4CF1-B9C2459B38E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85799" y="988216"/>
            <a:ext cx="7494639" cy="507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Processing: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Using Pandas and NumPy, we cleaned the dataset by handling missing values, encoding categorical variables, and scaling features. This ensured the data was in a suitable format for modeling.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Exploratory Data Analysis: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Visualizations created with Matplotlib and Seaborn helped us understand the distribution of house prices, the relationships between features, and identify key predictors like overall quality and living area size.</a:t>
            </a:r>
            <a:endParaRPr lang="en-US" altLang="en-US" sz="1800" dirty="0"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 Building: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We trained regression models including Linear Regression and Random Forest Regressor. The models learned to capture complex relationships in the data and predict prices accurately.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Evaluation: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Metrics such as RMSE and R-squared demonstrated that the Random Forest model outperformed linear regression, indicating its ability to better capture non-linear patterns.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2806</TotalTime>
  <Words>632</Words>
  <Application>Microsoft Office PowerPoint</Application>
  <PresentationFormat>On-screen Show (4:3)</PresentationFormat>
  <Paragraphs>93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Algerian</vt:lpstr>
      <vt:lpstr>Arial</vt:lpstr>
      <vt:lpstr>Calibri</vt:lpstr>
      <vt:lpstr>Rockwell</vt:lpstr>
      <vt:lpstr>Rockwell Condensed</vt:lpstr>
      <vt:lpstr>Wingdings</vt:lpstr>
      <vt:lpstr>Wood Type</vt:lpstr>
      <vt:lpstr>House Price Prediction Using Python</vt:lpstr>
      <vt:lpstr>Introduction</vt:lpstr>
      <vt:lpstr>Tools &amp; Libraries Used</vt:lpstr>
      <vt:lpstr>Dataset Overview</vt:lpstr>
      <vt:lpstr>Data Preprocessing</vt:lpstr>
      <vt:lpstr>Model Building</vt:lpstr>
      <vt:lpstr>Visualization</vt:lpstr>
      <vt:lpstr>Evaluation Metrics</vt:lpstr>
      <vt:lpstr>Conclusion 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Niharika Niharika</cp:lastModifiedBy>
  <cp:revision>4</cp:revision>
  <dcterms:created xsi:type="dcterms:W3CDTF">2013-01-27T09:14:16Z</dcterms:created>
  <dcterms:modified xsi:type="dcterms:W3CDTF">2025-05-20T06:17:33Z</dcterms:modified>
  <cp:category/>
</cp:coreProperties>
</file>