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>
        <p:scale>
          <a:sx n="60" d="100"/>
          <a:sy n="60" d="100"/>
        </p:scale>
        <p:origin x="-7496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Amplero</a:t>
            </a:r>
            <a:r>
              <a:rPr lang="en-US" dirty="0" smtClean="0"/>
              <a:t> Time Series Prediction 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 smtClean="0"/>
              <a:t>Khyati</a:t>
            </a:r>
            <a:r>
              <a:rPr lang="en-US" dirty="0" smtClean="0"/>
              <a:t> Parekh, Niharika Sharma, Rajiv </a:t>
            </a:r>
            <a:r>
              <a:rPr lang="en-US" dirty="0" err="1" smtClean="0"/>
              <a:t>Veeraraghvan</a:t>
            </a:r>
            <a:r>
              <a:rPr lang="en-US" dirty="0" smtClean="0"/>
              <a:t> | Megan Hazen | University of Washington 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43000" y="13037312"/>
            <a:ext cx="12801600" cy="1280160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43000" y="7114032"/>
            <a:ext cx="12801600" cy="5189349"/>
          </a:xfrm>
        </p:spPr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en-US" dirty="0"/>
              <a:t>Being able to predict a user’s propensity to churn out of a subscription, and the timing of the churn event, makes marketing more efficient.</a:t>
            </a:r>
          </a:p>
          <a:p>
            <a:pPr marL="571500" indent="-571500">
              <a:buFont typeface="Arial" charset="0"/>
              <a:buChar char="•"/>
            </a:pPr>
            <a:r>
              <a:rPr lang="en-US" dirty="0" smtClean="0"/>
              <a:t>Performed </a:t>
            </a:r>
            <a:r>
              <a:rPr lang="en-US" dirty="0"/>
              <a:t>a multivariate time series analysis on the data to find the probability of a user churn out.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1143000" y="14544312"/>
            <a:ext cx="12801600" cy="5669306"/>
          </a:xfrm>
        </p:spPr>
        <p:txBody>
          <a:bodyPr>
            <a:noAutofit/>
          </a:bodyPr>
          <a:lstStyle/>
          <a:p>
            <a:pPr fontAlgn="base"/>
            <a:r>
              <a:rPr lang="en-US" sz="4000" dirty="0" smtClean="0"/>
              <a:t>Time Series</a:t>
            </a:r>
            <a:endParaRPr lang="en-US" sz="4000" dirty="0"/>
          </a:p>
          <a:p>
            <a:pPr lvl="1" fontAlgn="base"/>
            <a:r>
              <a:rPr lang="en-US" sz="3600" dirty="0" smtClean="0"/>
              <a:t>Voice Call Time Series</a:t>
            </a:r>
            <a:endParaRPr lang="en-US" sz="3600" dirty="0"/>
          </a:p>
          <a:p>
            <a:pPr lvl="1" fontAlgn="base"/>
            <a:r>
              <a:rPr lang="en-US" sz="3600" dirty="0" smtClean="0"/>
              <a:t>SMS Time Series</a:t>
            </a:r>
            <a:endParaRPr lang="en-US" sz="3600" dirty="0"/>
          </a:p>
          <a:p>
            <a:pPr lvl="1" fontAlgn="base"/>
            <a:r>
              <a:rPr lang="en-US" sz="3600" dirty="0" smtClean="0"/>
              <a:t>Data Time Series</a:t>
            </a:r>
            <a:endParaRPr lang="en-US" sz="3600" dirty="0"/>
          </a:p>
          <a:p>
            <a:pPr lvl="1" fontAlgn="base"/>
            <a:r>
              <a:rPr lang="en-US" sz="3600" dirty="0" smtClean="0"/>
              <a:t>Recharge Time Series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43000" y="20703032"/>
            <a:ext cx="12801600" cy="1219200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graphicFrame>
        <p:nvGraphicFramePr>
          <p:cNvPr id="2" name="Content Placeholder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456313449"/>
              </p:ext>
            </p:extLst>
          </p:nvPr>
        </p:nvGraphicFramePr>
        <p:xfrm>
          <a:off x="15544800" y="7113588"/>
          <a:ext cx="12801600" cy="58271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00800"/>
                <a:gridCol w="6400800"/>
              </a:tblGrid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Model name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 anchor="ctr"/>
                </a:tc>
              </a:tr>
              <a:tr h="832445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Voting Classifier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832445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832445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832445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Neural Net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832445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832445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Method Pipelines (ETL)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 dirty="0"/>
              <a:t>The best result </a:t>
            </a:r>
            <a:r>
              <a:rPr lang="en-US" dirty="0" smtClean="0"/>
              <a:t>was </a:t>
            </a:r>
            <a:r>
              <a:rPr lang="en-US" dirty="0"/>
              <a:t>using Voting Classifier with Best Models: Logistic Regression, </a:t>
            </a:r>
            <a:r>
              <a:rPr lang="en-US" dirty="0" smtClean="0"/>
              <a:t>RBF SVC </a:t>
            </a:r>
            <a:r>
              <a:rPr lang="en-US" dirty="0"/>
              <a:t>and </a:t>
            </a:r>
            <a:r>
              <a:rPr lang="en-US" dirty="0" smtClean="0"/>
              <a:t>KNN with </a:t>
            </a:r>
            <a:r>
              <a:rPr lang="en-US" dirty="0"/>
              <a:t>soft voting [3, 2, 1] having </a:t>
            </a:r>
            <a:r>
              <a:rPr lang="en-US" dirty="0" smtClean="0"/>
              <a:t>0.812 as the final score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 smtClean="0"/>
              <a:t>2</a:t>
            </a:r>
          </a:p>
          <a:p>
            <a:r>
              <a:rPr lang="en-US" dirty="0" smtClean="0"/>
              <a:t>Result 3</a:t>
            </a:r>
            <a:endParaRPr lang="en-US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r>
              <a:rPr lang="en-US" smtClean="0"/>
              <a:t>Brief summary of what you discovered based on results</a:t>
            </a:r>
          </a:p>
          <a:p>
            <a:r>
              <a:rPr lang="en-US" smtClean="0"/>
              <a:t>Indicate and explain whether or not the data supports your hypothesis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smtClean="0"/>
              <a:t>Include print and electronic sources in alphabetical order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4577" t="21326" r="12279" b="22687"/>
          <a:stretch/>
        </p:blipFill>
        <p:spPr>
          <a:xfrm>
            <a:off x="10871200" y="9509381"/>
            <a:ext cx="4135120" cy="2639582"/>
          </a:xfrm>
          <a:prstGeom prst="rect">
            <a:avLst/>
          </a:prstGeom>
        </p:spPr>
      </p:pic>
      <p:pic>
        <p:nvPicPr>
          <p:cNvPr id="1026" name="Picture 2" descr="https://lh6.googleusercontent.com/6n9YBSmGV2HD5oF2uKx4la3pIcUDz8biL7kMF2BKAsjEsQ4PMvyEJjqF6MyjCYS4LbaQLqga1hQ_wbiIwyRfKMDp2D5aHwQwQ0WtNZsPBvq_PTrqTK1-zZmh1tZglfb3f8b2feIV6Yw"/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8669887"/>
            <a:ext cx="12801600" cy="390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5499080" y="21187819"/>
            <a:ext cx="416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S3 51 JSON files (~ 400 GB compressed data)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892000" y="21358485"/>
            <a:ext cx="345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CSV files - data for </a:t>
            </a:r>
            <a:r>
              <a:rPr lang="is-IS" sz="2800" dirty="0"/>
              <a:t>63960 </a:t>
            </a:r>
            <a:r>
              <a:rPr lang="en-US" sz="2800" dirty="0"/>
              <a:t>entity ids </a:t>
            </a:r>
          </a:p>
        </p:txBody>
      </p:sp>
      <p:pic>
        <p:nvPicPr>
          <p:cNvPr id="1028" name="Picture 4" descr="https://lh6.googleusercontent.com/Q4hyP_jhESKtfuwI9PJqiWa9C09wb7-5v66sGLOR4bB_W2_tSZIb_wf8iVnbzq_ptJKpNR1UL8mx60tBcCb9rmiCFSoBa6hsUMSqQjGDNNkwgn9vVq5Tj5xD2ri2bVqtiackiCezBM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9770" r="37013" b="3018"/>
          <a:stretch/>
        </p:blipFill>
        <p:spPr bwMode="auto">
          <a:xfrm>
            <a:off x="15544800" y="22613686"/>
            <a:ext cx="12801600" cy="966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lkXmju-dVgHJVLD9TDlPPI4Thrm4NxCrIx_AyOYuuviMHBG6MrdhgagmZAdir8_j3hz7s2UJGJPFiCjb4CqvTD-JlTOpGw6q9ArWp1wbrf8j0lyIXbW8kdONX-AJY4airjq3YBqmsP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715" y="15724721"/>
            <a:ext cx="10306050" cy="308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5"/>
          <p:cNvSpPr>
            <a:spLocks noGrp="1"/>
          </p:cNvSpPr>
          <p:nvPr>
            <p:ph sz="quarter" idx="26"/>
          </p:nvPr>
        </p:nvSpPr>
        <p:spPr>
          <a:xfrm>
            <a:off x="1143000" y="22312592"/>
            <a:ext cx="12801600" cy="9316504"/>
          </a:xfrm>
        </p:spPr>
        <p:txBody>
          <a:bodyPr/>
          <a:lstStyle/>
          <a:p>
            <a:pPr fontAlgn="base"/>
            <a:r>
              <a:rPr lang="en-US" dirty="0" smtClean="0"/>
              <a:t>Features </a:t>
            </a:r>
            <a:r>
              <a:rPr lang="en-US" dirty="0"/>
              <a:t>Considered for each </a:t>
            </a:r>
            <a:r>
              <a:rPr lang="en-US" dirty="0" smtClean="0"/>
              <a:t>time series</a:t>
            </a:r>
            <a:endParaRPr lang="en-US" dirty="0"/>
          </a:p>
          <a:p>
            <a:pPr lvl="1" fontAlgn="base"/>
            <a:r>
              <a:rPr lang="en-US" dirty="0"/>
              <a:t>Mean, Variance</a:t>
            </a:r>
          </a:p>
          <a:p>
            <a:pPr lvl="1" fontAlgn="base"/>
            <a:r>
              <a:rPr lang="en-US" dirty="0"/>
              <a:t>Min, </a:t>
            </a:r>
            <a:r>
              <a:rPr lang="en-US" dirty="0" smtClean="0"/>
              <a:t>Max</a:t>
            </a:r>
          </a:p>
          <a:p>
            <a:pPr lvl="1" fontAlgn="base"/>
            <a:r>
              <a:rPr lang="en-US" dirty="0" smtClean="0"/>
              <a:t>Number of Inactive days</a:t>
            </a:r>
            <a:endParaRPr lang="en-US" dirty="0"/>
          </a:p>
        </p:txBody>
      </p:sp>
      <p:graphicFrame>
        <p:nvGraphicFramePr>
          <p:cNvPr id="29" name="Content Placeholder 28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2130182034"/>
              </p:ext>
            </p:extLst>
          </p:nvPr>
        </p:nvGraphicFramePr>
        <p:xfrm>
          <a:off x="29900564" y="7113588"/>
          <a:ext cx="12801915" cy="19389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60383"/>
                <a:gridCol w="2560383"/>
                <a:gridCol w="2560383"/>
                <a:gridCol w="2560383"/>
                <a:gridCol w="2560383"/>
              </a:tblGrid>
              <a:tr h="57982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Voting</a:t>
                      </a:r>
                      <a:r>
                        <a:rPr lang="en-US" sz="2400" baseline="0" dirty="0" smtClean="0"/>
                        <a:t> Classifier (Logistic Regression, SVC [kernel="</a:t>
                      </a:r>
                      <a:r>
                        <a:rPr lang="en-US" sz="2400" baseline="0" dirty="0" err="1" smtClean="0"/>
                        <a:t>rbf</a:t>
                      </a:r>
                      <a:r>
                        <a:rPr lang="en-US" sz="2400" baseline="0" dirty="0" smtClean="0"/>
                        <a:t>], KNN [n=5]) including inactive days feature vector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361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AUC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RECALL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PRECISION</a:t>
                      </a:r>
                      <a:endParaRPr lang="en-US" sz="2400" dirty="0"/>
                    </a:p>
                  </a:txBody>
                  <a:tcPr/>
                </a:tc>
              </a:tr>
              <a:tr h="5798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0.812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0.810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0.761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0.806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0.857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Picture Placeholder 30"/>
          <p:cNvPicPr>
            <a:picLocks noGrp="1" noChangeAspect="1"/>
          </p:cNvPicPr>
          <p:nvPr>
            <p:ph type="pic" sz="quarter" idx="43"/>
          </p:nvPr>
        </p:nvPicPr>
        <p:blipFill>
          <a:blip r:embed="rId6"/>
          <a:srcRect t="20613" b="206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2024742" y="25566624"/>
            <a:ext cx="914400" cy="294306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44" name="Rounded Rectangle 43"/>
          <p:cNvSpPr/>
          <p:nvPr/>
        </p:nvSpPr>
        <p:spPr>
          <a:xfrm>
            <a:off x="4985659" y="25588396"/>
            <a:ext cx="914400" cy="294306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45" name="Rounded Rectangle 44"/>
          <p:cNvSpPr/>
          <p:nvPr/>
        </p:nvSpPr>
        <p:spPr>
          <a:xfrm>
            <a:off x="7728861" y="25588396"/>
            <a:ext cx="914400" cy="294306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46" name="Rounded Rectangle 45"/>
          <p:cNvSpPr/>
          <p:nvPr/>
        </p:nvSpPr>
        <p:spPr>
          <a:xfrm>
            <a:off x="12496800" y="25588394"/>
            <a:ext cx="914400" cy="294306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35" name="Right Arrow 34"/>
          <p:cNvSpPr/>
          <p:nvPr/>
        </p:nvSpPr>
        <p:spPr>
          <a:xfrm>
            <a:off x="3287489" y="26680886"/>
            <a:ext cx="1219197" cy="71845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50" name="Right Arrow 49"/>
          <p:cNvSpPr/>
          <p:nvPr/>
        </p:nvSpPr>
        <p:spPr>
          <a:xfrm>
            <a:off x="6183088" y="26702658"/>
            <a:ext cx="1219197" cy="71845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51" name="Right Arrow 50"/>
          <p:cNvSpPr/>
          <p:nvPr/>
        </p:nvSpPr>
        <p:spPr>
          <a:xfrm>
            <a:off x="9056918" y="26767972"/>
            <a:ext cx="3069771" cy="63137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37" name="TextBox 36"/>
          <p:cNvSpPr txBox="1"/>
          <p:nvPr/>
        </p:nvSpPr>
        <p:spPr>
          <a:xfrm>
            <a:off x="9056918" y="27522715"/>
            <a:ext cx="30697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  <a:r>
              <a:rPr lang="en-US" sz="2800" dirty="0" smtClean="0"/>
              <a:t>Balancing: Data </a:t>
            </a:r>
            <a:r>
              <a:rPr lang="en-US" sz="2800" dirty="0"/>
              <a:t>is </a:t>
            </a:r>
            <a:r>
              <a:rPr lang="en-US" sz="2800" dirty="0" smtClean="0"/>
              <a:t>biased </a:t>
            </a:r>
            <a:r>
              <a:rPr lang="en-US" sz="2800" dirty="0"/>
              <a:t>- </a:t>
            </a:r>
            <a:r>
              <a:rPr lang="en-US" sz="2800" dirty="0" smtClean="0"/>
              <a:t>96% </a:t>
            </a:r>
            <a:r>
              <a:rPr lang="en-US" sz="2800" dirty="0"/>
              <a:t>non churn </a:t>
            </a:r>
            <a:r>
              <a:rPr lang="en-US" sz="2800" dirty="0" smtClean="0"/>
              <a:t>and</a:t>
            </a:r>
            <a:r>
              <a:rPr lang="en-US" sz="2800" dirty="0" smtClean="0"/>
              <a:t> </a:t>
            </a:r>
            <a:r>
              <a:rPr lang="en-US" sz="2800" dirty="0" smtClean="0"/>
              <a:t>4% churn</a:t>
            </a:r>
          </a:p>
          <a:p>
            <a:r>
              <a:rPr lang="en-US" sz="2800" dirty="0" smtClean="0"/>
              <a:t>Removed </a:t>
            </a:r>
            <a:r>
              <a:rPr lang="en-US" sz="2800" dirty="0"/>
              <a:t>the class bias by using 50-50 </a:t>
            </a:r>
            <a:r>
              <a:rPr lang="en-US" sz="2800" dirty="0" smtClean="0"/>
              <a:t>split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12562111" y="27940000"/>
            <a:ext cx="365760" cy="365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58" name="Rectangle 57"/>
          <p:cNvSpPr/>
          <p:nvPr/>
        </p:nvSpPr>
        <p:spPr>
          <a:xfrm>
            <a:off x="13004800" y="27940000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7790541" y="27990800"/>
            <a:ext cx="365760" cy="365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60" name="Rectangle 59"/>
          <p:cNvSpPr/>
          <p:nvPr/>
        </p:nvSpPr>
        <p:spPr>
          <a:xfrm>
            <a:off x="8204199" y="25974862"/>
            <a:ext cx="365760" cy="2377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61" name="Rectangle 60"/>
          <p:cNvSpPr/>
          <p:nvPr/>
        </p:nvSpPr>
        <p:spPr>
          <a:xfrm>
            <a:off x="5047341" y="27432000"/>
            <a:ext cx="36576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62" name="Rectangle 61"/>
          <p:cNvSpPr/>
          <p:nvPr/>
        </p:nvSpPr>
        <p:spPr>
          <a:xfrm>
            <a:off x="5460999" y="25974862"/>
            <a:ext cx="365760" cy="2377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63" name="Rectangle 62"/>
          <p:cNvSpPr/>
          <p:nvPr/>
        </p:nvSpPr>
        <p:spPr>
          <a:xfrm>
            <a:off x="2100941" y="27203400"/>
            <a:ext cx="36576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64" name="Rectangle 63"/>
          <p:cNvSpPr/>
          <p:nvPr/>
        </p:nvSpPr>
        <p:spPr>
          <a:xfrm>
            <a:off x="2514599" y="25746262"/>
            <a:ext cx="365760" cy="2560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65" name="TextBox 64"/>
          <p:cNvSpPr txBox="1"/>
          <p:nvPr/>
        </p:nvSpPr>
        <p:spPr>
          <a:xfrm>
            <a:off x="3062519" y="27548115"/>
            <a:ext cx="2085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Removing NA / Null values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5856518" y="27548115"/>
            <a:ext cx="24485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Removing users who </a:t>
            </a:r>
            <a:r>
              <a:rPr lang="en-US" sz="2800" smtClean="0"/>
              <a:t>have activity </a:t>
            </a:r>
            <a:r>
              <a:rPr lang="en-US" sz="2800" dirty="0" smtClean="0"/>
              <a:t>after they have churned (from churned users only)</a:t>
            </a:r>
            <a:endParaRPr lang="en-US" sz="2800" dirty="0"/>
          </a:p>
        </p:txBody>
      </p:sp>
      <p:sp>
        <p:nvSpPr>
          <p:cNvPr id="40" name="Notched Right Arrow 39"/>
          <p:cNvSpPr/>
          <p:nvPr/>
        </p:nvSpPr>
        <p:spPr>
          <a:xfrm>
            <a:off x="3287489" y="30480000"/>
            <a:ext cx="7583711" cy="1294027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 of entity IDs / Users / Data Points </a:t>
            </a:r>
          </a:p>
        </p:txBody>
      </p:sp>
      <p:sp>
        <p:nvSpPr>
          <p:cNvPr id="41" name="Cloud 40"/>
          <p:cNvSpPr/>
          <p:nvPr/>
        </p:nvSpPr>
        <p:spPr>
          <a:xfrm>
            <a:off x="7380517" y="24822241"/>
            <a:ext cx="1611087" cy="707886"/>
          </a:xfrm>
          <a:prstGeom prst="cloud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sz="2400" dirty="0"/>
              <a:t>45707</a:t>
            </a:r>
            <a:endParaRPr lang="en-US" sz="2400" dirty="0" err="1"/>
          </a:p>
        </p:txBody>
      </p:sp>
      <p:sp>
        <p:nvSpPr>
          <p:cNvPr id="73" name="Cloud 72"/>
          <p:cNvSpPr/>
          <p:nvPr/>
        </p:nvSpPr>
        <p:spPr>
          <a:xfrm>
            <a:off x="4637315" y="24822241"/>
            <a:ext cx="1611087" cy="707886"/>
          </a:xfrm>
          <a:prstGeom prst="cloud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sz="2400" dirty="0" smtClean="0"/>
              <a:t>47451</a:t>
            </a:r>
            <a:endParaRPr lang="en-US" sz="2400" dirty="0" err="1"/>
          </a:p>
        </p:txBody>
      </p:sp>
      <p:sp>
        <p:nvSpPr>
          <p:cNvPr id="74" name="Cloud 73"/>
          <p:cNvSpPr/>
          <p:nvPr/>
        </p:nvSpPr>
        <p:spPr>
          <a:xfrm>
            <a:off x="1709055" y="24822241"/>
            <a:ext cx="1611087" cy="707886"/>
          </a:xfrm>
          <a:prstGeom prst="cloud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sz="2400" dirty="0" smtClean="0"/>
              <a:t>63960</a:t>
            </a:r>
            <a:endParaRPr lang="en-US" sz="2400" dirty="0" err="1"/>
          </a:p>
        </p:txBody>
      </p:sp>
      <p:sp>
        <p:nvSpPr>
          <p:cNvPr id="75" name="Cloud 74"/>
          <p:cNvSpPr/>
          <p:nvPr/>
        </p:nvSpPr>
        <p:spPr>
          <a:xfrm>
            <a:off x="12133216" y="24822241"/>
            <a:ext cx="1611087" cy="707886"/>
          </a:xfrm>
          <a:prstGeom prst="cloud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sz="2400" smtClean="0"/>
              <a:t>3788</a:t>
            </a:r>
            <a:endParaRPr lang="en-US" sz="2400" dirty="0" err="1"/>
          </a:p>
        </p:txBody>
      </p:sp>
      <p:graphicFrame>
        <p:nvGraphicFramePr>
          <p:cNvPr id="52" name="Content Placeholder 28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938041577"/>
              </p:ext>
            </p:extLst>
          </p:nvPr>
        </p:nvGraphicFramePr>
        <p:xfrm>
          <a:off x="29900563" y="9277668"/>
          <a:ext cx="12801915" cy="19389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60383"/>
                <a:gridCol w="2560383"/>
                <a:gridCol w="2560383"/>
                <a:gridCol w="2560383"/>
                <a:gridCol w="2560383"/>
              </a:tblGrid>
              <a:tr h="57982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Voting</a:t>
                      </a:r>
                      <a:r>
                        <a:rPr lang="en-US" sz="2400" baseline="0" dirty="0" smtClean="0"/>
                        <a:t> Classifier (Logistic Regression, SVC [kernel="</a:t>
                      </a:r>
                      <a:r>
                        <a:rPr lang="en-US" sz="2400" baseline="0" dirty="0" err="1" smtClean="0"/>
                        <a:t>rbf</a:t>
                      </a:r>
                      <a:r>
                        <a:rPr lang="en-US" sz="2400" baseline="0" dirty="0" smtClean="0"/>
                        <a:t>], KNN [n=5]) excluding inactive days feature vector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361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AUC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RECALL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PRECISION</a:t>
                      </a:r>
                      <a:endParaRPr lang="en-US" sz="2400" dirty="0"/>
                    </a:p>
                  </a:txBody>
                  <a:tcPr/>
                </a:tc>
              </a:tr>
              <a:tr h="57982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smtClean="0"/>
                        <a:t>0.637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smtClean="0"/>
                        <a:t>0.635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smtClean="0"/>
                        <a:t>0.598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smtClean="0"/>
                        <a:t>0.631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smtClean="0"/>
                        <a:t>0.667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321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Science Poster</vt:lpstr>
      <vt:lpstr>Amplero Time Series Prediction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2018-02-27T20:13:26Z</dcterms:created>
  <dcterms:modified xsi:type="dcterms:W3CDTF">2018-03-01T01:47:40Z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