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p:scale>
          <a:sx n="30" d="100"/>
          <a:sy n="30" d="100"/>
        </p:scale>
        <p:origin x="-144" y="-171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tiff"/><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Amplero</a:t>
            </a:r>
            <a:r>
              <a:rPr lang="en-US" dirty="0" smtClean="0"/>
              <a:t> Time Series Prediction </a:t>
            </a:r>
            <a:endParaRPr lang="en-US" dirty="0"/>
          </a:p>
        </p:txBody>
      </p:sp>
      <p:sp>
        <p:nvSpPr>
          <p:cNvPr id="23" name="Text Placeholder 22"/>
          <p:cNvSpPr>
            <a:spLocks noGrp="1"/>
          </p:cNvSpPr>
          <p:nvPr>
            <p:ph type="body" sz="quarter" idx="36"/>
          </p:nvPr>
        </p:nvSpPr>
        <p:spPr/>
        <p:txBody>
          <a:bodyPr/>
          <a:lstStyle/>
          <a:p>
            <a:r>
              <a:rPr lang="en-US" dirty="0" err="1" smtClean="0"/>
              <a:t>Khyati</a:t>
            </a:r>
            <a:r>
              <a:rPr lang="en-US" dirty="0" smtClean="0"/>
              <a:t> Parekh, Niharika Sharma, Rajiv </a:t>
            </a:r>
            <a:r>
              <a:rPr lang="en-US" dirty="0" err="1" smtClean="0"/>
              <a:t>Veeraraghavan</a:t>
            </a:r>
            <a:r>
              <a:rPr lang="en-US" dirty="0" smtClean="0"/>
              <a:t> | Megan Hazen | University of Washington </a:t>
            </a:r>
            <a:endParaRPr lang="en-US" dirty="0"/>
          </a:p>
        </p:txBody>
      </p:sp>
      <p:sp>
        <p:nvSpPr>
          <p:cNvPr id="67" name="Text Placeholder 66"/>
          <p:cNvSpPr>
            <a:spLocks noGrp="1"/>
          </p:cNvSpPr>
          <p:nvPr>
            <p:ph type="body" sz="quarter" idx="13"/>
          </p:nvPr>
        </p:nvSpPr>
        <p:spPr/>
        <p:txBody>
          <a:bodyPr/>
          <a:lstStyle/>
          <a:p>
            <a:r>
              <a:rPr lang="en-US" dirty="0" smtClean="0"/>
              <a:t>Background</a:t>
            </a:r>
            <a:endParaRPr lang="en-US" dirty="0"/>
          </a:p>
        </p:txBody>
      </p:sp>
      <p:sp>
        <p:nvSpPr>
          <p:cNvPr id="68" name="Text Placeholder 67"/>
          <p:cNvSpPr>
            <a:spLocks noGrp="1"/>
          </p:cNvSpPr>
          <p:nvPr>
            <p:ph type="body" sz="quarter" idx="37"/>
          </p:nvPr>
        </p:nvSpPr>
        <p:spPr>
          <a:xfrm>
            <a:off x="1143000" y="13037312"/>
            <a:ext cx="12801600" cy="1280160"/>
          </a:xfrm>
        </p:spPr>
        <p:txBody>
          <a:bodyPr/>
          <a:lstStyle/>
          <a:p>
            <a:r>
              <a:rPr lang="en-US" dirty="0" smtClean="0"/>
              <a:t>Input</a:t>
            </a:r>
            <a:endParaRPr lang="en-US" dirty="0"/>
          </a:p>
        </p:txBody>
      </p:sp>
      <p:sp>
        <p:nvSpPr>
          <p:cNvPr id="69" name="Text Placeholder 68"/>
          <p:cNvSpPr>
            <a:spLocks noGrp="1"/>
          </p:cNvSpPr>
          <p:nvPr>
            <p:ph type="body" sz="quarter" idx="39"/>
          </p:nvPr>
        </p:nvSpPr>
        <p:spPr>
          <a:xfrm>
            <a:off x="1143000" y="7114032"/>
            <a:ext cx="12801600" cy="5189349"/>
          </a:xfrm>
        </p:spPr>
        <p:txBody>
          <a:bodyPr/>
          <a:lstStyle/>
          <a:p>
            <a:pPr marL="571500" indent="-571500">
              <a:buFont typeface="Arial" charset="0"/>
              <a:buChar char="•"/>
            </a:pPr>
            <a:r>
              <a:rPr lang="en-US" sz="4000" dirty="0"/>
              <a:t>Being able to predict a user’s propensity to churn out of a subscription, and the timing of the churn event, makes marketing more efficient.</a:t>
            </a:r>
          </a:p>
          <a:p>
            <a:pPr marL="571500" indent="-571500">
              <a:buFont typeface="Arial" charset="0"/>
              <a:buChar char="•"/>
            </a:pPr>
            <a:r>
              <a:rPr lang="en-US" sz="4000" dirty="0" smtClean="0"/>
              <a:t>Performed </a:t>
            </a:r>
            <a:r>
              <a:rPr lang="en-US" sz="4000" dirty="0"/>
              <a:t>a multivariate time series analysis on the data to find the probability of a user churn out.</a:t>
            </a:r>
            <a:endParaRPr lang="en-US" sz="4000" dirty="0" smtClean="0"/>
          </a:p>
        </p:txBody>
      </p:sp>
      <p:sp>
        <p:nvSpPr>
          <p:cNvPr id="11" name="Content Placeholder 10"/>
          <p:cNvSpPr>
            <a:spLocks noGrp="1"/>
          </p:cNvSpPr>
          <p:nvPr>
            <p:ph sz="quarter" idx="38"/>
          </p:nvPr>
        </p:nvSpPr>
        <p:spPr>
          <a:xfrm>
            <a:off x="1143000" y="14544312"/>
            <a:ext cx="12801600" cy="4125575"/>
          </a:xfrm>
        </p:spPr>
        <p:txBody>
          <a:bodyPr>
            <a:noAutofit/>
          </a:bodyPr>
          <a:lstStyle/>
          <a:p>
            <a:pPr fontAlgn="base"/>
            <a:r>
              <a:rPr lang="en-US" sz="4000" dirty="0" smtClean="0"/>
              <a:t>Time Series</a:t>
            </a:r>
            <a:endParaRPr lang="en-US" sz="4000" dirty="0"/>
          </a:p>
          <a:p>
            <a:pPr lvl="1" fontAlgn="base"/>
            <a:r>
              <a:rPr lang="en-US" sz="3600" dirty="0" smtClean="0"/>
              <a:t>Voice Call Time Series</a:t>
            </a:r>
            <a:endParaRPr lang="en-US" sz="3600" dirty="0"/>
          </a:p>
          <a:p>
            <a:pPr lvl="1" fontAlgn="base"/>
            <a:r>
              <a:rPr lang="en-US" sz="3600" dirty="0" smtClean="0"/>
              <a:t>SMS Time Series</a:t>
            </a:r>
            <a:endParaRPr lang="en-US" sz="3600" dirty="0"/>
          </a:p>
          <a:p>
            <a:pPr lvl="1" fontAlgn="base"/>
            <a:r>
              <a:rPr lang="en-US" sz="3600" dirty="0" smtClean="0"/>
              <a:t>Data Time Series</a:t>
            </a:r>
            <a:endParaRPr lang="en-US" sz="3600" dirty="0"/>
          </a:p>
          <a:p>
            <a:pPr lvl="1" fontAlgn="base"/>
            <a:r>
              <a:rPr lang="en-US" sz="3600" dirty="0" smtClean="0"/>
              <a:t>Recharge Time Series</a:t>
            </a:r>
            <a:endParaRPr lang="en-US" sz="3600" dirty="0"/>
          </a:p>
        </p:txBody>
      </p:sp>
      <p:sp>
        <p:nvSpPr>
          <p:cNvPr id="8" name="Text Placeholder 7"/>
          <p:cNvSpPr>
            <a:spLocks noGrp="1"/>
          </p:cNvSpPr>
          <p:nvPr>
            <p:ph type="body" sz="quarter" idx="19"/>
          </p:nvPr>
        </p:nvSpPr>
        <p:spPr>
          <a:xfrm>
            <a:off x="1143000" y="18830688"/>
            <a:ext cx="12801600" cy="1219200"/>
          </a:xfrm>
        </p:spPr>
        <p:txBody>
          <a:bodyPr/>
          <a:lstStyle/>
          <a:p>
            <a:r>
              <a:rPr lang="en-US" dirty="0" smtClean="0"/>
              <a:t>Feature Selection</a:t>
            </a:r>
            <a:endParaRPr lang="en-US" dirty="0"/>
          </a:p>
        </p:txBody>
      </p:sp>
      <p:sp>
        <p:nvSpPr>
          <p:cNvPr id="9" name="Text Placeholder 8"/>
          <p:cNvSpPr>
            <a:spLocks noGrp="1"/>
          </p:cNvSpPr>
          <p:nvPr>
            <p:ph type="body" sz="quarter" idx="21"/>
          </p:nvPr>
        </p:nvSpPr>
        <p:spPr/>
        <p:txBody>
          <a:bodyPr/>
          <a:lstStyle/>
          <a:p>
            <a:r>
              <a:rPr lang="en-US" dirty="0" smtClean="0"/>
              <a:t>Models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020953861"/>
              </p:ext>
            </p:extLst>
          </p:nvPr>
        </p:nvGraphicFramePr>
        <p:xfrm>
          <a:off x="15544800" y="7113588"/>
          <a:ext cx="12801600" cy="7059850"/>
        </p:xfrm>
        <a:graphic>
          <a:graphicData uri="http://schemas.openxmlformats.org/drawingml/2006/table">
            <a:tbl>
              <a:tblPr firstRow="1" bandRow="1">
                <a:tableStyleId>{69012ECD-51FC-41F1-AA8D-1B2483CD663E}</a:tableStyleId>
              </a:tblPr>
              <a:tblGrid>
                <a:gridCol w="6400800"/>
                <a:gridCol w="6400800"/>
              </a:tblGrid>
              <a:tr h="832445">
                <a:tc>
                  <a:txBody>
                    <a:bodyPr/>
                    <a:lstStyle/>
                    <a:p>
                      <a:pPr algn="ctr"/>
                      <a:r>
                        <a:rPr lang="en-US" sz="2800" dirty="0" smtClean="0"/>
                        <a:t>Model name</a:t>
                      </a:r>
                      <a:endParaRPr lang="en-US" sz="2800" dirty="0"/>
                    </a:p>
                  </a:txBody>
                  <a:tcPr anchor="ctr"/>
                </a:tc>
                <a:tc>
                  <a:txBody>
                    <a:bodyPr/>
                    <a:lstStyle/>
                    <a:p>
                      <a:pPr algn="ctr"/>
                      <a:r>
                        <a:rPr lang="en-US" sz="2800" dirty="0" smtClean="0"/>
                        <a:t>Description</a:t>
                      </a:r>
                      <a:endParaRPr lang="en-US" sz="2800" dirty="0"/>
                    </a:p>
                  </a:txBody>
                  <a:tcPr anchor="ctr"/>
                </a:tc>
              </a:tr>
              <a:tr h="832445">
                <a:tc rowSpan="3">
                  <a:txBody>
                    <a:bodyPr/>
                    <a:lstStyle/>
                    <a:p>
                      <a:pPr algn="ctr"/>
                      <a:r>
                        <a:rPr lang="en-US" sz="2800" dirty="0" smtClean="0"/>
                        <a:t>Voting Classifier</a:t>
                      </a:r>
                      <a:endParaRPr lang="en-US" sz="2800" dirty="0"/>
                    </a:p>
                  </a:txBody>
                  <a:tcPr anchor="ctr"/>
                </a:tc>
                <a:tc>
                  <a:txBody>
                    <a:bodyPr/>
                    <a:lstStyle/>
                    <a:p>
                      <a:pPr algn="ctr"/>
                      <a:r>
                        <a:rPr lang="en-US" sz="2800" dirty="0" smtClean="0"/>
                        <a:t>Consists</a:t>
                      </a:r>
                      <a:r>
                        <a:rPr lang="en-US" sz="2800" baseline="0" dirty="0" smtClean="0"/>
                        <a:t> of three different models -</a:t>
                      </a:r>
                      <a:endParaRPr lang="en-US" sz="2800" dirty="0"/>
                    </a:p>
                  </a:txBody>
                  <a:tcPr anchor="ctr"/>
                </a:tc>
              </a:tr>
              <a:tr h="832445">
                <a:tc vMerge="1">
                  <a:txBody>
                    <a:bodyPr/>
                    <a:lstStyle/>
                    <a:p>
                      <a:pPr algn="ctr"/>
                      <a:endParaRPr lang="en-US" sz="2800" dirty="0"/>
                    </a:p>
                  </a:txBody>
                  <a:tcPr anchor="ctr"/>
                </a:tc>
                <a:tc>
                  <a:txBody>
                    <a:bodyPr/>
                    <a:lstStyle/>
                    <a:p>
                      <a:pPr algn="ctr"/>
                      <a:r>
                        <a:rPr lang="en-US" sz="2800" baseline="0" dirty="0" smtClean="0"/>
                        <a:t>Models - Logistic Regression, SVC [kernel="</a:t>
                      </a:r>
                      <a:r>
                        <a:rPr lang="en-US" sz="2800" baseline="0" dirty="0" err="1" smtClean="0"/>
                        <a:t>rbf</a:t>
                      </a:r>
                      <a:r>
                        <a:rPr lang="en-US" sz="2800" baseline="0" dirty="0" smtClean="0"/>
                        <a:t>], KNN [n=5]</a:t>
                      </a:r>
                      <a:endParaRPr lang="en-US" sz="2800" dirty="0"/>
                    </a:p>
                  </a:txBody>
                  <a:tcPr anchor="ctr"/>
                </a:tc>
              </a:tr>
              <a:tr h="832445">
                <a:tc vMerge="1">
                  <a:txBody>
                    <a:bodyPr/>
                    <a:lstStyle/>
                    <a:p>
                      <a:pPr algn="ctr"/>
                      <a:endParaRPr lang="en-US" sz="2800" dirty="0"/>
                    </a:p>
                  </a:txBody>
                  <a:tcPr anchor="ctr"/>
                </a:tc>
                <a:tc>
                  <a:txBody>
                    <a:bodyPr/>
                    <a:lstStyle/>
                    <a:p>
                      <a:pPr algn="ctr"/>
                      <a:r>
                        <a:rPr lang="en-US" sz="2800" dirty="0" smtClean="0"/>
                        <a:t>Experimented</a:t>
                      </a:r>
                      <a:r>
                        <a:rPr lang="en-US" sz="2800" baseline="0" dirty="0" smtClean="0"/>
                        <a:t> with the feature vector (with and without inactive days)</a:t>
                      </a:r>
                    </a:p>
                    <a:p>
                      <a:pPr algn="ctr"/>
                      <a:r>
                        <a:rPr lang="en-US" sz="2800" baseline="0" dirty="0" smtClean="0"/>
                        <a:t>Selected different k size for KNN</a:t>
                      </a:r>
                    </a:p>
                    <a:p>
                      <a:pPr algn="ctr"/>
                      <a:r>
                        <a:rPr lang="en-US" sz="2800" baseline="0" dirty="0" smtClean="0"/>
                        <a:t>Experimented with </a:t>
                      </a:r>
                      <a:r>
                        <a:rPr lang="en-US" sz="2800" baseline="0" dirty="0" err="1" smtClean="0"/>
                        <a:t>rbf</a:t>
                      </a:r>
                      <a:r>
                        <a:rPr lang="en-US" sz="2800" baseline="0" dirty="0" smtClean="0"/>
                        <a:t>, linear and poly kernel for SVC </a:t>
                      </a:r>
                      <a:endParaRPr lang="en-US" sz="2800" dirty="0"/>
                    </a:p>
                  </a:txBody>
                  <a:tcPr anchor="ctr"/>
                </a:tc>
              </a:tr>
              <a:tr h="832445">
                <a:tc>
                  <a:txBody>
                    <a:bodyPr/>
                    <a:lstStyle/>
                    <a:p>
                      <a:pPr algn="ctr"/>
                      <a:r>
                        <a:rPr lang="en-US" sz="2800" dirty="0" smtClean="0"/>
                        <a:t>Neural Net</a:t>
                      </a:r>
                      <a:endParaRPr lang="en-US" sz="2800" dirty="0"/>
                    </a:p>
                  </a:txBody>
                  <a:tcPr anchor="ct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2800" dirty="0" smtClean="0"/>
                        <a:t>We are using a multilayer</a:t>
                      </a:r>
                      <a:r>
                        <a:rPr lang="en-US" sz="2800" baseline="0" dirty="0" smtClean="0"/>
                        <a:t> perceptron </a:t>
                      </a:r>
                      <a:r>
                        <a:rPr lang="en-US" sz="2800" dirty="0" smtClean="0"/>
                        <a:t>network</a:t>
                      </a:r>
                      <a:r>
                        <a:rPr lang="en-US" sz="2800" baseline="0" dirty="0" smtClean="0"/>
                        <a:t> </a:t>
                      </a:r>
                      <a:r>
                        <a:rPr lang="en-US" sz="2800" dirty="0" smtClean="0"/>
                        <a:t>with</a:t>
                      </a:r>
                      <a:r>
                        <a:rPr lang="en-US" sz="2800" baseline="0" dirty="0" smtClean="0"/>
                        <a:t> 1 hidden layer and about 1000 hidden nodes to make the prediction</a:t>
                      </a:r>
                      <a:endParaRPr lang="en-US" sz="2800" dirty="0" smtClean="0"/>
                    </a:p>
                    <a:p>
                      <a:pPr algn="ctr"/>
                      <a:endParaRPr lang="en-US" sz="2800" dirty="0"/>
                    </a:p>
                  </a:txBody>
                  <a:tcPr anchor="ctr"/>
                </a:tc>
              </a:tr>
            </a:tbl>
          </a:graphicData>
        </a:graphic>
      </p:graphicFrame>
      <p:sp>
        <p:nvSpPr>
          <p:cNvPr id="70" name="Text Placeholder 69"/>
          <p:cNvSpPr>
            <a:spLocks noGrp="1"/>
          </p:cNvSpPr>
          <p:nvPr>
            <p:ph type="body" sz="quarter" idx="40"/>
          </p:nvPr>
        </p:nvSpPr>
        <p:spPr/>
        <p:txBody>
          <a:bodyPr/>
          <a:lstStyle/>
          <a:p>
            <a:r>
              <a:rPr lang="en-US" dirty="0"/>
              <a:t>Method Pipelines (ETL)</a:t>
            </a:r>
          </a:p>
        </p:txBody>
      </p:sp>
      <p:sp>
        <p:nvSpPr>
          <p:cNvPr id="18" name="Text Placeholder 17"/>
          <p:cNvSpPr>
            <a:spLocks noGrp="1"/>
          </p:cNvSpPr>
          <p:nvPr>
            <p:ph type="body" sz="quarter" idx="31"/>
          </p:nvPr>
        </p:nvSpPr>
        <p:spPr/>
        <p:txBody>
          <a:bodyPr/>
          <a:lstStyle/>
          <a:p>
            <a:r>
              <a:rPr lang="en-US" dirty="0" smtClean="0"/>
              <a:t>Assessment</a:t>
            </a:r>
            <a:endParaRPr lang="en-US" dirty="0"/>
          </a:p>
        </p:txBody>
      </p:sp>
      <p:sp>
        <p:nvSpPr>
          <p:cNvPr id="6" name="Content Placeholder 5"/>
          <p:cNvSpPr>
            <a:spLocks noGrp="1"/>
          </p:cNvSpPr>
          <p:nvPr>
            <p:ph sz="quarter" idx="33"/>
          </p:nvPr>
        </p:nvSpPr>
        <p:spPr>
          <a:xfrm>
            <a:off x="29900878" y="15090520"/>
            <a:ext cx="12801600" cy="4538610"/>
          </a:xfrm>
        </p:spPr>
        <p:txBody>
          <a:bodyPr/>
          <a:lstStyle/>
          <a:p>
            <a:r>
              <a:rPr lang="en-US" dirty="0"/>
              <a:t>The best result </a:t>
            </a:r>
            <a:r>
              <a:rPr lang="en-US" dirty="0" smtClean="0"/>
              <a:t>was </a:t>
            </a:r>
            <a:r>
              <a:rPr lang="en-US" dirty="0"/>
              <a:t>using Voting Classifier with Best Models: Logistic Regression, </a:t>
            </a:r>
            <a:r>
              <a:rPr lang="en-US" dirty="0" smtClean="0"/>
              <a:t>RBF SVC </a:t>
            </a:r>
            <a:r>
              <a:rPr lang="en-US" dirty="0"/>
              <a:t>and </a:t>
            </a:r>
            <a:r>
              <a:rPr lang="en-US" dirty="0" smtClean="0"/>
              <a:t>KNN with </a:t>
            </a:r>
            <a:r>
              <a:rPr lang="en-US" dirty="0"/>
              <a:t>soft voting [3, 2, 1] having </a:t>
            </a:r>
            <a:r>
              <a:rPr lang="en-US" dirty="0" smtClean="0"/>
              <a:t>0.812 as the final score</a:t>
            </a:r>
            <a:r>
              <a:rPr lang="en-US" dirty="0"/>
              <a:t>. </a:t>
            </a:r>
            <a:endParaRPr lang="en-US" dirty="0" smtClean="0"/>
          </a:p>
          <a:p>
            <a:r>
              <a:rPr lang="en-US" dirty="0" smtClean="0"/>
              <a:t>Neural Network model gave an accuracy </a:t>
            </a:r>
            <a:r>
              <a:rPr lang="en-US" smtClean="0"/>
              <a:t>of </a:t>
            </a:r>
            <a:r>
              <a:rPr lang="en-US" smtClean="0"/>
              <a:t>75% </a:t>
            </a:r>
            <a:r>
              <a:rPr lang="en-US" dirty="0" smtClean="0"/>
              <a:t>when we consider the time series data till the date of churn</a:t>
            </a:r>
          </a:p>
          <a:p>
            <a:pPr lvl="1"/>
            <a:r>
              <a:rPr lang="en-US" dirty="0" smtClean="0"/>
              <a:t>If we ignore 2 weeks of data just before churn, the accuracy of the model drops to 65%.</a:t>
            </a:r>
            <a:endParaRPr lang="en-US" dirty="0"/>
          </a:p>
        </p:txBody>
      </p:sp>
      <p:sp>
        <p:nvSpPr>
          <p:cNvPr id="71" name="Text Placeholder 70"/>
          <p:cNvSpPr>
            <a:spLocks noGrp="1"/>
          </p:cNvSpPr>
          <p:nvPr>
            <p:ph type="body" sz="quarter" idx="41"/>
          </p:nvPr>
        </p:nvSpPr>
        <p:spPr/>
        <p:txBody>
          <a:bodyPr/>
          <a:lstStyle/>
          <a:p>
            <a:r>
              <a:rPr lang="en-US" dirty="0" smtClean="0"/>
              <a:t>Summary</a:t>
            </a:r>
            <a:endParaRPr lang="en-US" dirty="0"/>
          </a:p>
        </p:txBody>
      </p:sp>
      <p:sp>
        <p:nvSpPr>
          <p:cNvPr id="15" name="Content Placeholder 14"/>
          <p:cNvSpPr>
            <a:spLocks noGrp="1"/>
          </p:cNvSpPr>
          <p:nvPr>
            <p:ph sz="quarter" idx="42"/>
          </p:nvPr>
        </p:nvSpPr>
        <p:spPr/>
        <p:txBody>
          <a:bodyPr/>
          <a:lstStyle/>
          <a:p>
            <a:r>
              <a:rPr lang="en-US" dirty="0" smtClean="0"/>
              <a:t>Number of inactive days seems to be a very good predictor of performance. If we ignore number of inactive days as a feature, the predictive power of the model drops.</a:t>
            </a:r>
          </a:p>
          <a:p>
            <a:r>
              <a:rPr lang="en-US" dirty="0" smtClean="0"/>
              <a:t>Voting Classifier and the neural network models can enable mobile networks to identify users that may churn in the future. This information can be used to provide tailor made promotions to users.</a:t>
            </a:r>
          </a:p>
          <a:p>
            <a:endParaRPr lang="en-US" dirty="0" smtClean="0"/>
          </a:p>
        </p:txBody>
      </p:sp>
      <p:sp>
        <p:nvSpPr>
          <p:cNvPr id="21" name="Text Placeholder 20"/>
          <p:cNvSpPr>
            <a:spLocks noGrp="1"/>
          </p:cNvSpPr>
          <p:nvPr>
            <p:ph type="body" sz="quarter" idx="34"/>
          </p:nvPr>
        </p:nvSpPr>
        <p:spPr/>
        <p:txBody>
          <a:bodyPr/>
          <a:lstStyle/>
          <a:p>
            <a:r>
              <a:rPr lang="en-US" dirty="0" smtClean="0"/>
              <a:t>Future Work</a:t>
            </a:r>
            <a:endParaRPr lang="en-US" dirty="0"/>
          </a:p>
        </p:txBody>
      </p:sp>
      <p:sp>
        <p:nvSpPr>
          <p:cNvPr id="22" name="Content Placeholder 21"/>
          <p:cNvSpPr>
            <a:spLocks noGrp="1"/>
          </p:cNvSpPr>
          <p:nvPr>
            <p:ph sz="quarter" idx="35"/>
          </p:nvPr>
        </p:nvSpPr>
        <p:spPr>
          <a:xfrm>
            <a:off x="29900878" y="27203400"/>
            <a:ext cx="12801600" cy="4462272"/>
          </a:xfrm>
        </p:spPr>
        <p:txBody>
          <a:bodyPr/>
          <a:lstStyle/>
          <a:p>
            <a:r>
              <a:rPr lang="en-US" dirty="0" smtClean="0"/>
              <a:t>We believe we can obtain improved performance if we consider convolution neural networks in addition to the current multilayer perceptron.</a:t>
            </a:r>
          </a:p>
          <a:p>
            <a:r>
              <a:rPr lang="en-US" dirty="0" smtClean="0"/>
              <a:t>Considering a much larger dataset to avoid issues with overfitting in a real time environment.</a:t>
            </a:r>
          </a:p>
          <a:p>
            <a:endParaRPr lang="en-US" dirty="0" smtClean="0"/>
          </a:p>
        </p:txBody>
      </p:sp>
      <p:pic>
        <p:nvPicPr>
          <p:cNvPr id="14" name="Picture 13"/>
          <p:cNvPicPr>
            <a:picLocks noChangeAspect="1"/>
          </p:cNvPicPr>
          <p:nvPr/>
        </p:nvPicPr>
        <p:blipFill rotWithShape="1">
          <a:blip r:embed="rId2"/>
          <a:srcRect l="14577" t="21326" r="12279" b="22687"/>
          <a:stretch/>
        </p:blipFill>
        <p:spPr>
          <a:xfrm>
            <a:off x="10871200" y="9509381"/>
            <a:ext cx="4135120" cy="2639582"/>
          </a:xfrm>
          <a:prstGeom prst="rect">
            <a:avLst/>
          </a:prstGeom>
        </p:spPr>
      </p:pic>
      <p:pic>
        <p:nvPicPr>
          <p:cNvPr id="1026" name="Picture 2" descr="https://lh6.googleusercontent.com/6n9YBSmGV2HD5oF2uKx4la3pIcUDz8biL7kMF2BKAsjEsQ4PMvyEJjqF6MyjCYS4LbaQLqga1hQ_wbiIwyRfKMDp2D5aHwQwQ0WtNZsPBvq_PTrqTK1-zZmh1tZglfb3f8b2feIV6Yw"/>
          <p:cNvPicPr>
            <a:picLocks noGrp="1" noChangeAspect="1" noChangeArrowheads="1"/>
          </p:cNvPicPr>
          <p:nvPr>
            <p:ph sz="quarter" idx="23"/>
          </p:nvPr>
        </p:nvPicPr>
        <p:blipFill>
          <a:blip r:embed="rId3">
            <a:extLst>
              <a:ext uri="{28A0092B-C50C-407E-A947-70E740481C1C}">
                <a14:useLocalDpi xmlns:a14="http://schemas.microsoft.com/office/drawing/2010/main" val="0"/>
              </a:ext>
            </a:extLst>
          </a:blip>
          <a:srcRect/>
          <a:stretch>
            <a:fillRect/>
          </a:stretch>
        </p:blipFill>
        <p:spPr bwMode="auto">
          <a:xfrm>
            <a:off x="15544800" y="18669887"/>
            <a:ext cx="12801600" cy="39029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5499080" y="21187819"/>
            <a:ext cx="4160520" cy="954107"/>
          </a:xfrm>
          <a:prstGeom prst="rect">
            <a:avLst/>
          </a:prstGeom>
          <a:noFill/>
        </p:spPr>
        <p:txBody>
          <a:bodyPr wrap="square" rtlCol="0">
            <a:spAutoFit/>
          </a:bodyPr>
          <a:lstStyle/>
          <a:p>
            <a:r>
              <a:rPr lang="en-US" sz="2800" dirty="0"/>
              <a:t>S3 51 JSON files (~ 400 GB compressed data)</a:t>
            </a:r>
          </a:p>
        </p:txBody>
      </p:sp>
      <p:sp>
        <p:nvSpPr>
          <p:cNvPr id="25" name="TextBox 24"/>
          <p:cNvSpPr txBox="1"/>
          <p:nvPr/>
        </p:nvSpPr>
        <p:spPr>
          <a:xfrm>
            <a:off x="24892000" y="21358485"/>
            <a:ext cx="3454400" cy="954107"/>
          </a:xfrm>
          <a:prstGeom prst="rect">
            <a:avLst/>
          </a:prstGeom>
          <a:noFill/>
        </p:spPr>
        <p:txBody>
          <a:bodyPr wrap="square" rtlCol="0">
            <a:spAutoFit/>
          </a:bodyPr>
          <a:lstStyle/>
          <a:p>
            <a:r>
              <a:rPr lang="en-US" sz="2800" dirty="0"/>
              <a:t>3 CSV files - data for </a:t>
            </a:r>
            <a:r>
              <a:rPr lang="is-IS" sz="2800" dirty="0"/>
              <a:t>63960 </a:t>
            </a:r>
            <a:r>
              <a:rPr lang="en-US" sz="2800" dirty="0"/>
              <a:t>entity ids </a:t>
            </a:r>
          </a:p>
        </p:txBody>
      </p:sp>
      <p:pic>
        <p:nvPicPr>
          <p:cNvPr id="1028" name="Picture 4" descr="https://lh6.googleusercontent.com/Q4hyP_jhESKtfuwI9PJqiWa9C09wb7-5v66sGLOR4bB_W2_tSZIb_wf8iVnbzq_ptJKpNR1UL8mx60tBcCb9rmiCFSoBa6hsUMSqQjGDNNkwgn9vVq5Tj5xD2ri2bVqtiackiCezBMU"/>
          <p:cNvPicPr>
            <a:picLocks noChangeAspect="1" noChangeArrowheads="1"/>
          </p:cNvPicPr>
          <p:nvPr/>
        </p:nvPicPr>
        <p:blipFill rotWithShape="1">
          <a:blip r:embed="rId4">
            <a:extLst>
              <a:ext uri="{28A0092B-C50C-407E-A947-70E740481C1C}">
                <a14:useLocalDpi xmlns:a14="http://schemas.microsoft.com/office/drawing/2010/main" val="0"/>
              </a:ext>
            </a:extLst>
          </a:blip>
          <a:srcRect l="4946" t="19770" r="37013" b="3018"/>
          <a:stretch/>
        </p:blipFill>
        <p:spPr bwMode="auto">
          <a:xfrm>
            <a:off x="15544800" y="22613686"/>
            <a:ext cx="12801600" cy="966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lkXmju-dVgHJVLD9TDlPPI4Thrm4NxCrIx_AyOYuuviMHBG6MrdhgagmZAdir8_j3hz7s2UJGJPFiCjb4CqvTD-JlTOpGw6q9ArWp1wbrf8j0lyIXbW8kdONX-AJY4airjq3YBqmsP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9715" y="15724721"/>
            <a:ext cx="10306050" cy="3085144"/>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5"/>
          <p:cNvSpPr>
            <a:spLocks noGrp="1"/>
          </p:cNvSpPr>
          <p:nvPr>
            <p:ph sz="quarter" idx="26"/>
          </p:nvPr>
        </p:nvSpPr>
        <p:spPr>
          <a:xfrm>
            <a:off x="1143000" y="20210689"/>
            <a:ext cx="12801600" cy="11418407"/>
          </a:xfrm>
        </p:spPr>
        <p:txBody>
          <a:bodyPr/>
          <a:lstStyle/>
          <a:p>
            <a:pPr marL="0" indent="0" fontAlgn="base">
              <a:buNone/>
            </a:pPr>
            <a:r>
              <a:rPr lang="en-US" b="1" dirty="0" smtClean="0"/>
              <a:t>Voting Classifier </a:t>
            </a:r>
          </a:p>
          <a:p>
            <a:pPr fontAlgn="base"/>
            <a:r>
              <a:rPr lang="en-US" dirty="0" smtClean="0"/>
              <a:t>Features </a:t>
            </a:r>
            <a:r>
              <a:rPr lang="en-US" dirty="0"/>
              <a:t>c</a:t>
            </a:r>
            <a:r>
              <a:rPr lang="en-US" dirty="0" smtClean="0"/>
              <a:t>onsidered </a:t>
            </a:r>
            <a:r>
              <a:rPr lang="en-US" dirty="0"/>
              <a:t>for each </a:t>
            </a:r>
            <a:r>
              <a:rPr lang="en-US" dirty="0" smtClean="0"/>
              <a:t>time series</a:t>
            </a:r>
            <a:endParaRPr lang="en-US" dirty="0"/>
          </a:p>
          <a:p>
            <a:pPr lvl="1" fontAlgn="base"/>
            <a:r>
              <a:rPr lang="en-US" dirty="0"/>
              <a:t>Mean, Variance</a:t>
            </a:r>
          </a:p>
          <a:p>
            <a:pPr lvl="1" fontAlgn="base"/>
            <a:r>
              <a:rPr lang="en-US" dirty="0"/>
              <a:t>Min, </a:t>
            </a:r>
            <a:r>
              <a:rPr lang="en-US" dirty="0" smtClean="0"/>
              <a:t>Max</a:t>
            </a:r>
          </a:p>
          <a:p>
            <a:pPr lvl="1" fontAlgn="base"/>
            <a:r>
              <a:rPr lang="en-US" dirty="0" smtClean="0"/>
              <a:t>Number of Inactive days</a:t>
            </a:r>
            <a:endParaRPr lang="en-US" dirty="0"/>
          </a:p>
        </p:txBody>
      </p:sp>
      <p:graphicFrame>
        <p:nvGraphicFramePr>
          <p:cNvPr id="29" name="Content Placeholder 28"/>
          <p:cNvGraphicFramePr>
            <a:graphicFrameLocks noGrp="1"/>
          </p:cNvGraphicFramePr>
          <p:nvPr>
            <p:ph sz="quarter" idx="32"/>
            <p:extLst>
              <p:ext uri="{D42A27DB-BD31-4B8C-83A1-F6EECF244321}">
                <p14:modId xmlns:p14="http://schemas.microsoft.com/office/powerpoint/2010/main" val="2130182034"/>
              </p:ext>
            </p:extLst>
          </p:nvPr>
        </p:nvGraphicFramePr>
        <p:xfrm>
          <a:off x="29900564" y="711358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including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0.812</a:t>
                      </a:r>
                      <a:endParaRPr lang="en-US" sz="2400" dirty="0"/>
                    </a:p>
                  </a:txBody>
                  <a:tcPr/>
                </a:tc>
                <a:tc>
                  <a:txBody>
                    <a:bodyPr/>
                    <a:lstStyle/>
                    <a:p>
                      <a:pPr algn="ctr"/>
                      <a:r>
                        <a:rPr lang="en-US" sz="2400" dirty="0" smtClean="0"/>
                        <a:t>0.810</a:t>
                      </a:r>
                      <a:endParaRPr lang="en-US" sz="2400" dirty="0"/>
                    </a:p>
                  </a:txBody>
                  <a:tcPr/>
                </a:tc>
                <a:tc>
                  <a:txBody>
                    <a:bodyPr/>
                    <a:lstStyle/>
                    <a:p>
                      <a:pPr algn="ctr"/>
                      <a:r>
                        <a:rPr lang="en-US" sz="2400" dirty="0" smtClean="0"/>
                        <a:t>0.761</a:t>
                      </a:r>
                      <a:endParaRPr lang="en-US" sz="2400" dirty="0"/>
                    </a:p>
                  </a:txBody>
                  <a:tcPr/>
                </a:tc>
                <a:tc>
                  <a:txBody>
                    <a:bodyPr/>
                    <a:lstStyle/>
                    <a:p>
                      <a:pPr algn="ctr"/>
                      <a:r>
                        <a:rPr lang="pl-PL" sz="2400" dirty="0" smtClean="0"/>
                        <a:t>0.806</a:t>
                      </a:r>
                      <a:endParaRPr lang="en-US" sz="2400" dirty="0"/>
                    </a:p>
                  </a:txBody>
                  <a:tcPr/>
                </a:tc>
                <a:tc>
                  <a:txBody>
                    <a:bodyPr/>
                    <a:lstStyle/>
                    <a:p>
                      <a:pPr algn="ctr"/>
                      <a:r>
                        <a:rPr lang="en-US" sz="2400" dirty="0" smtClean="0"/>
                        <a:t>0.857</a:t>
                      </a:r>
                      <a:endParaRPr lang="en-US" sz="2400" dirty="0"/>
                    </a:p>
                  </a:txBody>
                  <a:tcPr/>
                </a:tc>
              </a:tr>
            </a:tbl>
          </a:graphicData>
        </a:graphic>
      </p:graphicFrame>
      <p:pic>
        <p:nvPicPr>
          <p:cNvPr id="31" name="Picture Placeholder 30"/>
          <p:cNvPicPr>
            <a:picLocks noGrp="1" noChangeAspect="1"/>
          </p:cNvPicPr>
          <p:nvPr>
            <p:ph type="pic" sz="quarter" idx="43"/>
          </p:nvPr>
        </p:nvPicPr>
        <p:blipFill>
          <a:blip r:embed="rId6"/>
          <a:srcRect t="20613" b="20613"/>
          <a:stretch>
            <a:fillRect/>
          </a:stretch>
        </p:blipFill>
        <p:spPr>
          <a:prstGeom prst="rect">
            <a:avLst/>
          </a:prstGeom>
        </p:spPr>
      </p:pic>
      <p:sp>
        <p:nvSpPr>
          <p:cNvPr id="33" name="Rounded Rectangle 32"/>
          <p:cNvSpPr/>
          <p:nvPr/>
        </p:nvSpPr>
        <p:spPr>
          <a:xfrm>
            <a:off x="2024742" y="2417324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4" name="Rounded Rectangle 43"/>
          <p:cNvSpPr/>
          <p:nvPr/>
        </p:nvSpPr>
        <p:spPr>
          <a:xfrm>
            <a:off x="4985659"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Rounded Rectangle 44"/>
          <p:cNvSpPr/>
          <p:nvPr/>
        </p:nvSpPr>
        <p:spPr>
          <a:xfrm>
            <a:off x="7728861"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6" name="Rounded Rectangle 45"/>
          <p:cNvSpPr/>
          <p:nvPr/>
        </p:nvSpPr>
        <p:spPr>
          <a:xfrm>
            <a:off x="12496800" y="2419501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5" name="Right Arrow 34"/>
          <p:cNvSpPr/>
          <p:nvPr/>
        </p:nvSpPr>
        <p:spPr>
          <a:xfrm>
            <a:off x="3287489" y="25287511"/>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0" name="Right Arrow 49"/>
          <p:cNvSpPr/>
          <p:nvPr/>
        </p:nvSpPr>
        <p:spPr>
          <a:xfrm>
            <a:off x="6183088" y="25309283"/>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1" name="Right Arrow 50"/>
          <p:cNvSpPr/>
          <p:nvPr/>
        </p:nvSpPr>
        <p:spPr>
          <a:xfrm>
            <a:off x="9056918" y="25374597"/>
            <a:ext cx="3069771" cy="631371"/>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7" name="TextBox 36"/>
          <p:cNvSpPr txBox="1"/>
          <p:nvPr/>
        </p:nvSpPr>
        <p:spPr>
          <a:xfrm>
            <a:off x="9056918" y="26129340"/>
            <a:ext cx="3069771" cy="3108543"/>
          </a:xfrm>
          <a:prstGeom prst="rect">
            <a:avLst/>
          </a:prstGeom>
          <a:noFill/>
        </p:spPr>
        <p:txBody>
          <a:bodyPr wrap="square" rtlCol="0">
            <a:spAutoFit/>
          </a:bodyPr>
          <a:lstStyle/>
          <a:p>
            <a:r>
              <a:rPr lang="en-US" sz="2800" dirty="0"/>
              <a:t>Data </a:t>
            </a:r>
            <a:r>
              <a:rPr lang="en-US" sz="2800" dirty="0" smtClean="0"/>
              <a:t>Balancing: Data </a:t>
            </a:r>
            <a:r>
              <a:rPr lang="en-US" sz="2800" dirty="0"/>
              <a:t>is </a:t>
            </a:r>
            <a:r>
              <a:rPr lang="en-US" sz="2800" dirty="0" smtClean="0"/>
              <a:t>biased </a:t>
            </a:r>
            <a:r>
              <a:rPr lang="en-US" sz="2800" dirty="0"/>
              <a:t>- </a:t>
            </a:r>
            <a:r>
              <a:rPr lang="en-US" sz="2800" dirty="0" smtClean="0"/>
              <a:t>96% </a:t>
            </a:r>
            <a:r>
              <a:rPr lang="en-US" sz="2800" dirty="0"/>
              <a:t>non churn </a:t>
            </a:r>
            <a:r>
              <a:rPr lang="en-US" sz="2800" dirty="0" smtClean="0"/>
              <a:t>and 4% churn</a:t>
            </a:r>
          </a:p>
          <a:p>
            <a:r>
              <a:rPr lang="en-US" sz="2800" dirty="0" smtClean="0"/>
              <a:t>Removed </a:t>
            </a:r>
            <a:r>
              <a:rPr lang="en-US" sz="2800" dirty="0"/>
              <a:t>the class bias by using 50-50 </a:t>
            </a:r>
            <a:r>
              <a:rPr lang="en-US" sz="2800" dirty="0" smtClean="0"/>
              <a:t>split</a:t>
            </a:r>
            <a:endParaRPr lang="en-US" sz="2800" dirty="0"/>
          </a:p>
        </p:txBody>
      </p:sp>
      <p:sp>
        <p:nvSpPr>
          <p:cNvPr id="38" name="Rectangle 37"/>
          <p:cNvSpPr/>
          <p:nvPr/>
        </p:nvSpPr>
        <p:spPr>
          <a:xfrm>
            <a:off x="12562111" y="265466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8" name="Rectangle 57"/>
          <p:cNvSpPr/>
          <p:nvPr/>
        </p:nvSpPr>
        <p:spPr>
          <a:xfrm>
            <a:off x="13004800" y="26546625"/>
            <a:ext cx="365760"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9" name="Rectangle 58"/>
          <p:cNvSpPr/>
          <p:nvPr/>
        </p:nvSpPr>
        <p:spPr>
          <a:xfrm>
            <a:off x="7790541" y="265974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0" name="Rectangle 59"/>
          <p:cNvSpPr/>
          <p:nvPr/>
        </p:nvSpPr>
        <p:spPr>
          <a:xfrm>
            <a:off x="82041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1" name="Rectangle 60"/>
          <p:cNvSpPr/>
          <p:nvPr/>
        </p:nvSpPr>
        <p:spPr>
          <a:xfrm>
            <a:off x="5047341" y="26038625"/>
            <a:ext cx="365760"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2" name="Rectangle 61"/>
          <p:cNvSpPr/>
          <p:nvPr/>
        </p:nvSpPr>
        <p:spPr>
          <a:xfrm>
            <a:off x="54609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3" name="Rectangle 62"/>
          <p:cNvSpPr/>
          <p:nvPr/>
        </p:nvSpPr>
        <p:spPr>
          <a:xfrm>
            <a:off x="2100941" y="25810025"/>
            <a:ext cx="365760" cy="10972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4" name="Rectangle 63"/>
          <p:cNvSpPr/>
          <p:nvPr/>
        </p:nvSpPr>
        <p:spPr>
          <a:xfrm>
            <a:off x="2514599" y="24352887"/>
            <a:ext cx="365760" cy="25603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5" name="TextBox 64"/>
          <p:cNvSpPr txBox="1"/>
          <p:nvPr/>
        </p:nvSpPr>
        <p:spPr>
          <a:xfrm>
            <a:off x="3062519" y="26154740"/>
            <a:ext cx="2085700" cy="1384995"/>
          </a:xfrm>
          <a:prstGeom prst="rect">
            <a:avLst/>
          </a:prstGeom>
          <a:noFill/>
        </p:spPr>
        <p:txBody>
          <a:bodyPr wrap="square" rtlCol="0">
            <a:spAutoFit/>
          </a:bodyPr>
          <a:lstStyle/>
          <a:p>
            <a:r>
              <a:rPr lang="en-US" sz="2800" dirty="0" smtClean="0"/>
              <a:t>Removing NA / Null values</a:t>
            </a:r>
            <a:endParaRPr lang="en-US" sz="2800" dirty="0"/>
          </a:p>
        </p:txBody>
      </p:sp>
      <p:sp>
        <p:nvSpPr>
          <p:cNvPr id="66" name="TextBox 65"/>
          <p:cNvSpPr txBox="1"/>
          <p:nvPr/>
        </p:nvSpPr>
        <p:spPr>
          <a:xfrm>
            <a:off x="5856518" y="26154740"/>
            <a:ext cx="2448559" cy="3108543"/>
          </a:xfrm>
          <a:prstGeom prst="rect">
            <a:avLst/>
          </a:prstGeom>
          <a:noFill/>
        </p:spPr>
        <p:txBody>
          <a:bodyPr wrap="square" rtlCol="0">
            <a:spAutoFit/>
          </a:bodyPr>
          <a:lstStyle/>
          <a:p>
            <a:r>
              <a:rPr lang="en-US" sz="2800" dirty="0" smtClean="0"/>
              <a:t>Removing users who </a:t>
            </a:r>
            <a:r>
              <a:rPr lang="en-US" sz="2800" smtClean="0"/>
              <a:t>have activity </a:t>
            </a:r>
            <a:r>
              <a:rPr lang="en-US" sz="2800" dirty="0" smtClean="0"/>
              <a:t>after they have churned (from churned users only)</a:t>
            </a:r>
            <a:endParaRPr lang="en-US" sz="2800" dirty="0"/>
          </a:p>
        </p:txBody>
      </p:sp>
      <p:sp>
        <p:nvSpPr>
          <p:cNvPr id="40" name="Notched Right Arrow 39"/>
          <p:cNvSpPr/>
          <p:nvPr/>
        </p:nvSpPr>
        <p:spPr>
          <a:xfrm>
            <a:off x="3287489" y="29086625"/>
            <a:ext cx="7583711" cy="1294027"/>
          </a:xfrm>
          <a:prstGeom prst="notched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Number of entity IDs / Users / Data Points </a:t>
            </a:r>
          </a:p>
        </p:txBody>
      </p:sp>
      <p:sp>
        <p:nvSpPr>
          <p:cNvPr id="41" name="Cloud 40"/>
          <p:cNvSpPr/>
          <p:nvPr/>
        </p:nvSpPr>
        <p:spPr>
          <a:xfrm>
            <a:off x="7380517"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a:t>45707</a:t>
            </a:r>
            <a:endParaRPr lang="en-US" sz="2400" dirty="0" err="1"/>
          </a:p>
        </p:txBody>
      </p:sp>
      <p:sp>
        <p:nvSpPr>
          <p:cNvPr id="73" name="Cloud 72"/>
          <p:cNvSpPr/>
          <p:nvPr/>
        </p:nvSpPr>
        <p:spPr>
          <a:xfrm>
            <a:off x="463731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47451</a:t>
            </a:r>
            <a:endParaRPr lang="en-US" sz="2400" dirty="0" err="1"/>
          </a:p>
        </p:txBody>
      </p:sp>
      <p:sp>
        <p:nvSpPr>
          <p:cNvPr id="74" name="Cloud 73"/>
          <p:cNvSpPr/>
          <p:nvPr/>
        </p:nvSpPr>
        <p:spPr>
          <a:xfrm>
            <a:off x="170905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63960</a:t>
            </a:r>
            <a:endParaRPr lang="en-US" sz="2400" dirty="0" err="1"/>
          </a:p>
        </p:txBody>
      </p:sp>
      <p:sp>
        <p:nvSpPr>
          <p:cNvPr id="75" name="Cloud 74"/>
          <p:cNvSpPr/>
          <p:nvPr/>
        </p:nvSpPr>
        <p:spPr>
          <a:xfrm>
            <a:off x="12133216"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smtClean="0"/>
              <a:t>3788</a:t>
            </a:r>
            <a:endParaRPr lang="en-US" sz="2400" dirty="0" err="1"/>
          </a:p>
        </p:txBody>
      </p:sp>
      <p:graphicFrame>
        <p:nvGraphicFramePr>
          <p:cNvPr id="52" name="Content Placeholder 28"/>
          <p:cNvGraphicFramePr>
            <a:graphicFrameLocks noGrp="1"/>
          </p:cNvGraphicFramePr>
          <p:nvPr>
            <p:ph sz="quarter" idx="32"/>
            <p:extLst>
              <p:ext uri="{D42A27DB-BD31-4B8C-83A1-F6EECF244321}">
                <p14:modId xmlns:p14="http://schemas.microsoft.com/office/powerpoint/2010/main" val="938041577"/>
              </p:ext>
            </p:extLst>
          </p:nvPr>
        </p:nvGraphicFramePr>
        <p:xfrm>
          <a:off x="29900563" y="927766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excluding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nb-NO" sz="2400" dirty="0" smtClean="0"/>
                        <a:t>0.637</a:t>
                      </a:r>
                      <a:endParaRPr lang="en-US" sz="2400" dirty="0"/>
                    </a:p>
                  </a:txBody>
                  <a:tcPr/>
                </a:tc>
                <a:tc>
                  <a:txBody>
                    <a:bodyPr/>
                    <a:lstStyle/>
                    <a:p>
                      <a:pPr algn="ctr"/>
                      <a:r>
                        <a:rPr lang="nb-NO" sz="2400" dirty="0" smtClean="0"/>
                        <a:t>0.635</a:t>
                      </a:r>
                      <a:endParaRPr lang="en-US" sz="2400" dirty="0"/>
                    </a:p>
                  </a:txBody>
                  <a:tcPr/>
                </a:tc>
                <a:tc>
                  <a:txBody>
                    <a:bodyPr/>
                    <a:lstStyle/>
                    <a:p>
                      <a:pPr algn="ctr"/>
                      <a:r>
                        <a:rPr lang="nb-NO" sz="2400" dirty="0" smtClean="0"/>
                        <a:t>0.598</a:t>
                      </a:r>
                      <a:endParaRPr lang="en-US" sz="2400" dirty="0"/>
                    </a:p>
                  </a:txBody>
                  <a:tcPr/>
                </a:tc>
                <a:tc>
                  <a:txBody>
                    <a:bodyPr/>
                    <a:lstStyle/>
                    <a:p>
                      <a:pPr algn="ctr"/>
                      <a:r>
                        <a:rPr lang="nb-NO" sz="2400" dirty="0" smtClean="0"/>
                        <a:t>0.631</a:t>
                      </a:r>
                      <a:endParaRPr lang="en-US" sz="2400" dirty="0"/>
                    </a:p>
                  </a:txBody>
                  <a:tcPr/>
                </a:tc>
                <a:tc>
                  <a:txBody>
                    <a:bodyPr/>
                    <a:lstStyle/>
                    <a:p>
                      <a:pPr algn="ctr"/>
                      <a:r>
                        <a:rPr lang="nb-NO" sz="2400" dirty="0" smtClean="0"/>
                        <a:t>0.667</a:t>
                      </a:r>
                      <a:endParaRPr lang="en-US" sz="2400" dirty="0"/>
                    </a:p>
                  </a:txBody>
                  <a:tcPr/>
                </a:tc>
              </a:tr>
            </a:tbl>
          </a:graphicData>
        </a:graphic>
      </p:graphicFrame>
      <p:graphicFrame>
        <p:nvGraphicFramePr>
          <p:cNvPr id="53" name="Content Placeholder 28"/>
          <p:cNvGraphicFramePr>
            <a:graphicFrameLocks noGrp="1"/>
          </p:cNvGraphicFramePr>
          <p:nvPr>
            <p:ph sz="quarter" idx="32"/>
            <p:extLst>
              <p:ext uri="{D42A27DB-BD31-4B8C-83A1-F6EECF244321}">
                <p14:modId xmlns:p14="http://schemas.microsoft.com/office/powerpoint/2010/main" val="383958658"/>
              </p:ext>
            </p:extLst>
          </p:nvPr>
        </p:nvGraphicFramePr>
        <p:xfrm>
          <a:off x="29900563" y="11529245"/>
          <a:ext cx="12801915" cy="169583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a:t>
                      </a:r>
                      <a:endParaRPr lang="en-US" sz="2400" dirty="0" smtClean="0">
                        <a:solidFill>
                          <a:srgbClr val="FF0000"/>
                        </a:solidFill>
                      </a:endParaRPr>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0.7489</a:t>
                      </a:r>
                      <a:endParaRPr lang="en-US" sz="2400" dirty="0"/>
                    </a:p>
                  </a:txBody>
                  <a:tcPr/>
                </a:tc>
                <a:tc>
                  <a:txBody>
                    <a:bodyPr/>
                    <a:lstStyle/>
                    <a:p>
                      <a:pPr algn="ctr"/>
                      <a:r>
                        <a:rPr lang="en-US" sz="2400" dirty="0" smtClean="0"/>
                        <a:t>0.75</a:t>
                      </a:r>
                      <a:endParaRPr lang="en-US" sz="2400" dirty="0"/>
                    </a:p>
                  </a:txBody>
                  <a:tcPr/>
                </a:tc>
                <a:tc>
                  <a:txBody>
                    <a:bodyPr/>
                    <a:lstStyle/>
                    <a:p>
                      <a:pPr algn="ctr"/>
                      <a:r>
                        <a:rPr lang="en-US" sz="2400" dirty="0" smtClean="0"/>
                        <a:t>0.7321</a:t>
                      </a:r>
                      <a:endParaRPr lang="en-US" sz="2400" dirty="0"/>
                    </a:p>
                  </a:txBody>
                  <a:tcPr/>
                </a:tc>
                <a:tc>
                  <a:txBody>
                    <a:bodyPr/>
                    <a:lstStyle/>
                    <a:p>
                      <a:pPr algn="ctr"/>
                      <a:r>
                        <a:rPr lang="en-US" sz="2400" dirty="0" smtClean="0"/>
                        <a:t>0.7446</a:t>
                      </a:r>
                      <a:endParaRPr lang="en-US" sz="2400" dirty="0"/>
                    </a:p>
                  </a:txBody>
                  <a:tcPr/>
                </a:tc>
                <a:tc>
                  <a:txBody>
                    <a:bodyPr/>
                    <a:lstStyle/>
                    <a:p>
                      <a:pPr algn="ctr"/>
                      <a:r>
                        <a:rPr lang="en-US" sz="2400" dirty="0" smtClean="0"/>
                        <a:t>0.7575</a:t>
                      </a:r>
                      <a:endParaRPr lang="en-US" sz="2400" dirty="0"/>
                    </a:p>
                  </a:txBody>
                  <a:tcPr/>
                </a:tc>
              </a:tr>
            </a:tbl>
          </a:graphicData>
        </a:graphic>
      </p:graphicFrame>
      <p:graphicFrame>
        <p:nvGraphicFramePr>
          <p:cNvPr id="54" name="Content Placeholder 28"/>
          <p:cNvGraphicFramePr>
            <a:graphicFrameLocks noGrp="1"/>
          </p:cNvGraphicFramePr>
          <p:nvPr>
            <p:ph sz="quarter" idx="32"/>
            <p:extLst>
              <p:ext uri="{D42A27DB-BD31-4B8C-83A1-F6EECF244321}">
                <p14:modId xmlns:p14="http://schemas.microsoft.com/office/powerpoint/2010/main" val="129460733"/>
              </p:ext>
            </p:extLst>
          </p:nvPr>
        </p:nvGraphicFramePr>
        <p:xfrm>
          <a:off x="29900562" y="13291192"/>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(excluding </a:t>
                      </a:r>
                      <a:r>
                        <a:rPr lang="en-US" sz="2400" baseline="0" dirty="0" smtClean="0"/>
                        <a:t> 14 days of </a:t>
                      </a:r>
                      <a:r>
                        <a:rPr lang="en-US" sz="2400" baseline="0" dirty="0" err="1" smtClean="0"/>
                        <a:t>timeseries</a:t>
                      </a:r>
                      <a:r>
                        <a:rPr lang="en-US" sz="2400" baseline="0" dirty="0" smtClean="0"/>
                        <a:t> data just before churn)</a:t>
                      </a:r>
                    </a:p>
                    <a:p>
                      <a:pPr algn="ctr"/>
                      <a:r>
                        <a:rPr lang="en-US" sz="2400" dirty="0" smtClean="0">
                          <a:solidFill>
                            <a:srgbClr val="FF0000"/>
                          </a:solidFill>
                        </a:rPr>
                        <a:t>[WILL UPDATE</a:t>
                      </a:r>
                      <a:r>
                        <a:rPr lang="en-US" sz="2400" baseline="0" dirty="0" smtClean="0">
                          <a:solidFill>
                            <a:srgbClr val="FF0000"/>
                          </a:solidFill>
                        </a:rPr>
                        <a:t> SOON]</a:t>
                      </a:r>
                      <a:endParaRPr lang="en-US" sz="2400" dirty="0" smtClean="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r>
            </a:tbl>
          </a:graphicData>
        </a:graphic>
      </p:graphicFrame>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C2ADE-A257-45E6-A8A8-A5CFC12AD2E8}">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3.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tf04001343</Template>
  <TotalTime>0</TotalTime>
  <Words>545</Words>
  <Application>Microsoft Macintosh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Science Poster</vt:lpstr>
      <vt:lpstr>Amplero Time Series Prediction </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2018-02-27T20:13:26Z</dcterms:created>
  <dcterms:modified xsi:type="dcterms:W3CDTF">2018-03-02T06:16:09Z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