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Fira Sans Extra Condensed Medium"/>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wEIf5ScVxs6FY8ip2N4E42lC9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82F4A0-02F1-4F62-AC66-86750D412FBA}">
  <a:tblStyle styleId="{F582F4A0-02F1-4F62-AC66-86750D412F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schemas.openxmlformats.org/officeDocument/2006/relationships/font" Target="fonts/FiraSansExtraCondensedMedium-regular.fnt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37" Type="http://schemas.openxmlformats.org/officeDocument/2006/relationships/font" Target="fonts/FiraSansExtraCondensedMedium-italic.fntdata"/><Relationship Id="rId14" Type="http://schemas.openxmlformats.org/officeDocument/2006/relationships/slide" Target="slides/slide9.xml"/><Relationship Id="rId36" Type="http://schemas.openxmlformats.org/officeDocument/2006/relationships/font" Target="fonts/FiraSansExtraCondensedMedium-bold.fntdata"/><Relationship Id="rId17" Type="http://schemas.openxmlformats.org/officeDocument/2006/relationships/slide" Target="slides/slide12.xml"/><Relationship Id="rId39" Type="http://schemas.openxmlformats.org/officeDocument/2006/relationships/font" Target="fonts/MontserratExtraBold-bold.fntdata"/><Relationship Id="rId16" Type="http://schemas.openxmlformats.org/officeDocument/2006/relationships/slide" Target="slides/slide11.xml"/><Relationship Id="rId38" Type="http://schemas.openxmlformats.org/officeDocument/2006/relationships/font" Target="fonts/FiraSansExtraCondensed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b85b4ff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b85b4ff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30b85b4fff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b85b4fff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b85b4fff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30b85b4fff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b85b4fff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b85b4fff4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30b85b4fff4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b85b4fff4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30b85b4fff4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dbd0127e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0dbd0127e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30dbd0127e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75cd22328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75cd22328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f75cd22328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b2f8d2dc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b2f8d2dc7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fb2f8d2dc7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b2f8d2dc7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b2f8d2dc7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fb2f8d2dc7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58969eff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58969eff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858969eff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58969ef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58969eff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858969eff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b85b4fff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b85b4fff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30b85b4fff4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dd2178c8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dd2178c83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fdd2178c83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24" name="Shape 24"/>
        <p:cNvGrpSpPr/>
        <p:nvPr/>
      </p:nvGrpSpPr>
      <p:grpSpPr>
        <a:xfrm>
          <a:off x="0" y="0"/>
          <a:ext cx="0" cy="0"/>
          <a:chOff x="0" y="0"/>
          <a:chExt cx="0" cy="0"/>
        </a:xfrm>
      </p:grpSpPr>
      <p:sp>
        <p:nvSpPr>
          <p:cNvPr id="25" name="Google Shape;25;p3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9"/>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4"/>
          <p:cNvSpPr txBox="1"/>
          <p:nvPr>
            <p:ph idx="12" type="sldNum"/>
          </p:nvPr>
        </p:nvSpPr>
        <p:spPr>
          <a:xfrm>
            <a:off x="9448800" y="64761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7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5"/>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41"/>
          <p:cNvSpPr/>
          <p:nvPr>
            <p:ph idx="2" type="pic"/>
          </p:nvPr>
        </p:nvSpPr>
        <p:spPr>
          <a:xfrm>
            <a:off x="1" y="0"/>
            <a:ext cx="12192000" cy="6858000"/>
          </a:xfrm>
          <a:prstGeom prst="rect">
            <a:avLst/>
          </a:prstGeom>
          <a:noFill/>
          <a:ln>
            <a:noFill/>
          </a:ln>
        </p:spPr>
      </p:sp>
      <p:sp>
        <p:nvSpPr>
          <p:cNvPr id="29" name="Google Shape;29;p4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5"/>
          <p:cNvSpPr txBox="1"/>
          <p:nvPr>
            <p:ph idx="12" type="sldNum"/>
          </p:nvPr>
        </p:nvSpPr>
        <p:spPr>
          <a:xfrm>
            <a:off x="9448800" y="651308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7"/>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9"/>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0"/>
          <p:cNvSpPr txBox="1"/>
          <p:nvPr>
            <p:ph idx="12" type="sldNum"/>
          </p:nvPr>
        </p:nvSpPr>
        <p:spPr>
          <a:xfrm>
            <a:off x="9448800" y="645766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7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73"/>
          <p:cNvSpPr/>
          <p:nvPr>
            <p:ph idx="2" type="pic"/>
          </p:nvPr>
        </p:nvSpPr>
        <p:spPr>
          <a:xfrm>
            <a:off x="5183188" y="987425"/>
            <a:ext cx="6172200" cy="4873625"/>
          </a:xfrm>
          <a:prstGeom prst="rect">
            <a:avLst/>
          </a:prstGeom>
          <a:noFill/>
          <a:ln>
            <a:noFill/>
          </a:ln>
        </p:spPr>
      </p:sp>
      <p:sp>
        <p:nvSpPr>
          <p:cNvPr id="73" name="Google Shape;73;p7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2" type="sldNum"/>
          </p:nvPr>
        </p:nvSpPr>
        <p:spPr>
          <a:xfrm>
            <a:off x="9349510" y="645766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
            <a:alphaModFix/>
          </a:blip>
          <a:srcRect b="35100" l="22326" r="11835" t="32664"/>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22" name="Google Shape;22;p38"/>
          <p:cNvPicPr preferRelativeResize="0"/>
          <p:nvPr/>
        </p:nvPicPr>
        <p:blipFill rotWithShape="1">
          <a:blip r:embed="rId2">
            <a:alphaModFix/>
          </a:blip>
          <a:srcRect b="36394" l="37906" r="9605" t="34096"/>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b="19493" l="1514" r="2310" t="0"/>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8C212C"/>
                </a:solidFill>
                <a:latin typeface="Arial"/>
                <a:ea typeface="Arial"/>
                <a:cs typeface="Arial"/>
                <a:sym typeface="Arial"/>
              </a:rPr>
              <a:t>GITAM UNIVERSITY</a:t>
            </a:r>
            <a:endParaRPr b="0" i="0" sz="1400" u="none" cap="none" strike="noStrike">
              <a:solidFill>
                <a:srgbClr val="000000"/>
              </a:solidFill>
              <a:latin typeface="Arial"/>
              <a:ea typeface="Arial"/>
              <a:cs typeface="Arial"/>
              <a:sym typeface="Arial"/>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0" i="0" lang="en-US" sz="1951" u="none" cap="none" strike="noStrike">
                  <a:solidFill>
                    <a:schemeClr val="lt1"/>
                  </a:solidFill>
                  <a:latin typeface="Calibri"/>
                  <a:ea typeface="Calibri"/>
                  <a:cs typeface="Calibri"/>
                  <a:sym typeface="Calibri"/>
                </a:rPr>
                <a:t>AY 202</a:t>
              </a:r>
              <a:r>
                <a:rPr lang="en-US" sz="1951">
                  <a:solidFill>
                    <a:schemeClr val="lt1"/>
                  </a:solidFill>
                  <a:latin typeface="Calibri"/>
                  <a:ea typeface="Calibri"/>
                  <a:cs typeface="Calibri"/>
                  <a:sym typeface="Calibri"/>
                </a:rPr>
                <a:t>1</a:t>
              </a:r>
              <a:r>
                <a:rPr b="0" i="0" lang="en-US" sz="1951" u="none" cap="none" strike="noStrike">
                  <a:solidFill>
                    <a:schemeClr val="lt1"/>
                  </a:solidFill>
                  <a:latin typeface="Calibri"/>
                  <a:ea typeface="Calibri"/>
                  <a:cs typeface="Calibri"/>
                  <a:sym typeface="Calibri"/>
                </a:rPr>
                <a:t>-2</a:t>
              </a:r>
              <a:r>
                <a:rPr lang="en-US" sz="1951">
                  <a:solidFill>
                    <a:schemeClr val="lt1"/>
                  </a:solidFill>
                  <a:latin typeface="Calibri"/>
                  <a:ea typeface="Calibri"/>
                  <a:cs typeface="Calibri"/>
                  <a:sym typeface="Calibri"/>
                </a:rPr>
                <a:t>5</a:t>
              </a:r>
              <a:endParaRPr b="0" i="0" sz="1951" u="none" cap="none" strike="noStrike">
                <a:solidFill>
                  <a:schemeClr val="lt1"/>
                </a:solidFill>
                <a:latin typeface="Calibri"/>
                <a:ea typeface="Calibri"/>
                <a:cs typeface="Calibri"/>
                <a:sym typeface="Calibri"/>
              </a:endParaRPr>
            </a:p>
          </p:txBody>
        </p:sp>
        <p:sp>
          <p:nvSpPr>
            <p:cNvPr id="97" name="Google Shape;97;p1"/>
            <p:cNvSpPr/>
            <p:nvPr/>
          </p:nvSpPr>
          <p:spPr>
            <a:xfrm>
              <a:off x="9734551" y="3138055"/>
              <a:ext cx="2457449"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i="0" lang="en-US" sz="1951" u="none" cap="none" strike="noStrike">
                  <a:solidFill>
                    <a:schemeClr val="lt1"/>
                  </a:solidFill>
                  <a:latin typeface="Montserrat"/>
                  <a:ea typeface="Montserrat"/>
                  <a:cs typeface="Montserrat"/>
                  <a:sym typeface="Montserrat"/>
                </a:rPr>
                <a:t>Major Project</a:t>
              </a:r>
              <a:endParaRPr i="0" sz="1951" u="none" cap="none" strike="noStrike">
                <a:solidFill>
                  <a:schemeClr val="lt1"/>
                </a:solidFill>
                <a:latin typeface="Montserrat"/>
                <a:ea typeface="Montserrat"/>
                <a:cs typeface="Montserrat"/>
                <a:sym typeface="Montserrat"/>
              </a:endParaRPr>
            </a:p>
          </p:txBody>
        </p:sp>
      </p:grpSp>
      <p:sp>
        <p:nvSpPr>
          <p:cNvPr id="98" name="Google Shape;98;p1"/>
          <p:cNvSpPr/>
          <p:nvPr/>
        </p:nvSpPr>
        <p:spPr>
          <a:xfrm>
            <a:off x="3060700" y="3797300"/>
            <a:ext cx="6096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Montserrat Medium"/>
                <a:ea typeface="Montserrat Medium"/>
                <a:cs typeface="Montserrat Medium"/>
                <a:sym typeface="Montserrat Medium"/>
              </a:rPr>
              <a:t>A University should be a place of light, of liberty, and of learning.</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www.gitamedu.com</a:t>
            </a:r>
            <a:endParaRPr b="0" i="0" sz="1200" u="none" cap="none" strike="noStrik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b="35100" l="22328" r="61002" t="32664"/>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800" u="none" cap="none" strike="noStrik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latin typeface="Montserrat"/>
                <a:ea typeface="Montserrat"/>
                <a:cs typeface="Montserrat"/>
                <a:sym typeface="Montserrat"/>
              </a:rPr>
              <a:t>STIMULATION &amp; CHARACTERISATION OF NANOSCALED FET</a:t>
            </a:r>
            <a:endParaRPr b="1" i="0" sz="1800" u="none" cap="none" strike="noStrike">
              <a:latin typeface="Montserrat"/>
              <a:ea typeface="Montserrat"/>
              <a:cs typeface="Montserrat"/>
              <a:sym typeface="Montserrat"/>
            </a:endParaRPr>
          </a:p>
        </p:txBody>
      </p:sp>
      <p:sp>
        <p:nvSpPr>
          <p:cNvPr id="107" name="Google Shape;107;p1"/>
          <p:cNvSpPr/>
          <p:nvPr/>
        </p:nvSpPr>
        <p:spPr>
          <a:xfrm>
            <a:off x="66260" y="5253329"/>
            <a:ext cx="2926946"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800" u="none" cap="none" strike="noStrike">
                <a:latin typeface="Montserrat Medium"/>
                <a:ea typeface="Montserrat Medium"/>
                <a:cs typeface="Montserrat Medium"/>
                <a:sym typeface="Montserrat Medium"/>
              </a:rPr>
              <a:t>Project Team: </a:t>
            </a:r>
            <a:endParaRPr b="1" i="0" sz="1800" u="none" cap="none" strike="noStrike">
              <a:latin typeface="Montserrat Medium"/>
              <a:ea typeface="Montserrat Medium"/>
              <a:cs typeface="Montserrat Medium"/>
              <a:sym typeface="Montserrat Medium"/>
            </a:endParaRPr>
          </a:p>
          <a:p>
            <a:pPr indent="0" lvl="0" marL="0" rtl="0" algn="l">
              <a:spcBef>
                <a:spcPts val="0"/>
              </a:spcBef>
              <a:spcAft>
                <a:spcPts val="0"/>
              </a:spcAft>
              <a:buNone/>
            </a:pPr>
            <a:r>
              <a:rPr b="1" lang="en-US" sz="1800">
                <a:latin typeface="Calibri"/>
                <a:ea typeface="Calibri"/>
                <a:cs typeface="Calibri"/>
                <a:sym typeface="Calibri"/>
              </a:rPr>
              <a:t>.</a:t>
            </a:r>
            <a:r>
              <a:rPr lang="en-US" sz="1800">
                <a:latin typeface="Calibri"/>
                <a:ea typeface="Calibri"/>
                <a:cs typeface="Calibri"/>
                <a:sym typeface="Calibri"/>
              </a:rPr>
              <a:t> Niharika Sidda</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a:t>
            </a:r>
            <a:r>
              <a:rPr lang="en-US" sz="1800">
                <a:latin typeface="Calibri"/>
                <a:ea typeface="Calibri"/>
                <a:cs typeface="Calibri"/>
                <a:sym typeface="Calibri"/>
              </a:rPr>
              <a:t> Jillela Mounika</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 </a:t>
            </a:r>
            <a:r>
              <a:rPr lang="en-US" sz="1800">
                <a:latin typeface="Calibri"/>
                <a:ea typeface="Calibri"/>
                <a:cs typeface="Calibri"/>
                <a:sym typeface="Calibri"/>
              </a:rPr>
              <a:t>Pasupuleti Sushanth</a:t>
            </a:r>
            <a:endParaRPr sz="1800">
              <a:latin typeface="Calibri"/>
              <a:ea typeface="Calibri"/>
              <a:cs typeface="Calibri"/>
              <a:sym typeface="Calibri"/>
            </a:endParaRPr>
          </a:p>
          <a:p>
            <a:pPr indent="-196850" lvl="0" marL="28575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8" name="Google Shape;108;p1"/>
          <p:cNvSpPr/>
          <p:nvPr/>
        </p:nvSpPr>
        <p:spPr>
          <a:xfrm>
            <a:off x="9449802" y="5295901"/>
            <a:ext cx="2926946"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900" u="none" cap="none" strike="noStrike">
                <a:latin typeface="Montserrat Medium"/>
                <a:ea typeface="Montserrat Medium"/>
                <a:cs typeface="Montserrat Medium"/>
                <a:sym typeface="Montserrat Medium"/>
              </a:rPr>
              <a:t>Project Mentor: </a:t>
            </a:r>
            <a:endParaRPr sz="1900"/>
          </a:p>
          <a:p>
            <a:pPr indent="0" lvl="0" marL="0" marR="0" rtl="0" algn="l">
              <a:lnSpc>
                <a:spcPct val="100000"/>
              </a:lnSpc>
              <a:spcBef>
                <a:spcPts val="0"/>
              </a:spcBef>
              <a:spcAft>
                <a:spcPts val="0"/>
              </a:spcAft>
              <a:buNone/>
            </a:pPr>
            <a:r>
              <a:rPr b="1" lang="en-US" sz="2500"/>
              <a:t>. </a:t>
            </a:r>
            <a:r>
              <a:rPr lang="en-US" sz="2000">
                <a:latin typeface="Calibri"/>
                <a:ea typeface="Calibri"/>
                <a:cs typeface="Calibri"/>
                <a:sym typeface="Calibri"/>
              </a:rPr>
              <a:t>Dr.Ajit Kumar</a:t>
            </a:r>
            <a:endParaRPr i="0" sz="2000" u="none" cap="none" strike="noStrike">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1" name="Google Shape;211;p8"/>
          <p:cNvSpPr txBox="1"/>
          <p:nvPr/>
        </p:nvSpPr>
        <p:spPr>
          <a:xfrm>
            <a:off x="714374" y="51802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900" u="none" cap="none" strike="noStrike">
                <a:solidFill>
                  <a:srgbClr val="000000"/>
                </a:solidFill>
                <a:latin typeface="Calibri"/>
                <a:ea typeface="Calibri"/>
                <a:cs typeface="Calibri"/>
                <a:sym typeface="Calibri"/>
              </a:rPr>
              <a:t>Analysis - SWOT</a:t>
            </a:r>
            <a:endParaRPr i="0" sz="1900" u="none" cap="none" strike="noStrike">
              <a:solidFill>
                <a:srgbClr val="000000"/>
              </a:solidFill>
              <a:latin typeface="Calibri"/>
              <a:ea typeface="Calibri"/>
              <a:cs typeface="Calibri"/>
              <a:sym typeface="Calibri"/>
            </a:endParaRPr>
          </a:p>
        </p:txBody>
      </p:sp>
      <p:grpSp>
        <p:nvGrpSpPr>
          <p:cNvPr id="212" name="Google Shape;212;p8"/>
          <p:cNvGrpSpPr/>
          <p:nvPr/>
        </p:nvGrpSpPr>
        <p:grpSpPr>
          <a:xfrm>
            <a:off x="213106" y="1087852"/>
            <a:ext cx="6735756" cy="2654827"/>
            <a:chOff x="928691" y="421011"/>
            <a:chExt cx="2812894" cy="1991170"/>
          </a:xfrm>
        </p:grpSpPr>
        <p:sp>
          <p:nvSpPr>
            <p:cNvPr id="213" name="Google Shape;213;p8"/>
            <p:cNvSpPr/>
            <p:nvPr/>
          </p:nvSpPr>
          <p:spPr>
            <a:xfrm>
              <a:off x="2842986" y="1102623"/>
              <a:ext cx="898599" cy="431632"/>
            </a:xfrm>
            <a:custGeom>
              <a:rect b="b" l="l" r="r" t="t"/>
              <a:pathLst>
                <a:path extrusionOk="0" fill="none" h="25004" w="52055">
                  <a:moveTo>
                    <a:pt x="52055" y="25004"/>
                  </a:moveTo>
                  <a:lnTo>
                    <a:pt x="27052" y="1"/>
                  </a:lnTo>
                  <a:lnTo>
                    <a:pt x="1" y="1"/>
                  </a:lnTo>
                </a:path>
              </a:pathLst>
            </a:custGeom>
            <a:noFill/>
            <a:ln cap="flat" cmpd="sng" w="11025">
              <a:solidFill>
                <a:schemeClr val="accent6"/>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14" name="Google Shape;214;p8"/>
            <p:cNvGrpSpPr/>
            <p:nvPr/>
          </p:nvGrpSpPr>
          <p:grpSpPr>
            <a:xfrm>
              <a:off x="928691" y="421011"/>
              <a:ext cx="1901511" cy="1991170"/>
              <a:chOff x="928691" y="421011"/>
              <a:chExt cx="1901511" cy="1991170"/>
            </a:xfrm>
          </p:grpSpPr>
          <p:sp>
            <p:nvSpPr>
              <p:cNvPr id="215" name="Google Shape;215;p8"/>
              <p:cNvSpPr txBox="1"/>
              <p:nvPr/>
            </p:nvSpPr>
            <p:spPr>
              <a:xfrm>
                <a:off x="945602" y="1039681"/>
                <a:ext cx="1884600" cy="1372500"/>
              </a:xfrm>
              <a:prstGeom prst="rect">
                <a:avLst/>
              </a:prstGeom>
              <a:noFill/>
              <a:ln>
                <a:noFill/>
              </a:ln>
            </p:spPr>
            <p:txBody>
              <a:bodyPr anchorCtr="0" anchor="ctr" bIns="121900" lIns="121900" spcFirstLastPara="1" rIns="121900" wrap="square" tIns="121900">
                <a:noAutofit/>
              </a:bodyPr>
              <a:lstStyle/>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1.Precise Analysis</a:t>
                </a:r>
                <a:endParaRPr sz="2000">
                  <a:solidFill>
                    <a:srgbClr val="434343"/>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2.Time-Saving</a:t>
                </a:r>
                <a:endParaRPr sz="2000">
                  <a:solidFill>
                    <a:srgbClr val="434343"/>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3.Enhanced Optimization</a:t>
                </a:r>
                <a:endParaRPr sz="2000">
                  <a:solidFill>
                    <a:srgbClr val="434343"/>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2000">
                  <a:solidFill>
                    <a:srgbClr val="434343"/>
                  </a:solidFill>
                  <a:latin typeface="Calibri"/>
                  <a:ea typeface="Calibri"/>
                  <a:cs typeface="Calibri"/>
                  <a:sym typeface="Calibri"/>
                </a:endParaRPr>
              </a:p>
            </p:txBody>
          </p:sp>
          <p:sp>
            <p:nvSpPr>
              <p:cNvPr id="216" name="Google Shape;216;p8"/>
              <p:cNvSpPr txBox="1"/>
              <p:nvPr/>
            </p:nvSpPr>
            <p:spPr>
              <a:xfrm>
                <a:off x="928691" y="421011"/>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6"/>
                    </a:solidFill>
                    <a:latin typeface="Fira Sans Extra Condensed Medium"/>
                    <a:ea typeface="Fira Sans Extra Condensed Medium"/>
                    <a:cs typeface="Fira Sans Extra Condensed Medium"/>
                    <a:sym typeface="Fira Sans Extra Condensed Medium"/>
                  </a:rPr>
                  <a:t>Strengths</a:t>
                </a:r>
                <a:endParaRPr b="1" i="0" sz="2267" u="none" cap="none" strike="noStrike">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217" name="Google Shape;217;p8"/>
          <p:cNvGrpSpPr/>
          <p:nvPr/>
        </p:nvGrpSpPr>
        <p:grpSpPr>
          <a:xfrm>
            <a:off x="6812639" y="810877"/>
            <a:ext cx="5273819" cy="2767982"/>
            <a:chOff x="5188548" y="1062506"/>
            <a:chExt cx="3955463" cy="1459521"/>
          </a:xfrm>
        </p:grpSpPr>
        <p:sp>
          <p:nvSpPr>
            <p:cNvPr id="218" name="Google Shape;218;p8"/>
            <p:cNvSpPr/>
            <p:nvPr/>
          </p:nvSpPr>
          <p:spPr>
            <a:xfrm>
              <a:off x="5188548" y="1644028"/>
              <a:ext cx="898599" cy="431632"/>
            </a:xfrm>
            <a:custGeom>
              <a:rect b="b" l="l" r="r" t="t"/>
              <a:pathLst>
                <a:path extrusionOk="0" fill="none" h="25004" w="52055">
                  <a:moveTo>
                    <a:pt x="0" y="25004"/>
                  </a:moveTo>
                  <a:lnTo>
                    <a:pt x="25003" y="1"/>
                  </a:lnTo>
                  <a:lnTo>
                    <a:pt x="52054" y="1"/>
                  </a:lnTo>
                </a:path>
              </a:pathLst>
            </a:custGeom>
            <a:noFill/>
            <a:ln cap="flat" cmpd="sng" w="11025">
              <a:solidFill>
                <a:schemeClr val="accent1"/>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19" name="Google Shape;219;p8"/>
            <p:cNvGrpSpPr/>
            <p:nvPr/>
          </p:nvGrpSpPr>
          <p:grpSpPr>
            <a:xfrm>
              <a:off x="6410711" y="1062506"/>
              <a:ext cx="2733300" cy="1459521"/>
              <a:chOff x="6410711" y="1062506"/>
              <a:chExt cx="2733300" cy="1459521"/>
            </a:xfrm>
          </p:grpSpPr>
          <p:sp>
            <p:nvSpPr>
              <p:cNvPr id="220" name="Google Shape;220;p8"/>
              <p:cNvSpPr txBox="1"/>
              <p:nvPr/>
            </p:nvSpPr>
            <p:spPr>
              <a:xfrm>
                <a:off x="6551742" y="1062506"/>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1"/>
                    </a:solidFill>
                    <a:latin typeface="Fira Sans Extra Condensed Medium"/>
                    <a:ea typeface="Fira Sans Extra Condensed Medium"/>
                    <a:cs typeface="Fira Sans Extra Condensed Medium"/>
                    <a:sym typeface="Fira Sans Extra Condensed Medium"/>
                  </a:rPr>
                  <a:t>Weaknesses</a:t>
                </a:r>
                <a:endParaRPr b="1" i="0" sz="2267"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221" name="Google Shape;221;p8"/>
              <p:cNvSpPr txBox="1"/>
              <p:nvPr/>
            </p:nvSpPr>
            <p:spPr>
              <a:xfrm>
                <a:off x="6410711" y="1411727"/>
                <a:ext cx="2733300" cy="11103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1.Simulation Accuracy</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2.Assumptions and Approximations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sz="2000">
                  <a:latin typeface="Calibri"/>
                  <a:ea typeface="Calibri"/>
                  <a:cs typeface="Calibri"/>
                  <a:sym typeface="Calibri"/>
                </a:endParaRPr>
              </a:p>
            </p:txBody>
          </p:sp>
        </p:grpSp>
      </p:grpSp>
      <p:grpSp>
        <p:nvGrpSpPr>
          <p:cNvPr id="222" name="Google Shape;222;p8"/>
          <p:cNvGrpSpPr/>
          <p:nvPr/>
        </p:nvGrpSpPr>
        <p:grpSpPr>
          <a:xfrm>
            <a:off x="7146965" y="3874140"/>
            <a:ext cx="4833875" cy="2407414"/>
            <a:chOff x="5188548" y="2952300"/>
            <a:chExt cx="3670368" cy="1805605"/>
          </a:xfrm>
        </p:grpSpPr>
        <p:sp>
          <p:nvSpPr>
            <p:cNvPr id="223" name="Google Shape;223;p8"/>
            <p:cNvSpPr/>
            <p:nvPr/>
          </p:nvSpPr>
          <p:spPr>
            <a:xfrm>
              <a:off x="5188548" y="3381901"/>
              <a:ext cx="898599" cy="431632"/>
            </a:xfrm>
            <a:custGeom>
              <a:rect b="b" l="l" r="r" t="t"/>
              <a:pathLst>
                <a:path extrusionOk="0" fill="none" h="25004" w="52055">
                  <a:moveTo>
                    <a:pt x="0" y="1"/>
                  </a:moveTo>
                  <a:lnTo>
                    <a:pt x="25003" y="25004"/>
                  </a:lnTo>
                  <a:lnTo>
                    <a:pt x="52054" y="25004"/>
                  </a:lnTo>
                </a:path>
              </a:pathLst>
            </a:custGeom>
            <a:noFill/>
            <a:ln cap="flat" cmpd="sng" w="11025">
              <a:solidFill>
                <a:schemeClr val="accent5"/>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24" name="Google Shape;224;p8"/>
            <p:cNvGrpSpPr/>
            <p:nvPr/>
          </p:nvGrpSpPr>
          <p:grpSpPr>
            <a:xfrm>
              <a:off x="6340416" y="2952300"/>
              <a:ext cx="2518500" cy="1805605"/>
              <a:chOff x="6340416" y="2952300"/>
              <a:chExt cx="2518500" cy="1805605"/>
            </a:xfrm>
          </p:grpSpPr>
          <p:sp>
            <p:nvSpPr>
              <p:cNvPr id="225" name="Google Shape;225;p8"/>
              <p:cNvSpPr txBox="1"/>
              <p:nvPr/>
            </p:nvSpPr>
            <p:spPr>
              <a:xfrm>
                <a:off x="6524669" y="2952300"/>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5"/>
                    </a:solidFill>
                    <a:latin typeface="Fira Sans Extra Condensed Medium"/>
                    <a:ea typeface="Fira Sans Extra Condensed Medium"/>
                    <a:cs typeface="Fira Sans Extra Condensed Medium"/>
                    <a:sym typeface="Fira Sans Extra Condensed Medium"/>
                  </a:rPr>
                  <a:t>Threats</a:t>
                </a:r>
                <a:endParaRPr b="1" i="0" sz="2267" u="none" cap="none" strike="noStrike">
                  <a:solidFill>
                    <a:schemeClr val="accent5"/>
                  </a:solidFill>
                  <a:latin typeface="Fira Sans Extra Condensed Medium"/>
                  <a:ea typeface="Fira Sans Extra Condensed Medium"/>
                  <a:cs typeface="Fira Sans Extra Condensed Medium"/>
                  <a:sym typeface="Fira Sans Extra Condensed Medium"/>
                </a:endParaRPr>
              </a:p>
            </p:txBody>
          </p:sp>
          <p:sp>
            <p:nvSpPr>
              <p:cNvPr id="226" name="Google Shape;226;p8"/>
              <p:cNvSpPr txBox="1"/>
              <p:nvPr/>
            </p:nvSpPr>
            <p:spPr>
              <a:xfrm>
                <a:off x="6340416" y="3299005"/>
                <a:ext cx="2518500" cy="14589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t/>
                </a:r>
                <a:endParaRPr sz="2000">
                  <a:solidFill>
                    <a:srgbClr val="43434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1.Rapid Technological Changes</a:t>
                </a:r>
                <a:endParaRPr sz="2000">
                  <a:solidFill>
                    <a:srgbClr val="43434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2.High Competition</a:t>
                </a:r>
                <a:endParaRPr sz="2000">
                  <a:solidFill>
                    <a:srgbClr val="43434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3.Data Security Risks</a:t>
                </a:r>
                <a:endParaRPr sz="20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sz="20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i="0" sz="20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p:txBody>
          </p:sp>
        </p:grpSp>
      </p:grpSp>
      <p:grpSp>
        <p:nvGrpSpPr>
          <p:cNvPr id="227" name="Google Shape;227;p8"/>
          <p:cNvGrpSpPr/>
          <p:nvPr/>
        </p:nvGrpSpPr>
        <p:grpSpPr>
          <a:xfrm>
            <a:off x="213100" y="4498050"/>
            <a:ext cx="6132114" cy="2109139"/>
            <a:chOff x="892757" y="3168878"/>
            <a:chExt cx="4599200" cy="1581893"/>
          </a:xfrm>
        </p:grpSpPr>
        <p:sp>
          <p:nvSpPr>
            <p:cNvPr id="228" name="Google Shape;228;p8"/>
            <p:cNvSpPr/>
            <p:nvPr/>
          </p:nvSpPr>
          <p:spPr>
            <a:xfrm>
              <a:off x="4593358" y="3752480"/>
              <a:ext cx="898599" cy="431632"/>
            </a:xfrm>
            <a:custGeom>
              <a:rect b="b" l="l" r="r" t="t"/>
              <a:pathLst>
                <a:path extrusionOk="0" fill="none" h="25004" w="52055">
                  <a:moveTo>
                    <a:pt x="52055" y="1"/>
                  </a:moveTo>
                  <a:lnTo>
                    <a:pt x="27052" y="25004"/>
                  </a:lnTo>
                  <a:lnTo>
                    <a:pt x="1" y="25004"/>
                  </a:lnTo>
                </a:path>
              </a:pathLst>
            </a:custGeom>
            <a:noFill/>
            <a:ln cap="flat" cmpd="sng" w="11025">
              <a:solidFill>
                <a:srgbClr val="4949E7"/>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29" name="Google Shape;229;p8"/>
            <p:cNvGrpSpPr/>
            <p:nvPr/>
          </p:nvGrpSpPr>
          <p:grpSpPr>
            <a:xfrm>
              <a:off x="892757" y="3168878"/>
              <a:ext cx="3731700" cy="1581893"/>
              <a:chOff x="892757" y="3168878"/>
              <a:chExt cx="3731700" cy="1581893"/>
            </a:xfrm>
          </p:grpSpPr>
          <p:sp>
            <p:nvSpPr>
              <p:cNvPr id="230" name="Google Shape;230;p8"/>
              <p:cNvSpPr txBox="1"/>
              <p:nvPr/>
            </p:nvSpPr>
            <p:spPr>
              <a:xfrm>
                <a:off x="1648349" y="3168878"/>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4"/>
                    </a:solidFill>
                    <a:latin typeface="Fira Sans Extra Condensed Medium"/>
                    <a:ea typeface="Fira Sans Extra Condensed Medium"/>
                    <a:cs typeface="Fira Sans Extra Condensed Medium"/>
                    <a:sym typeface="Fira Sans Extra Condensed Medium"/>
                  </a:rPr>
                  <a:t>Opportunities</a:t>
                </a:r>
                <a:endParaRPr b="1" i="0" sz="2267"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sp>
            <p:nvSpPr>
              <p:cNvPr id="231" name="Google Shape;231;p8"/>
              <p:cNvSpPr txBox="1"/>
              <p:nvPr/>
            </p:nvSpPr>
            <p:spPr>
              <a:xfrm>
                <a:off x="892757" y="3598471"/>
                <a:ext cx="3731700" cy="1152300"/>
              </a:xfrm>
              <a:prstGeom prst="rect">
                <a:avLst/>
              </a:prstGeom>
              <a:noFill/>
              <a:ln>
                <a:noFill/>
              </a:ln>
            </p:spPr>
            <p:txBody>
              <a:bodyPr anchorCtr="0" anchor="ctr" bIns="121900" lIns="121900" spcFirstLastPara="1" rIns="121900" wrap="square" tIns="121900">
                <a:noAutofit/>
              </a:bodyPr>
              <a:lstStyle/>
              <a:p>
                <a:pPr indent="0" lvl="0" marL="0" rtl="0" algn="just">
                  <a:spcBef>
                    <a:spcPts val="0"/>
                  </a:spcBef>
                  <a:spcAft>
                    <a:spcPts val="0"/>
                  </a:spcAft>
                  <a:buClr>
                    <a:schemeClr val="dk1"/>
                  </a:buClr>
                  <a:buSzPts val="1100"/>
                  <a:buFont typeface="Arial"/>
                  <a:buNone/>
                </a:pPr>
                <a:r>
                  <a:t/>
                </a:r>
                <a:endParaRPr sz="2000">
                  <a:solidFill>
                    <a:srgbClr val="434343"/>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1.Technology Advancement</a:t>
                </a:r>
                <a:endParaRPr sz="2000">
                  <a:solidFill>
                    <a:srgbClr val="434343"/>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2.Integration with AI/ML</a:t>
                </a:r>
                <a:endParaRPr sz="2000">
                  <a:solidFill>
                    <a:srgbClr val="434343"/>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3.Miniaturization Trend</a:t>
                </a:r>
                <a:endParaRPr sz="2000">
                  <a:solidFill>
                    <a:srgbClr val="434343"/>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000">
                    <a:solidFill>
                      <a:srgbClr val="434343"/>
                    </a:solidFill>
                    <a:latin typeface="Calibri"/>
                    <a:ea typeface="Calibri"/>
                    <a:cs typeface="Calibri"/>
                    <a:sym typeface="Calibri"/>
                  </a:rPr>
                  <a:t>4.Cross-Disciplinary Collaboration</a:t>
                </a:r>
                <a:endParaRPr sz="2000">
                  <a:solidFill>
                    <a:srgbClr val="434343"/>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434343"/>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p:txBody>
          </p:sp>
        </p:grpSp>
      </p:grpSp>
      <p:grpSp>
        <p:nvGrpSpPr>
          <p:cNvPr id="232" name="Google Shape;232;p8"/>
          <p:cNvGrpSpPr/>
          <p:nvPr/>
        </p:nvGrpSpPr>
        <p:grpSpPr>
          <a:xfrm>
            <a:off x="4564098" y="1912734"/>
            <a:ext cx="3978569" cy="3824127"/>
            <a:chOff x="4685401" y="2674734"/>
            <a:chExt cx="3978569" cy="3824127"/>
          </a:xfrm>
        </p:grpSpPr>
        <p:grpSp>
          <p:nvGrpSpPr>
            <p:cNvPr id="233" name="Google Shape;233;p8"/>
            <p:cNvGrpSpPr/>
            <p:nvPr/>
          </p:nvGrpSpPr>
          <p:grpSpPr>
            <a:xfrm>
              <a:off x="4685401" y="2674734"/>
              <a:ext cx="3978569" cy="3824127"/>
              <a:chOff x="4075801" y="1760334"/>
              <a:chExt cx="3978569" cy="3824127"/>
            </a:xfrm>
          </p:grpSpPr>
          <p:sp>
            <p:nvSpPr>
              <p:cNvPr id="234" name="Google Shape;234;p8"/>
              <p:cNvSpPr/>
              <p:nvPr/>
            </p:nvSpPr>
            <p:spPr>
              <a:xfrm>
                <a:off x="4075801" y="1760334"/>
                <a:ext cx="3978569" cy="3824127"/>
              </a:xfrm>
              <a:custGeom>
                <a:rect b="b" l="l" r="r" t="t"/>
                <a:pathLst>
                  <a:path extrusionOk="0" h="166146" w="172856">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5" name="Google Shape;235;p8"/>
              <p:cNvGrpSpPr/>
              <p:nvPr/>
            </p:nvGrpSpPr>
            <p:grpSpPr>
              <a:xfrm>
                <a:off x="4273832" y="1959046"/>
                <a:ext cx="3582661" cy="3426984"/>
                <a:chOff x="3205454" y="1469321"/>
                <a:chExt cx="2687063" cy="2570302"/>
              </a:xfrm>
            </p:grpSpPr>
            <p:sp>
              <p:nvSpPr>
                <p:cNvPr id="236" name="Google Shape;236;p8"/>
                <p:cNvSpPr/>
                <p:nvPr/>
              </p:nvSpPr>
              <p:spPr>
                <a:xfrm>
                  <a:off x="3205454" y="1964889"/>
                  <a:ext cx="683612" cy="1582609"/>
                </a:xfrm>
                <a:custGeom>
                  <a:rect b="b" l="l" r="r" t="t"/>
                  <a:pathLst>
                    <a:path extrusionOk="0" h="91679" w="39601">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7" name="Google Shape;237;p8"/>
                <p:cNvSpPr/>
                <p:nvPr/>
              </p:nvSpPr>
              <p:spPr>
                <a:xfrm>
                  <a:off x="3804826" y="1469321"/>
                  <a:ext cx="1537191" cy="625230"/>
                </a:xfrm>
                <a:custGeom>
                  <a:rect b="b" l="l" r="r" t="t"/>
                  <a:pathLst>
                    <a:path extrusionOk="0" h="36219" w="89048">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8" name="Google Shape;238;p8"/>
                <p:cNvSpPr/>
                <p:nvPr/>
              </p:nvSpPr>
              <p:spPr>
                <a:xfrm>
                  <a:off x="5257602" y="2013797"/>
                  <a:ext cx="634915" cy="1484575"/>
                </a:xfrm>
                <a:custGeom>
                  <a:rect b="b" l="l" r="r" t="t"/>
                  <a:pathLst>
                    <a:path extrusionOk="0" h="86000" w="3678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9" name="Google Shape;239;p8"/>
                <p:cNvSpPr/>
                <p:nvPr/>
              </p:nvSpPr>
              <p:spPr>
                <a:xfrm>
                  <a:off x="3808313" y="3417672"/>
                  <a:ext cx="1529993" cy="621951"/>
                </a:xfrm>
                <a:custGeom>
                  <a:rect b="b" l="l" r="r" t="t"/>
                  <a:pathLst>
                    <a:path extrusionOk="0" h="36029" w="88631">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40" name="Google Shape;240;p8"/>
              <p:cNvGrpSpPr/>
              <p:nvPr/>
            </p:nvGrpSpPr>
            <p:grpSpPr>
              <a:xfrm>
                <a:off x="4810835" y="3672494"/>
                <a:ext cx="1254293" cy="1254316"/>
                <a:chOff x="3608126" y="2754370"/>
                <a:chExt cx="940720" cy="940737"/>
              </a:xfrm>
            </p:grpSpPr>
            <p:sp>
              <p:nvSpPr>
                <p:cNvPr id="241" name="Google Shape;241;p8"/>
                <p:cNvSpPr/>
                <p:nvPr/>
              </p:nvSpPr>
              <p:spPr>
                <a:xfrm>
                  <a:off x="3608126" y="2754370"/>
                  <a:ext cx="940720" cy="940737"/>
                </a:xfrm>
                <a:custGeom>
                  <a:rect b="b" l="l" r="r" t="t"/>
                  <a:pathLst>
                    <a:path extrusionOk="0" h="54496" w="54495">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2" name="Google Shape;242;p8"/>
                <p:cNvSpPr/>
                <p:nvPr/>
              </p:nvSpPr>
              <p:spPr>
                <a:xfrm>
                  <a:off x="3775219" y="2921482"/>
                  <a:ext cx="606552" cy="606535"/>
                </a:xfrm>
                <a:custGeom>
                  <a:rect b="b" l="l" r="r" t="t"/>
                  <a:pathLst>
                    <a:path extrusionOk="0" h="35136" w="35137">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43" name="Google Shape;243;p8"/>
              <p:cNvSpPr/>
              <p:nvPr/>
            </p:nvSpPr>
            <p:spPr>
              <a:xfrm>
                <a:off x="5174497" y="4091885"/>
                <a:ext cx="489196" cy="412113"/>
              </a:xfrm>
              <a:custGeom>
                <a:rect b="b" l="l" r="r" t="t"/>
                <a:pathLst>
                  <a:path extrusionOk="0" h="17905" w="21254">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44" name="Google Shape;244;p8"/>
              <p:cNvGrpSpPr/>
              <p:nvPr/>
            </p:nvGrpSpPr>
            <p:grpSpPr>
              <a:xfrm>
                <a:off x="4810835" y="2418146"/>
                <a:ext cx="1254293" cy="1254293"/>
                <a:chOff x="3608126" y="1813609"/>
                <a:chExt cx="940720" cy="940720"/>
              </a:xfrm>
            </p:grpSpPr>
            <p:sp>
              <p:nvSpPr>
                <p:cNvPr id="245" name="Google Shape;245;p8"/>
                <p:cNvSpPr/>
                <p:nvPr/>
              </p:nvSpPr>
              <p:spPr>
                <a:xfrm>
                  <a:off x="3608126" y="1813609"/>
                  <a:ext cx="940720" cy="940720"/>
                </a:xfrm>
                <a:custGeom>
                  <a:rect b="b" l="l" r="r" t="t"/>
                  <a:pathLst>
                    <a:path extrusionOk="0" h="54495" w="54495">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6" name="Google Shape;246;p8"/>
                <p:cNvSpPr/>
                <p:nvPr/>
              </p:nvSpPr>
              <p:spPr>
                <a:xfrm>
                  <a:off x="3775219" y="1980703"/>
                  <a:ext cx="606552" cy="606552"/>
                </a:xfrm>
                <a:custGeom>
                  <a:rect b="b" l="l" r="r" t="t"/>
                  <a:pathLst>
                    <a:path extrusionOk="0" h="35137" w="35137">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47" name="Google Shape;247;p8"/>
              <p:cNvGrpSpPr/>
              <p:nvPr/>
            </p:nvGrpSpPr>
            <p:grpSpPr>
              <a:xfrm>
                <a:off x="6065178" y="2418146"/>
                <a:ext cx="1254316" cy="1254293"/>
                <a:chOff x="4548883" y="1813609"/>
                <a:chExt cx="940737" cy="940720"/>
              </a:xfrm>
            </p:grpSpPr>
            <p:sp>
              <p:nvSpPr>
                <p:cNvPr id="248" name="Google Shape;248;p8"/>
                <p:cNvSpPr/>
                <p:nvPr/>
              </p:nvSpPr>
              <p:spPr>
                <a:xfrm>
                  <a:off x="4548883" y="1813609"/>
                  <a:ext cx="940737" cy="940720"/>
                </a:xfrm>
                <a:custGeom>
                  <a:rect b="b" l="l" r="r" t="t"/>
                  <a:pathLst>
                    <a:path extrusionOk="0" h="54495" w="54496">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9" name="Google Shape;249;p8"/>
                <p:cNvSpPr/>
                <p:nvPr/>
              </p:nvSpPr>
              <p:spPr>
                <a:xfrm>
                  <a:off x="4715994" y="1980703"/>
                  <a:ext cx="606552" cy="606552"/>
                </a:xfrm>
                <a:custGeom>
                  <a:rect b="b" l="l" r="r" t="t"/>
                  <a:pathLst>
                    <a:path extrusionOk="0" h="35137" w="35137">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0" name="Google Shape;250;p8"/>
              <p:cNvGrpSpPr/>
              <p:nvPr/>
            </p:nvGrpSpPr>
            <p:grpSpPr>
              <a:xfrm>
                <a:off x="6514651" y="2887324"/>
                <a:ext cx="401739" cy="405369"/>
                <a:chOff x="4885988" y="2165492"/>
                <a:chExt cx="301304" cy="304027"/>
              </a:xfrm>
            </p:grpSpPr>
            <p:sp>
              <p:nvSpPr>
                <p:cNvPr id="251" name="Google Shape;251;p8"/>
                <p:cNvSpPr/>
                <p:nvPr/>
              </p:nvSpPr>
              <p:spPr>
                <a:xfrm>
                  <a:off x="4962655" y="2165492"/>
                  <a:ext cx="224637" cy="304027"/>
                </a:xfrm>
                <a:custGeom>
                  <a:rect b="b" l="l" r="r" t="t"/>
                  <a:pathLst>
                    <a:path extrusionOk="0" h="17612" w="13013">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2" name="Google Shape;252;p8"/>
                <p:cNvSpPr/>
                <p:nvPr/>
              </p:nvSpPr>
              <p:spPr>
                <a:xfrm>
                  <a:off x="4885988" y="2193856"/>
                  <a:ext cx="53048" cy="137116"/>
                </a:xfrm>
                <a:custGeom>
                  <a:rect b="b" l="l" r="r" t="t"/>
                  <a:pathLst>
                    <a:path extrusionOk="0" h="7943" w="3073">
                      <a:moveTo>
                        <a:pt x="60" y="1"/>
                      </a:moveTo>
                      <a:lnTo>
                        <a:pt x="0" y="7906"/>
                      </a:lnTo>
                      <a:lnTo>
                        <a:pt x="3013" y="7942"/>
                      </a:lnTo>
                      <a:lnTo>
                        <a:pt x="3072" y="36"/>
                      </a:lnTo>
                      <a:lnTo>
                        <a:pt x="60"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3" name="Google Shape;253;p8"/>
              <p:cNvGrpSpPr/>
              <p:nvPr/>
            </p:nvGrpSpPr>
            <p:grpSpPr>
              <a:xfrm>
                <a:off x="6065178" y="3672494"/>
                <a:ext cx="1254316" cy="1254316"/>
                <a:chOff x="4548883" y="2754370"/>
                <a:chExt cx="940737" cy="940737"/>
              </a:xfrm>
            </p:grpSpPr>
            <p:sp>
              <p:nvSpPr>
                <p:cNvPr id="254" name="Google Shape;254;p8"/>
                <p:cNvSpPr/>
                <p:nvPr/>
              </p:nvSpPr>
              <p:spPr>
                <a:xfrm>
                  <a:off x="4548883" y="2754370"/>
                  <a:ext cx="940737" cy="940737"/>
                </a:xfrm>
                <a:custGeom>
                  <a:rect b="b" l="l" r="r" t="t"/>
                  <a:pathLst>
                    <a:path extrusionOk="0" h="54496" w="54496">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5" name="Google Shape;255;p8"/>
                <p:cNvSpPr/>
                <p:nvPr/>
              </p:nvSpPr>
              <p:spPr>
                <a:xfrm>
                  <a:off x="4715994" y="2921482"/>
                  <a:ext cx="606552" cy="606535"/>
                </a:xfrm>
                <a:custGeom>
                  <a:rect b="b" l="l" r="r" t="t"/>
                  <a:pathLst>
                    <a:path extrusionOk="0" h="35136" w="35137">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6" name="Google Shape;256;p8"/>
              <p:cNvGrpSpPr/>
              <p:nvPr/>
            </p:nvGrpSpPr>
            <p:grpSpPr>
              <a:xfrm>
                <a:off x="6478467" y="4097293"/>
                <a:ext cx="473868" cy="460703"/>
                <a:chOff x="4858850" y="3072970"/>
                <a:chExt cx="355401" cy="345527"/>
              </a:xfrm>
            </p:grpSpPr>
            <p:sp>
              <p:nvSpPr>
                <p:cNvPr id="257" name="Google Shape;257;p8"/>
                <p:cNvSpPr/>
                <p:nvPr/>
              </p:nvSpPr>
              <p:spPr>
                <a:xfrm>
                  <a:off x="4931615" y="3147341"/>
                  <a:ext cx="204733" cy="220787"/>
                </a:xfrm>
                <a:custGeom>
                  <a:rect b="b" l="l" r="r" t="t"/>
                  <a:pathLst>
                    <a:path extrusionOk="0" h="12790" w="1186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8" name="Google Shape;258;p8"/>
                <p:cNvSpPr/>
                <p:nvPr/>
              </p:nvSpPr>
              <p:spPr>
                <a:xfrm>
                  <a:off x="4983613" y="3375531"/>
                  <a:ext cx="104231" cy="42966"/>
                </a:xfrm>
                <a:custGeom>
                  <a:rect b="b" l="l" r="r" t="t"/>
                  <a:pathLst>
                    <a:path extrusionOk="0" h="2489" w="6038">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9" name="Google Shape;259;p8"/>
                <p:cNvSpPr/>
                <p:nvPr/>
              </p:nvSpPr>
              <p:spPr>
                <a:xfrm>
                  <a:off x="5028429" y="3072970"/>
                  <a:ext cx="14604" cy="46885"/>
                </a:xfrm>
                <a:custGeom>
                  <a:rect b="b" l="l" r="r" t="t"/>
                  <a:pathLst>
                    <a:path extrusionOk="0" h="2716" w="846">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0" name="Google Shape;260;p8"/>
                <p:cNvSpPr/>
                <p:nvPr/>
              </p:nvSpPr>
              <p:spPr>
                <a:xfrm>
                  <a:off x="4942301" y="3096224"/>
                  <a:ext cx="32695" cy="42621"/>
                </a:xfrm>
                <a:custGeom>
                  <a:rect b="b" l="l" r="r" t="t"/>
                  <a:pathLst>
                    <a:path extrusionOk="0" h="2469" w="1894">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1" name="Google Shape;261;p8"/>
                <p:cNvSpPr/>
                <p:nvPr/>
              </p:nvSpPr>
              <p:spPr>
                <a:xfrm>
                  <a:off x="4880222" y="3159011"/>
                  <a:ext cx="44624" cy="30693"/>
                </a:xfrm>
                <a:custGeom>
                  <a:rect b="b" l="l" r="r" t="t"/>
                  <a:pathLst>
                    <a:path extrusionOk="0" h="1778" w="2585">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2" name="Google Shape;262;p8"/>
                <p:cNvSpPr/>
                <p:nvPr/>
              </p:nvSpPr>
              <p:spPr>
                <a:xfrm>
                  <a:off x="4858850" y="3244397"/>
                  <a:ext cx="46885" cy="14604"/>
                </a:xfrm>
                <a:custGeom>
                  <a:rect b="b" l="l" r="r" t="t"/>
                  <a:pathLst>
                    <a:path extrusionOk="0" h="846" w="2716">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3" name="Google Shape;263;p8"/>
                <p:cNvSpPr/>
                <p:nvPr/>
              </p:nvSpPr>
              <p:spPr>
                <a:xfrm>
                  <a:off x="4881050" y="3313279"/>
                  <a:ext cx="44624" cy="30796"/>
                </a:xfrm>
                <a:custGeom>
                  <a:rect b="b" l="l" r="r" t="t"/>
                  <a:pathLst>
                    <a:path extrusionOk="0" h="1784" w="2585">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4" name="Google Shape;264;p8"/>
                <p:cNvSpPr/>
                <p:nvPr/>
              </p:nvSpPr>
              <p:spPr>
                <a:xfrm>
                  <a:off x="5148255" y="3311639"/>
                  <a:ext cx="44624" cy="30779"/>
                </a:xfrm>
                <a:custGeom>
                  <a:rect b="b" l="l" r="r" t="t"/>
                  <a:pathLst>
                    <a:path extrusionOk="0" h="1783" w="2585">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5" name="Google Shape;265;p8"/>
                <p:cNvSpPr/>
                <p:nvPr/>
              </p:nvSpPr>
              <p:spPr>
                <a:xfrm>
                  <a:off x="5167366" y="3242550"/>
                  <a:ext cx="46885" cy="14604"/>
                </a:xfrm>
                <a:custGeom>
                  <a:rect b="b" l="l" r="r" t="t"/>
                  <a:pathLst>
                    <a:path extrusionOk="0" h="846" w="2716">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6" name="Google Shape;266;p8"/>
                <p:cNvSpPr/>
                <p:nvPr/>
              </p:nvSpPr>
              <p:spPr>
                <a:xfrm>
                  <a:off x="5147426" y="3157475"/>
                  <a:ext cx="44624" cy="30693"/>
                </a:xfrm>
                <a:custGeom>
                  <a:rect b="b" l="l" r="r" t="t"/>
                  <a:pathLst>
                    <a:path extrusionOk="0" h="1778" w="2585">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7" name="Google Shape;267;p8"/>
                <p:cNvSpPr/>
                <p:nvPr/>
              </p:nvSpPr>
              <p:spPr>
                <a:xfrm>
                  <a:off x="5096465" y="3095412"/>
                  <a:ext cx="32902" cy="42500"/>
                </a:xfrm>
                <a:custGeom>
                  <a:rect b="b" l="l" r="r" t="t"/>
                  <a:pathLst>
                    <a:path extrusionOk="0" h="2462" w="1906">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68" name="Google Shape;268;p8"/>
              <p:cNvGrpSpPr/>
              <p:nvPr/>
            </p:nvGrpSpPr>
            <p:grpSpPr>
              <a:xfrm>
                <a:off x="5314538" y="2951176"/>
                <a:ext cx="1499581" cy="1442921"/>
                <a:chOff x="3985903" y="2213381"/>
                <a:chExt cx="1124686" cy="1082191"/>
              </a:xfrm>
            </p:grpSpPr>
            <p:sp>
              <p:nvSpPr>
                <p:cNvPr id="269" name="Google Shape;269;p8"/>
                <p:cNvSpPr/>
                <p:nvPr/>
              </p:nvSpPr>
              <p:spPr>
                <a:xfrm>
                  <a:off x="3987353" y="2214624"/>
                  <a:ext cx="1123236" cy="1079614"/>
                </a:xfrm>
                <a:custGeom>
                  <a:rect b="b" l="l" r="r" t="t"/>
                  <a:pathLst>
                    <a:path extrusionOk="0" h="62541" w="65068">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70" name="Google Shape;270;p8"/>
                <p:cNvGrpSpPr/>
                <p:nvPr/>
              </p:nvGrpSpPr>
              <p:grpSpPr>
                <a:xfrm>
                  <a:off x="4380547" y="2919635"/>
                  <a:ext cx="636781" cy="375937"/>
                  <a:chOff x="4380547" y="2919635"/>
                  <a:chExt cx="636781" cy="375937"/>
                </a:xfrm>
              </p:grpSpPr>
              <p:sp>
                <p:nvSpPr>
                  <p:cNvPr id="271" name="Google Shape;271;p8"/>
                  <p:cNvSpPr/>
                  <p:nvPr/>
                </p:nvSpPr>
                <p:spPr>
                  <a:xfrm>
                    <a:off x="4380547" y="3114281"/>
                    <a:ext cx="336481" cy="181291"/>
                  </a:xfrm>
                  <a:custGeom>
                    <a:rect b="b" l="l" r="r" t="t"/>
                    <a:pathLst>
                      <a:path extrusionOk="0" h="10502" w="19492">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2" name="Google Shape;272;p8"/>
                  <p:cNvSpPr/>
                  <p:nvPr/>
                </p:nvSpPr>
                <p:spPr>
                  <a:xfrm>
                    <a:off x="4714354" y="2919635"/>
                    <a:ext cx="302974" cy="303181"/>
                  </a:xfrm>
                  <a:custGeom>
                    <a:rect b="b" l="l" r="r" t="t"/>
                    <a:pathLst>
                      <a:path extrusionOk="0" h="17563" w="17551">
                        <a:moveTo>
                          <a:pt x="1" y="1"/>
                        </a:moveTo>
                        <a:lnTo>
                          <a:pt x="1" y="17562"/>
                        </a:lnTo>
                        <a:lnTo>
                          <a:pt x="17550"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3" name="Google Shape;273;p8"/>
                <p:cNvGrpSpPr/>
                <p:nvPr/>
              </p:nvGrpSpPr>
              <p:grpSpPr>
                <a:xfrm>
                  <a:off x="4714354" y="2285940"/>
                  <a:ext cx="375747" cy="636160"/>
                  <a:chOff x="4714354" y="2285940"/>
                  <a:chExt cx="375747" cy="636160"/>
                </a:xfrm>
              </p:grpSpPr>
              <p:sp>
                <p:nvSpPr>
                  <p:cNvPr id="274" name="Google Shape;274;p8"/>
                  <p:cNvSpPr/>
                  <p:nvPr/>
                </p:nvSpPr>
                <p:spPr>
                  <a:xfrm>
                    <a:off x="4908793" y="2585619"/>
                    <a:ext cx="181308" cy="336481"/>
                  </a:xfrm>
                  <a:custGeom>
                    <a:rect b="b" l="l" r="r" t="t"/>
                    <a:pathLst>
                      <a:path extrusionOk="0" h="19492" w="10503">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5" name="Google Shape;275;p8"/>
                  <p:cNvSpPr/>
                  <p:nvPr/>
                </p:nvSpPr>
                <p:spPr>
                  <a:xfrm>
                    <a:off x="4714354" y="2285940"/>
                    <a:ext cx="303181" cy="302146"/>
                  </a:xfrm>
                  <a:custGeom>
                    <a:rect b="b" l="l" r="r" t="t"/>
                    <a:pathLst>
                      <a:path extrusionOk="0" h="17503" w="17563">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6" name="Google Shape;276;p8"/>
                <p:cNvGrpSpPr/>
                <p:nvPr/>
              </p:nvGrpSpPr>
              <p:grpSpPr>
                <a:xfrm>
                  <a:off x="3985903" y="2585619"/>
                  <a:ext cx="397112" cy="637197"/>
                  <a:chOff x="3985903" y="2585619"/>
                  <a:chExt cx="397112" cy="637197"/>
                </a:xfrm>
              </p:grpSpPr>
              <p:sp>
                <p:nvSpPr>
                  <p:cNvPr id="277" name="Google Shape;277;p8"/>
                  <p:cNvSpPr/>
                  <p:nvPr/>
                </p:nvSpPr>
                <p:spPr>
                  <a:xfrm>
                    <a:off x="3985903" y="2585619"/>
                    <a:ext cx="203093" cy="336481"/>
                  </a:xfrm>
                  <a:custGeom>
                    <a:rect b="b" l="l" r="r" t="t"/>
                    <a:pathLst>
                      <a:path extrusionOk="0" h="19492" w="11765">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8" name="Google Shape;278;p8"/>
                  <p:cNvSpPr/>
                  <p:nvPr/>
                </p:nvSpPr>
                <p:spPr>
                  <a:xfrm>
                    <a:off x="4080455" y="2919635"/>
                    <a:ext cx="302560" cy="303181"/>
                  </a:xfrm>
                  <a:custGeom>
                    <a:rect b="b" l="l" r="r" t="t"/>
                    <a:pathLst>
                      <a:path extrusionOk="0" h="17563" w="17527">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9" name="Google Shape;279;p8"/>
                <p:cNvGrpSpPr/>
                <p:nvPr/>
              </p:nvGrpSpPr>
              <p:grpSpPr>
                <a:xfrm>
                  <a:off x="4080455" y="2213381"/>
                  <a:ext cx="636573" cy="374705"/>
                  <a:chOff x="4080455" y="2213381"/>
                  <a:chExt cx="636573" cy="374705"/>
                </a:xfrm>
              </p:grpSpPr>
              <p:sp>
                <p:nvSpPr>
                  <p:cNvPr id="280" name="Google Shape;280;p8"/>
                  <p:cNvSpPr/>
                  <p:nvPr/>
                </p:nvSpPr>
                <p:spPr>
                  <a:xfrm>
                    <a:off x="4380340" y="2213381"/>
                    <a:ext cx="336688" cy="181101"/>
                  </a:xfrm>
                  <a:custGeom>
                    <a:rect b="b" l="l" r="r" t="t"/>
                    <a:pathLst>
                      <a:path extrusionOk="0" h="10491" w="19504">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1" name="Google Shape;281;p8"/>
                  <p:cNvSpPr/>
                  <p:nvPr/>
                </p:nvSpPr>
                <p:spPr>
                  <a:xfrm>
                    <a:off x="4080455" y="2285940"/>
                    <a:ext cx="302560" cy="302146"/>
                  </a:xfrm>
                  <a:custGeom>
                    <a:rect b="b" l="l" r="r" t="t"/>
                    <a:pathLst>
                      <a:path extrusionOk="0" h="17503" w="17527">
                        <a:moveTo>
                          <a:pt x="17527" y="1"/>
                        </a:moveTo>
                        <a:lnTo>
                          <a:pt x="1" y="17503"/>
                        </a:lnTo>
                        <a:lnTo>
                          <a:pt x="17527" y="17503"/>
                        </a:lnTo>
                        <a:lnTo>
                          <a:pt x="17527"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282" name="Google Shape;282;p8"/>
              <p:cNvGrpSpPr/>
              <p:nvPr/>
            </p:nvGrpSpPr>
            <p:grpSpPr>
              <a:xfrm>
                <a:off x="5909378" y="3494930"/>
                <a:ext cx="311836" cy="355292"/>
                <a:chOff x="4645650" y="3962900"/>
                <a:chExt cx="259950" cy="296175"/>
              </a:xfrm>
            </p:grpSpPr>
            <p:sp>
              <p:nvSpPr>
                <p:cNvPr id="283" name="Google Shape;283;p8"/>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4" name="Google Shape;284;p8"/>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5" name="Google Shape;285;p8"/>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6" name="Google Shape;286;p8"/>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7" name="Google Shape;287;p8"/>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8" name="Google Shape;288;p8"/>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289" name="Google Shape;289;p8"/>
            <p:cNvGrpSpPr/>
            <p:nvPr/>
          </p:nvGrpSpPr>
          <p:grpSpPr>
            <a:xfrm>
              <a:off x="5746162" y="3855107"/>
              <a:ext cx="462347" cy="245835"/>
              <a:chOff x="3891558" y="2180494"/>
              <a:chExt cx="346769" cy="184381"/>
            </a:xfrm>
          </p:grpSpPr>
          <p:sp>
            <p:nvSpPr>
              <p:cNvPr id="290" name="Google Shape;290;p8"/>
              <p:cNvSpPr/>
              <p:nvPr/>
            </p:nvSpPr>
            <p:spPr>
              <a:xfrm>
                <a:off x="3949943" y="2180494"/>
                <a:ext cx="230006" cy="184381"/>
              </a:xfrm>
              <a:custGeom>
                <a:rect b="b" l="l" r="r" t="t"/>
                <a:pathLst>
                  <a:path extrusionOk="0" h="10681" w="13324">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1" name="Google Shape;291;p8"/>
              <p:cNvSpPr/>
              <p:nvPr/>
            </p:nvSpPr>
            <p:spPr>
              <a:xfrm>
                <a:off x="4187334" y="2198379"/>
                <a:ext cx="50993" cy="148820"/>
              </a:xfrm>
              <a:custGeom>
                <a:rect b="b" l="l" r="r" t="t"/>
                <a:pathLst>
                  <a:path extrusionOk="0" h="8621" w="2954">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2" name="Google Shape;292;p8"/>
              <p:cNvSpPr/>
              <p:nvPr/>
            </p:nvSpPr>
            <p:spPr>
              <a:xfrm>
                <a:off x="3891558" y="2198379"/>
                <a:ext cx="50993" cy="148820"/>
              </a:xfrm>
              <a:custGeom>
                <a:rect b="b" l="l" r="r" t="t"/>
                <a:pathLst>
                  <a:path extrusionOk="0" h="8621" w="2954">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0b85b4fff4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99" name="Google Shape;299;g30b85b4fff4_0_0"/>
          <p:cNvPicPr preferRelativeResize="0"/>
          <p:nvPr/>
        </p:nvPicPr>
        <p:blipFill>
          <a:blip r:embed="rId3">
            <a:alphaModFix/>
          </a:blip>
          <a:stretch>
            <a:fillRect/>
          </a:stretch>
        </p:blipFill>
        <p:spPr>
          <a:xfrm>
            <a:off x="152400" y="1950100"/>
            <a:ext cx="9560348" cy="4450524"/>
          </a:xfrm>
          <a:prstGeom prst="rect">
            <a:avLst/>
          </a:prstGeom>
          <a:noFill/>
          <a:ln>
            <a:noFill/>
          </a:ln>
        </p:spPr>
      </p:pic>
      <p:sp>
        <p:nvSpPr>
          <p:cNvPr id="300" name="Google Shape;300;g30b85b4fff4_0_0"/>
          <p:cNvSpPr txBox="1"/>
          <p:nvPr/>
        </p:nvSpPr>
        <p:spPr>
          <a:xfrm>
            <a:off x="230600" y="957525"/>
            <a:ext cx="73995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171616"/>
                </a:solidFill>
                <a:latin typeface="Calibri"/>
                <a:ea typeface="Calibri"/>
                <a:cs typeface="Calibri"/>
                <a:sym typeface="Calibri"/>
              </a:rPr>
              <a:t>IMPLEMENTATION OF IMFET:</a:t>
            </a:r>
            <a:endParaRPr b="1" sz="2800">
              <a:solidFill>
                <a:srgbClr val="17161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30b85b4fff4_0_8"/>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07" name="Google Shape;307;g30b85b4fff4_0_8"/>
          <p:cNvSpPr txBox="1"/>
          <p:nvPr/>
        </p:nvSpPr>
        <p:spPr>
          <a:xfrm>
            <a:off x="441150" y="987600"/>
            <a:ext cx="71889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171616"/>
                </a:solidFill>
                <a:latin typeface="Calibri"/>
                <a:ea typeface="Calibri"/>
                <a:cs typeface="Calibri"/>
                <a:sym typeface="Calibri"/>
              </a:rPr>
              <a:t>OUTPUT:</a:t>
            </a:r>
            <a:endParaRPr b="1" sz="2800">
              <a:solidFill>
                <a:srgbClr val="171616"/>
              </a:solidFill>
              <a:latin typeface="Calibri"/>
              <a:ea typeface="Calibri"/>
              <a:cs typeface="Calibri"/>
              <a:sym typeface="Calibri"/>
            </a:endParaRPr>
          </a:p>
        </p:txBody>
      </p:sp>
      <p:pic>
        <p:nvPicPr>
          <p:cNvPr id="308" name="Google Shape;308;g30b85b4fff4_0_8"/>
          <p:cNvPicPr preferRelativeResize="0"/>
          <p:nvPr/>
        </p:nvPicPr>
        <p:blipFill>
          <a:blip r:embed="rId3">
            <a:alphaModFix/>
          </a:blip>
          <a:stretch>
            <a:fillRect/>
          </a:stretch>
        </p:blipFill>
        <p:spPr>
          <a:xfrm>
            <a:off x="152400" y="1619400"/>
            <a:ext cx="9357550" cy="4496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0b85b4fff4_0_16"/>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15" name="Google Shape;315;g30b85b4fff4_0_16"/>
          <p:cNvSpPr txBox="1"/>
          <p:nvPr/>
        </p:nvSpPr>
        <p:spPr>
          <a:xfrm>
            <a:off x="335875" y="1047750"/>
            <a:ext cx="66774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171616"/>
                </a:solidFill>
                <a:latin typeface="Calibri"/>
                <a:ea typeface="Calibri"/>
                <a:cs typeface="Calibri"/>
                <a:sym typeface="Calibri"/>
              </a:rPr>
              <a:t>PLOT:</a:t>
            </a:r>
            <a:endParaRPr b="1" sz="2800">
              <a:solidFill>
                <a:srgbClr val="171616"/>
              </a:solidFill>
              <a:latin typeface="Calibri"/>
              <a:ea typeface="Calibri"/>
              <a:cs typeface="Calibri"/>
              <a:sym typeface="Calibri"/>
            </a:endParaRPr>
          </a:p>
        </p:txBody>
      </p:sp>
      <p:pic>
        <p:nvPicPr>
          <p:cNvPr id="316" name="Google Shape;316;g30b85b4fff4_0_16"/>
          <p:cNvPicPr preferRelativeResize="0"/>
          <p:nvPr/>
        </p:nvPicPr>
        <p:blipFill>
          <a:blip r:embed="rId3">
            <a:alphaModFix/>
          </a:blip>
          <a:stretch>
            <a:fillRect/>
          </a:stretch>
        </p:blipFill>
        <p:spPr>
          <a:xfrm>
            <a:off x="152400" y="1784550"/>
            <a:ext cx="9162050" cy="458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30b85b4fff4_0_130"/>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22" name="Google Shape;322;g30b85b4fff4_0_130"/>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3000" u="none" cap="none" strike="noStrike">
                <a:solidFill>
                  <a:srgbClr val="000000"/>
                </a:solidFill>
                <a:latin typeface="Calibri"/>
                <a:ea typeface="Calibri"/>
                <a:cs typeface="Calibri"/>
                <a:sym typeface="Calibri"/>
              </a:rPr>
              <a:t>C</a:t>
            </a:r>
            <a:r>
              <a:rPr b="1" lang="en-US" sz="3000">
                <a:latin typeface="Calibri"/>
                <a:ea typeface="Calibri"/>
                <a:cs typeface="Calibri"/>
                <a:sym typeface="Calibri"/>
              </a:rPr>
              <a:t>hallenges</a:t>
            </a:r>
            <a:r>
              <a:rPr b="1" i="0" lang="en-US" sz="3000" u="none" cap="none" strike="noStrike">
                <a:solidFill>
                  <a:srgbClr val="000000"/>
                </a:solidFill>
                <a:latin typeface="Calibri"/>
                <a:ea typeface="Calibri"/>
                <a:cs typeface="Calibri"/>
                <a:sym typeface="Calibri"/>
              </a:rPr>
              <a:t> &amp; Future Work</a:t>
            </a:r>
            <a:endParaRPr i="0" sz="3000" u="none" cap="none" strike="noStrike">
              <a:solidFill>
                <a:srgbClr val="000000"/>
              </a:solidFill>
              <a:latin typeface="Calibri"/>
              <a:ea typeface="Calibri"/>
              <a:cs typeface="Calibri"/>
              <a:sym typeface="Calibri"/>
            </a:endParaRPr>
          </a:p>
        </p:txBody>
      </p:sp>
      <p:sp>
        <p:nvSpPr>
          <p:cNvPr id="323" name="Google Shape;323;g30b85b4fff4_0_130"/>
          <p:cNvSpPr txBox="1"/>
          <p:nvPr/>
        </p:nvSpPr>
        <p:spPr>
          <a:xfrm>
            <a:off x="432608" y="886557"/>
            <a:ext cx="11326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800">
                <a:latin typeface="Calibri"/>
                <a:ea typeface="Calibri"/>
                <a:cs typeface="Calibri"/>
                <a:sym typeface="Calibri"/>
              </a:rPr>
              <a:t>Challenges </a:t>
            </a:r>
            <a:r>
              <a:rPr b="1" lang="en-US" sz="2000">
                <a:latin typeface="Calibri"/>
                <a:ea typeface="Calibri"/>
                <a:cs typeface="Calibri"/>
                <a:sym typeface="Calibri"/>
              </a:rPr>
              <a:t>:</a:t>
            </a:r>
            <a:endParaRPr b="1" sz="2000">
              <a:latin typeface="Calibri"/>
              <a:ea typeface="Calibri"/>
              <a:cs typeface="Calibri"/>
              <a:sym typeface="Calibri"/>
            </a:endParaRPr>
          </a:p>
          <a:p>
            <a:pPr indent="0" lvl="0" marL="0" marR="0" rtl="0" algn="l">
              <a:lnSpc>
                <a:spcPct val="100000"/>
              </a:lnSpc>
              <a:spcBef>
                <a:spcPts val="0"/>
              </a:spcBef>
              <a:spcAft>
                <a:spcPts val="0"/>
              </a:spcAft>
              <a:buNone/>
            </a:pPr>
            <a:r>
              <a:t/>
            </a:r>
            <a:endParaRPr b="1" sz="2000">
              <a:latin typeface="Calibri"/>
              <a:ea typeface="Calibri"/>
              <a:cs typeface="Calibri"/>
              <a:sym typeface="Calibri"/>
            </a:endParaRPr>
          </a:p>
          <a:p>
            <a:pPr indent="0" lvl="0" marL="0" marR="0" rtl="0" algn="l">
              <a:lnSpc>
                <a:spcPct val="100000"/>
              </a:lnSpc>
              <a:spcBef>
                <a:spcPts val="0"/>
              </a:spcBef>
              <a:spcAft>
                <a:spcPts val="0"/>
              </a:spcAft>
              <a:buNone/>
            </a:pPr>
            <a:r>
              <a:rPr b="1" lang="en-US" sz="2000">
                <a:latin typeface="Calibri"/>
                <a:ea typeface="Calibri"/>
                <a:cs typeface="Calibri"/>
                <a:sym typeface="Calibri"/>
              </a:rPr>
              <a:t>Short-Channel Effects: </a:t>
            </a:r>
            <a:r>
              <a:rPr lang="en-US" sz="2000">
                <a:latin typeface="Calibri"/>
                <a:ea typeface="Calibri"/>
                <a:cs typeface="Calibri"/>
                <a:sym typeface="Calibri"/>
              </a:rPr>
              <a:t>As FETs get smaller, the control of the gate over the channel (where current flows) becomes weaker, which again leads to poor performance and higher power consumption.</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0"/>
              </a:spcBef>
              <a:spcAft>
                <a:spcPts val="0"/>
              </a:spcAft>
              <a:buNone/>
            </a:pPr>
            <a:r>
              <a:rPr b="1" lang="en-US" sz="2000">
                <a:latin typeface="Calibri"/>
                <a:ea typeface="Calibri"/>
                <a:cs typeface="Calibri"/>
                <a:sym typeface="Calibri"/>
              </a:rPr>
              <a:t>Heat and Reliability</a:t>
            </a:r>
            <a:r>
              <a:rPr lang="en-US" sz="2000">
                <a:latin typeface="Calibri"/>
                <a:ea typeface="Calibri"/>
                <a:cs typeface="Calibri"/>
                <a:sym typeface="Calibri"/>
              </a:rPr>
              <a:t>: Smaller devices generate more heat, which affects reliability and lifespan.</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b="1" sz="2000">
              <a:latin typeface="Calibri"/>
              <a:ea typeface="Calibri"/>
              <a:cs typeface="Calibri"/>
              <a:sym typeface="Calibri"/>
            </a:endParaRPr>
          </a:p>
          <a:p>
            <a:pPr indent="0" lvl="0" marL="0" marR="0" rtl="0" algn="l">
              <a:lnSpc>
                <a:spcPct val="100000"/>
              </a:lnSpc>
              <a:spcBef>
                <a:spcPts val="0"/>
              </a:spcBef>
              <a:spcAft>
                <a:spcPts val="0"/>
              </a:spcAft>
              <a:buNone/>
            </a:pPr>
            <a:r>
              <a:rPr b="1" i="0" lang="en-US" sz="2800" u="none" cap="none" strike="noStrike">
                <a:solidFill>
                  <a:srgbClr val="000000"/>
                </a:solidFill>
                <a:latin typeface="Calibri"/>
                <a:ea typeface="Calibri"/>
                <a:cs typeface="Calibri"/>
                <a:sym typeface="Calibri"/>
              </a:rPr>
              <a:t>Future Work</a:t>
            </a:r>
            <a:r>
              <a:rPr lang="en-US" sz="2800">
                <a:latin typeface="Calibri"/>
                <a:ea typeface="Calibri"/>
                <a:cs typeface="Calibri"/>
                <a:sym typeface="Calibri"/>
              </a:rPr>
              <a:t> </a:t>
            </a:r>
            <a:r>
              <a:rPr lang="en-US" sz="2000">
                <a:latin typeface="Calibri"/>
                <a:ea typeface="Calibri"/>
                <a:cs typeface="Calibri"/>
                <a:sym typeface="Calibri"/>
              </a:rPr>
              <a:t>:</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0"/>
              </a:spcBef>
              <a:spcAft>
                <a:spcPts val="0"/>
              </a:spcAft>
              <a:buNone/>
            </a:pPr>
            <a:r>
              <a:rPr b="1" lang="en-US" sz="2000">
                <a:latin typeface="Calibri"/>
                <a:ea typeface="Calibri"/>
                <a:cs typeface="Calibri"/>
                <a:sym typeface="Calibri"/>
              </a:rPr>
              <a:t>Advanced Measurement Techniques</a:t>
            </a:r>
            <a:r>
              <a:rPr lang="en-US" sz="2000">
                <a:latin typeface="Calibri"/>
                <a:ea typeface="Calibri"/>
                <a:cs typeface="Calibri"/>
                <a:sym typeface="Calibri"/>
              </a:rPr>
              <a:t>: As the devices shrinks in size the general methods may not be precise enough to work with so we will need new techniques to measure its properties accordingly.</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0"/>
              </a:spcBef>
              <a:spcAft>
                <a:spcPts val="0"/>
              </a:spcAft>
              <a:buNone/>
            </a:pPr>
            <a:r>
              <a:rPr b="1" lang="en-US" sz="2000">
                <a:latin typeface="Calibri"/>
                <a:ea typeface="Calibri"/>
                <a:cs typeface="Calibri"/>
                <a:sym typeface="Calibri"/>
              </a:rPr>
              <a:t>Reliability Testing</a:t>
            </a:r>
            <a:r>
              <a:rPr lang="en-US" sz="2000">
                <a:latin typeface="Calibri"/>
                <a:ea typeface="Calibri"/>
                <a:cs typeface="Calibri"/>
                <a:sym typeface="Calibri"/>
              </a:rPr>
              <a:t>: As we </a:t>
            </a:r>
            <a:r>
              <a:rPr lang="en-US" sz="2000">
                <a:latin typeface="Calibri"/>
                <a:ea typeface="Calibri"/>
                <a:cs typeface="Calibri"/>
                <a:sym typeface="Calibri"/>
              </a:rPr>
              <a:t>already</a:t>
            </a:r>
            <a:r>
              <a:rPr lang="en-US" sz="2000">
                <a:latin typeface="Calibri"/>
                <a:ea typeface="Calibri"/>
                <a:cs typeface="Calibri"/>
                <a:sym typeface="Calibri"/>
              </a:rPr>
              <a:t> talked since the size shrinks testing </a:t>
            </a:r>
            <a:r>
              <a:rPr lang="en-US" sz="2000">
                <a:latin typeface="Calibri"/>
                <a:ea typeface="Calibri"/>
                <a:cs typeface="Calibri"/>
                <a:sym typeface="Calibri"/>
              </a:rPr>
              <a:t>reliability</a:t>
            </a:r>
            <a:r>
              <a:rPr lang="en-US" sz="2000">
                <a:latin typeface="Calibri"/>
                <a:ea typeface="Calibri"/>
                <a:cs typeface="Calibri"/>
                <a:sym typeface="Calibri"/>
              </a:rPr>
              <a:t> under various conditions like heat,voltage,temperature becomes more crucial, more advanced techniques like Self-Heating Effect Testing will be introduced to make sure that nano scaled FETs are strong.</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0dbd0127e6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30" name="Google Shape;330;g30dbd0127e6_0_0"/>
          <p:cNvSpPr txBox="1"/>
          <p:nvPr/>
        </p:nvSpPr>
        <p:spPr>
          <a:xfrm>
            <a:off x="335875" y="972550"/>
            <a:ext cx="38952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171616"/>
                </a:solidFill>
                <a:latin typeface="Calibri"/>
                <a:ea typeface="Calibri"/>
                <a:cs typeface="Calibri"/>
                <a:sym typeface="Calibri"/>
              </a:rPr>
              <a:t>Conclusion:</a:t>
            </a:r>
            <a:endParaRPr b="1" sz="2800">
              <a:solidFill>
                <a:srgbClr val="171616"/>
              </a:solidFill>
              <a:latin typeface="Calibri"/>
              <a:ea typeface="Calibri"/>
              <a:cs typeface="Calibri"/>
              <a:sym typeface="Calibri"/>
            </a:endParaRPr>
          </a:p>
        </p:txBody>
      </p:sp>
      <p:sp>
        <p:nvSpPr>
          <p:cNvPr id="331" name="Google Shape;331;g30dbd0127e6_0_0"/>
          <p:cNvSpPr txBox="1"/>
          <p:nvPr/>
        </p:nvSpPr>
        <p:spPr>
          <a:xfrm>
            <a:off x="295800" y="536400"/>
            <a:ext cx="3243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0"/>
              </a:spcBef>
              <a:spcAft>
                <a:spcPts val="2800"/>
              </a:spcAft>
              <a:buNone/>
            </a:pPr>
            <a:r>
              <a:t/>
            </a:r>
            <a:endParaRPr b="1" sz="1500">
              <a:latin typeface="Calibri"/>
              <a:ea typeface="Calibri"/>
              <a:cs typeface="Calibri"/>
              <a:sym typeface="Calibri"/>
            </a:endParaRPr>
          </a:p>
        </p:txBody>
      </p:sp>
      <p:sp>
        <p:nvSpPr>
          <p:cNvPr id="332" name="Google Shape;332;g30dbd0127e6_0_0"/>
          <p:cNvSpPr txBox="1"/>
          <p:nvPr/>
        </p:nvSpPr>
        <p:spPr>
          <a:xfrm>
            <a:off x="516350" y="1649325"/>
            <a:ext cx="1130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33" name="Google Shape;333;g30dbd0127e6_0_0"/>
          <p:cNvSpPr txBox="1"/>
          <p:nvPr/>
        </p:nvSpPr>
        <p:spPr>
          <a:xfrm>
            <a:off x="295800" y="1859875"/>
            <a:ext cx="11364900" cy="4812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Font typeface="Calibri"/>
              <a:buChar char="●"/>
            </a:pPr>
            <a:r>
              <a:rPr b="1" lang="en-US" sz="2000">
                <a:latin typeface="Calibri"/>
                <a:ea typeface="Calibri"/>
                <a:cs typeface="Calibri"/>
                <a:sym typeface="Calibri"/>
              </a:rPr>
              <a:t>Simulation Overview</a:t>
            </a:r>
            <a:r>
              <a:rPr lang="en-US" sz="2000">
                <a:latin typeface="Calibri"/>
                <a:ea typeface="Calibri"/>
                <a:cs typeface="Calibri"/>
                <a:sym typeface="Calibri"/>
              </a:rPr>
              <a:t>: This tells about the structure of the nanoscale transistor  with different regions like silicon, polysilicon, and contacts. The color-coded doping concentrations indicate that the source, drain, and channel regions are clearly defined, which is necessary for the transistor to work.</a:t>
            </a:r>
            <a:endParaRPr sz="2000">
              <a:latin typeface="Calibri"/>
              <a:ea typeface="Calibri"/>
              <a:cs typeface="Calibri"/>
              <a:sym typeface="Calibri"/>
            </a:endParaRPr>
          </a:p>
          <a:p>
            <a:pPr indent="-355600" lvl="0" marL="457200" rtl="0" algn="l">
              <a:lnSpc>
                <a:spcPct val="115000"/>
              </a:lnSpc>
              <a:spcBef>
                <a:spcPts val="1000"/>
              </a:spcBef>
              <a:spcAft>
                <a:spcPts val="0"/>
              </a:spcAft>
              <a:buSzPts val="2000"/>
              <a:buFont typeface="Calibri"/>
              <a:buChar char="●"/>
            </a:pPr>
            <a:r>
              <a:rPr b="1" lang="en-US" sz="2000">
                <a:latin typeface="Calibri"/>
                <a:ea typeface="Calibri"/>
                <a:cs typeface="Calibri"/>
                <a:sym typeface="Calibri"/>
              </a:rPr>
              <a:t>Output Characteristics</a:t>
            </a:r>
            <a:r>
              <a:rPr lang="en-US" sz="2000">
                <a:latin typeface="Calibri"/>
                <a:ea typeface="Calibri"/>
                <a:cs typeface="Calibri"/>
                <a:sym typeface="Calibri"/>
              </a:rPr>
              <a:t>: It shows how the drain current (output) increases as we apply more voltage to the gate (input). </a:t>
            </a:r>
            <a:endParaRPr sz="2000">
              <a:latin typeface="Calibri"/>
              <a:ea typeface="Calibri"/>
              <a:cs typeface="Calibri"/>
              <a:sym typeface="Calibri"/>
            </a:endParaRPr>
          </a:p>
          <a:p>
            <a:pPr indent="-355600" lvl="0" marL="457200" rtl="0" algn="l">
              <a:lnSpc>
                <a:spcPct val="115000"/>
              </a:lnSpc>
              <a:spcBef>
                <a:spcPts val="1200"/>
              </a:spcBef>
              <a:spcAft>
                <a:spcPts val="0"/>
              </a:spcAft>
              <a:buSzPts val="2000"/>
              <a:buFont typeface="Calibri"/>
              <a:buChar char="●"/>
            </a:pPr>
            <a:r>
              <a:rPr lang="en-US" sz="2000">
                <a:latin typeface="Calibri"/>
                <a:ea typeface="Calibri"/>
                <a:cs typeface="Calibri"/>
                <a:sym typeface="Calibri"/>
              </a:rPr>
              <a:t>Some advanced effects that happen when transistors get very small (like short-channel and quantum effects) need further study to improve accuracy.</a:t>
            </a:r>
            <a:endParaRPr sz="2000">
              <a:latin typeface="Calibri"/>
              <a:ea typeface="Calibri"/>
              <a:cs typeface="Calibri"/>
              <a:sym typeface="Calibri"/>
            </a:endParaRPr>
          </a:p>
          <a:p>
            <a:pPr indent="0" lvl="0" marL="0" rtl="0" algn="l">
              <a:lnSpc>
                <a:spcPct val="115000"/>
              </a:lnSpc>
              <a:spcBef>
                <a:spcPts val="1200"/>
              </a:spcBef>
              <a:spcAft>
                <a:spcPts val="0"/>
              </a:spcAft>
              <a:buNone/>
            </a:pPr>
            <a:r>
              <a:t/>
            </a:r>
            <a:endParaRPr sz="2000">
              <a:latin typeface="Calibri"/>
              <a:ea typeface="Calibri"/>
              <a:cs typeface="Calibri"/>
              <a:sym typeface="Calibri"/>
            </a:endParaRPr>
          </a:p>
          <a:p>
            <a:pPr indent="0" lvl="0" marL="0" rtl="0" algn="l">
              <a:lnSpc>
                <a:spcPct val="115000"/>
              </a:lnSpc>
              <a:spcBef>
                <a:spcPts val="1200"/>
              </a:spcBef>
              <a:spcAft>
                <a:spcPts val="0"/>
              </a:spcAft>
              <a:buNone/>
            </a:pPr>
            <a:r>
              <a:t/>
            </a:r>
            <a:endParaRPr sz="2000">
              <a:latin typeface="Calibri"/>
              <a:ea typeface="Calibri"/>
              <a:cs typeface="Calibri"/>
              <a:sym typeface="Calibri"/>
            </a:endParaRPr>
          </a:p>
          <a:p>
            <a:pPr indent="0" lvl="0" marL="0" rtl="0" algn="l">
              <a:lnSpc>
                <a:spcPct val="115000"/>
              </a:lnSpc>
              <a:spcBef>
                <a:spcPts val="1200"/>
              </a:spcBef>
              <a:spcAft>
                <a:spcPts val="0"/>
              </a:spcAft>
              <a:buNone/>
            </a:pPr>
            <a:r>
              <a:t/>
            </a:r>
            <a:endParaRPr sz="2000">
              <a:latin typeface="Calibri"/>
              <a:ea typeface="Calibri"/>
              <a:cs typeface="Calibri"/>
              <a:sym typeface="Calibri"/>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f75cd22328_0_47"/>
          <p:cNvSpPr txBox="1"/>
          <p:nvPr>
            <p:ph idx="12" type="sldNum"/>
          </p:nvPr>
        </p:nvSpPr>
        <p:spPr>
          <a:xfrm>
            <a:off x="9448800"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40" name="Google Shape;340;g2f75cd22328_0_47"/>
          <p:cNvSpPr txBox="1"/>
          <p:nvPr>
            <p:ph idx="1" type="body"/>
          </p:nvPr>
        </p:nvSpPr>
        <p:spPr>
          <a:xfrm>
            <a:off x="540300" y="1206325"/>
            <a:ext cx="11111400" cy="528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solidFill>
                  <a:srgbClr val="000000"/>
                </a:solidFill>
              </a:rPr>
              <a:t>REFERENCES:</a:t>
            </a:r>
            <a:endParaRPr b="1">
              <a:solidFill>
                <a:srgbClr val="000000"/>
              </a:solidFill>
            </a:endParaRPr>
          </a:p>
          <a:p>
            <a:pPr indent="0" lvl="0" marL="0" rtl="0" algn="l">
              <a:spcBef>
                <a:spcPts val="1000"/>
              </a:spcBef>
              <a:spcAft>
                <a:spcPts val="0"/>
              </a:spcAft>
              <a:buNone/>
            </a:pPr>
            <a:r>
              <a:rPr lang="en-US" sz="3200">
                <a:solidFill>
                  <a:srgbClr val="000000"/>
                </a:solidFill>
                <a:latin typeface="Montserrat ExtraBold"/>
                <a:ea typeface="Montserrat ExtraBold"/>
                <a:cs typeface="Montserrat ExtraBold"/>
                <a:sym typeface="Montserrat ExtraBold"/>
              </a:rPr>
              <a:t>.</a:t>
            </a:r>
            <a:r>
              <a:rPr lang="en-US" sz="1500">
                <a:solidFill>
                  <a:srgbClr val="000000"/>
                </a:solidFill>
                <a:latin typeface="Arial"/>
                <a:ea typeface="Arial"/>
                <a:cs typeface="Arial"/>
                <a:sym typeface="Arial"/>
              </a:rPr>
              <a:t> </a:t>
            </a:r>
            <a:r>
              <a:rPr b="1" lang="en-US" sz="1500">
                <a:solidFill>
                  <a:srgbClr val="000000"/>
                </a:solidFill>
                <a:latin typeface="Arial"/>
                <a:ea typeface="Arial"/>
                <a:cs typeface="Arial"/>
                <a:sym typeface="Arial"/>
              </a:rPr>
              <a:t>Chitrakant Sahu, Jawar Singh.</a:t>
            </a:r>
            <a:r>
              <a:rPr lang="en-US" sz="1500">
                <a:solidFill>
                  <a:srgbClr val="000000"/>
                </a:solidFill>
                <a:latin typeface="Arial"/>
                <a:ea typeface="Arial"/>
                <a:cs typeface="Arial"/>
                <a:sym typeface="Arial"/>
              </a:rPr>
              <a:t> "Device and circuit performance analysis of double gate junctionless transistors at Lg = 18 nm." </a:t>
            </a:r>
            <a:r>
              <a:rPr i="1" lang="en-US" sz="1500">
                <a:solidFill>
                  <a:srgbClr val="000000"/>
                </a:solidFill>
                <a:latin typeface="Arial"/>
                <a:ea typeface="Arial"/>
                <a:cs typeface="Arial"/>
                <a:sym typeface="Arial"/>
              </a:rPr>
              <a:t>The Journal of Engineering</a:t>
            </a:r>
            <a:r>
              <a:rPr lang="en-US" sz="1500">
                <a:solidFill>
                  <a:srgbClr val="000000"/>
                </a:solidFill>
                <a:latin typeface="Arial"/>
                <a:ea typeface="Arial"/>
                <a:cs typeface="Arial"/>
                <a:sym typeface="Arial"/>
              </a:rPr>
              <a:t>, 2014, Vol. 2014, Iss. 3, pp. 105–110. DOI: 10.1049/joe.2013.0269</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US" sz="3200">
                <a:solidFill>
                  <a:srgbClr val="000000"/>
                </a:solidFill>
                <a:latin typeface="Montserrat ExtraBold"/>
                <a:ea typeface="Montserrat ExtraBold"/>
                <a:cs typeface="Montserrat ExtraBold"/>
                <a:sym typeface="Montserrat ExtraBold"/>
              </a:rPr>
              <a:t>.</a:t>
            </a:r>
            <a:r>
              <a:rPr lang="en-US" sz="1500">
                <a:solidFill>
                  <a:srgbClr val="000000"/>
                </a:solidFill>
                <a:latin typeface="Arial"/>
                <a:ea typeface="Arial"/>
                <a:cs typeface="Arial"/>
                <a:sym typeface="Arial"/>
              </a:rPr>
              <a:t> Kim, K. W., Tian, H., &amp; Littlejohn, M. A. (1991). "Analysis of delta-doped and uniformly doped AlGaAs/GaAs HEMT's by ensemble Monte Carlo simulations," </a:t>
            </a:r>
            <a:r>
              <a:rPr i="1" lang="en-US" sz="1500">
                <a:solidFill>
                  <a:srgbClr val="000000"/>
                </a:solidFill>
                <a:latin typeface="Arial"/>
                <a:ea typeface="Arial"/>
                <a:cs typeface="Arial"/>
                <a:sym typeface="Arial"/>
              </a:rPr>
              <a:t>IEEE Transactions on Electron Devices</a:t>
            </a:r>
            <a:r>
              <a:rPr lang="en-US" sz="1500">
                <a:solidFill>
                  <a:srgbClr val="000000"/>
                </a:solidFill>
                <a:latin typeface="Arial"/>
                <a:ea typeface="Arial"/>
                <a:cs typeface="Arial"/>
                <a:sym typeface="Arial"/>
              </a:rPr>
              <a:t>, 38(8), 1731-1741</a:t>
            </a:r>
            <a:endParaRPr b="1" sz="1500">
              <a:solidFill>
                <a:srgbClr val="000000"/>
              </a:solidFill>
              <a:latin typeface="Arial"/>
              <a:ea typeface="Arial"/>
              <a:cs typeface="Arial"/>
              <a:sym typeface="Arial"/>
            </a:endParaRPr>
          </a:p>
          <a:p>
            <a:pPr indent="0" lvl="0" marL="0" rtl="0" algn="l">
              <a:spcBef>
                <a:spcPts val="1000"/>
              </a:spcBef>
              <a:spcAft>
                <a:spcPts val="0"/>
              </a:spcAft>
              <a:buNone/>
            </a:pPr>
            <a:r>
              <a:rPr lang="en-US" sz="3200">
                <a:solidFill>
                  <a:srgbClr val="000000"/>
                </a:solidFill>
                <a:latin typeface="Montserrat ExtraBold"/>
                <a:ea typeface="Montserrat ExtraBold"/>
                <a:cs typeface="Montserrat ExtraBold"/>
                <a:sym typeface="Montserrat ExtraBold"/>
              </a:rPr>
              <a:t>.</a:t>
            </a:r>
            <a:r>
              <a:rPr lang="en-US" sz="1500">
                <a:solidFill>
                  <a:srgbClr val="000000"/>
                </a:solidFill>
                <a:latin typeface="Arial"/>
                <a:ea typeface="Arial"/>
                <a:cs typeface="Arial"/>
                <a:sym typeface="Arial"/>
              </a:rPr>
              <a:t> H. Horie et al., 1991,C.-W. Lee et al., 2009&amp;R. Rios et al., 2011 0018-9383 © 2019 IEEE</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US" sz="3200">
                <a:solidFill>
                  <a:srgbClr val="000000"/>
                </a:solidFill>
                <a:latin typeface="Montserrat ExtraBold"/>
                <a:ea typeface="Montserrat ExtraBold"/>
                <a:cs typeface="Montserrat ExtraBold"/>
                <a:sym typeface="Montserrat ExtraBold"/>
              </a:rPr>
              <a:t>.</a:t>
            </a:r>
            <a:r>
              <a:rPr lang="en-US" sz="1500">
                <a:solidFill>
                  <a:srgbClr val="000000"/>
                </a:solidFill>
                <a:latin typeface="Arial"/>
                <a:ea typeface="Arial"/>
                <a:cs typeface="Arial"/>
                <a:sym typeface="Arial"/>
              </a:rPr>
              <a:t> J. Franco et al., "Superior NBTI Reliability of SiGe Channel pMOSFETs," Proc. IEDM, 2011</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US" sz="1500">
                <a:solidFill>
                  <a:srgbClr val="000000"/>
                </a:solidFill>
                <a:latin typeface="Arial"/>
                <a:ea typeface="Arial"/>
                <a:cs typeface="Arial"/>
                <a:sym typeface="Arial"/>
              </a:rPr>
              <a:t>T. Grasser et al., "Recent Advances in Understanding the Bias Temperature Instability," Proc. IEEE IEDM, 2010</a:t>
            </a:r>
            <a:endParaRPr sz="1500">
              <a:solidFill>
                <a:srgbClr val="000000"/>
              </a:solidFill>
              <a:latin typeface="Arial"/>
              <a:ea typeface="Arial"/>
              <a:cs typeface="Arial"/>
              <a:sym typeface="Arial"/>
            </a:endParaRPr>
          </a:p>
          <a:p>
            <a:pPr indent="0" lvl="0" marL="0" rtl="0" algn="l">
              <a:spcBef>
                <a:spcPts val="1000"/>
              </a:spcBef>
              <a:spcAft>
                <a:spcPts val="0"/>
              </a:spcAft>
              <a:buNone/>
            </a:pPr>
            <a:r>
              <a:rPr lang="en-US" sz="3200">
                <a:solidFill>
                  <a:srgbClr val="000000"/>
                </a:solidFill>
                <a:latin typeface="Montserrat ExtraBold"/>
                <a:ea typeface="Montserrat ExtraBold"/>
                <a:cs typeface="Montserrat ExtraBold"/>
                <a:sym typeface="Montserrat ExtraBold"/>
              </a:rPr>
              <a:t>.</a:t>
            </a:r>
            <a:r>
              <a:rPr lang="en-US" sz="1500">
                <a:solidFill>
                  <a:srgbClr val="000000"/>
                </a:solidFill>
                <a:latin typeface="Arial"/>
                <a:ea typeface="Arial"/>
                <a:cs typeface="Arial"/>
                <a:sym typeface="Arial"/>
              </a:rPr>
              <a:t> Rodríguez-Ruiz, G. A., Gutiérrez-D, E. A., Sarmiento-Reyes, L. A., Stanojevic, Z., Kosina, H., Guarin, F. J., &amp; García-R, P. J. (2015). </a:t>
            </a:r>
            <a:r>
              <a:rPr i="1" lang="en-US" sz="1500">
                <a:solidFill>
                  <a:srgbClr val="000000"/>
                </a:solidFill>
                <a:latin typeface="Arial"/>
                <a:ea typeface="Arial"/>
                <a:cs typeface="Arial"/>
                <a:sym typeface="Arial"/>
              </a:rPr>
              <a:t>Thermo-Magnetic Effects in Nano-Scaled MOSFET: An Experimental, Modeling, and Simulation Approach.</a:t>
            </a:r>
            <a:r>
              <a:rPr lang="en-US" sz="1500">
                <a:solidFill>
                  <a:srgbClr val="000000"/>
                </a:solidFill>
                <a:latin typeface="Arial"/>
                <a:ea typeface="Arial"/>
                <a:cs typeface="Arial"/>
                <a:sym typeface="Arial"/>
              </a:rPr>
              <a:t> IEEE Journal of the Electron Devices Society, 3(2), 78-84. DOI: 10.1109/JEDS.2015.2390629.</a:t>
            </a:r>
            <a:endParaRPr sz="15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84"/>
          <p:cNvSpPr txBox="1"/>
          <p:nvPr/>
        </p:nvSpPr>
        <p:spPr>
          <a:xfrm>
            <a:off x="4072466" y="3303027"/>
            <a:ext cx="407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t>THANK YOU</a:t>
            </a:r>
            <a:endParaRPr b="1" i="0" sz="4400" u="none" cap="none" strike="noStrike"/>
          </a:p>
        </p:txBody>
      </p:sp>
      <p:pic>
        <p:nvPicPr>
          <p:cNvPr id="346" name="Google Shape;346;p84"/>
          <p:cNvPicPr preferRelativeResize="0"/>
          <p:nvPr/>
        </p:nvPicPr>
        <p:blipFill rotWithShape="1">
          <a:blip r:embed="rId3">
            <a:alphaModFix/>
          </a:blip>
          <a:srcRect b="35101" l="22326" r="11836" t="32664"/>
          <a:stretch/>
        </p:blipFill>
        <p:spPr>
          <a:xfrm>
            <a:off x="262467" y="258234"/>
            <a:ext cx="1504951" cy="423333"/>
          </a:xfrm>
          <a:prstGeom prst="rect">
            <a:avLst/>
          </a:prstGeom>
          <a:noFill/>
          <a:ln>
            <a:noFill/>
          </a:ln>
        </p:spPr>
      </p:pic>
      <p:grpSp>
        <p:nvGrpSpPr>
          <p:cNvPr id="347" name="Google Shape;347;p84"/>
          <p:cNvGrpSpPr/>
          <p:nvPr/>
        </p:nvGrpSpPr>
        <p:grpSpPr>
          <a:xfrm>
            <a:off x="11856720" y="1182857"/>
            <a:ext cx="223520" cy="990718"/>
            <a:chOff x="11856720" y="140636"/>
            <a:chExt cx="223520" cy="990718"/>
          </a:xfrm>
        </p:grpSpPr>
        <p:grpSp>
          <p:nvGrpSpPr>
            <p:cNvPr id="348" name="Google Shape;348;p84"/>
            <p:cNvGrpSpPr/>
            <p:nvPr/>
          </p:nvGrpSpPr>
          <p:grpSpPr>
            <a:xfrm>
              <a:off x="11856720" y="660278"/>
              <a:ext cx="223520" cy="471076"/>
              <a:chOff x="9734551" y="3138055"/>
              <a:chExt cx="2457449" cy="1328450"/>
            </a:xfrm>
          </p:grpSpPr>
          <p:sp>
            <p:nvSpPr>
              <p:cNvPr id="349" name="Google Shape;349;p84"/>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50" name="Google Shape;350;p84"/>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351" name="Google Shape;351;p84"/>
            <p:cNvGrpSpPr/>
            <p:nvPr/>
          </p:nvGrpSpPr>
          <p:grpSpPr>
            <a:xfrm>
              <a:off x="11856720" y="140636"/>
              <a:ext cx="223520" cy="471076"/>
              <a:chOff x="9734551" y="3138055"/>
              <a:chExt cx="2457449" cy="1328450"/>
            </a:xfrm>
          </p:grpSpPr>
          <p:sp>
            <p:nvSpPr>
              <p:cNvPr id="352" name="Google Shape;352;p84"/>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53" name="Google Shape;353;p84"/>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id="354" name="Google Shape;354;p84"/>
          <p:cNvPicPr preferRelativeResize="0"/>
          <p:nvPr/>
        </p:nvPicPr>
        <p:blipFill rotWithShape="1">
          <a:blip r:embed="rId4">
            <a:alphaModFix/>
          </a:blip>
          <a:srcRect b="0" l="0" r="0" t="0"/>
          <a:stretch/>
        </p:blipFill>
        <p:spPr>
          <a:xfrm>
            <a:off x="7829549" y="2637368"/>
            <a:ext cx="4931834" cy="49318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21" name="Google Shape;121;p76"/>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Project Group – Details</a:t>
            </a:r>
            <a:endParaRPr b="0" i="0" sz="1400" u="none" cap="none" strike="noStrike">
              <a:solidFill>
                <a:srgbClr val="000000"/>
              </a:solidFill>
              <a:latin typeface="Arial"/>
              <a:ea typeface="Arial"/>
              <a:cs typeface="Arial"/>
              <a:sym typeface="Arial"/>
            </a:endParaRPr>
          </a:p>
        </p:txBody>
      </p:sp>
      <p:grpSp>
        <p:nvGrpSpPr>
          <p:cNvPr id="123" name="Google Shape;123;p76"/>
          <p:cNvGrpSpPr/>
          <p:nvPr/>
        </p:nvGrpSpPr>
        <p:grpSpPr>
          <a:xfrm>
            <a:off x="550606" y="762414"/>
            <a:ext cx="10965118" cy="305674"/>
            <a:chOff x="550606" y="762414"/>
            <a:chExt cx="10965118" cy="305674"/>
          </a:xfrm>
        </p:grpSpPr>
        <p:sp>
          <p:nvSpPr>
            <p:cNvPr id="124" name="Google Shape;124;p76"/>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Photo </a:t>
              </a:r>
              <a:endParaRPr b="1" i="0" sz="1000" u="none" cap="none" strike="noStrik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Track</a:t>
              </a:r>
              <a:endParaRPr b="1" i="0" sz="1000" u="none" cap="none" strike="noStrik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Roll No</a:t>
              </a:r>
              <a:endParaRPr b="1" i="0" sz="1000" u="none" cap="none" strike="noStrik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Name</a:t>
              </a:r>
              <a:endParaRPr b="1" i="0" sz="1000" u="none" cap="none" strike="noStrike">
                <a:solidFill>
                  <a:srgbClr val="000000"/>
                </a:solidFill>
                <a:latin typeface="Arial"/>
                <a:ea typeface="Arial"/>
                <a:cs typeface="Arial"/>
                <a:sym typeface="Arial"/>
              </a:endParaRPr>
            </a:p>
          </p:txBody>
        </p:sp>
      </p:grpSp>
      <p:grpSp>
        <p:nvGrpSpPr>
          <p:cNvPr id="128" name="Google Shape;128;p76"/>
          <p:cNvGrpSpPr/>
          <p:nvPr/>
        </p:nvGrpSpPr>
        <p:grpSpPr>
          <a:xfrm>
            <a:off x="905775" y="1440850"/>
            <a:ext cx="10686300" cy="1635300"/>
            <a:chOff x="905775" y="1440850"/>
            <a:chExt cx="10686300" cy="1635300"/>
          </a:xfrm>
        </p:grpSpPr>
        <p:sp>
          <p:nvSpPr>
            <p:cNvPr id="129" name="Google Shape;129;p76"/>
            <p:cNvSpPr/>
            <p:nvPr/>
          </p:nvSpPr>
          <p:spPr>
            <a:xfrm>
              <a:off x="905775" y="1440850"/>
              <a:ext cx="1198200" cy="16353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2400" u="none" cap="none" strike="noStrike">
                  <a:solidFill>
                    <a:schemeClr val="lt1"/>
                  </a:solidFill>
                  <a:latin typeface="Verdana"/>
                  <a:ea typeface="Verdana"/>
                  <a:cs typeface="Verdana"/>
                  <a:sym typeface="Verdana"/>
                </a:rPr>
                <a:t>Photo</a:t>
              </a:r>
              <a:endParaRPr b="0" i="0" sz="1050" u="none" cap="none" strike="noStrike">
                <a:solidFill>
                  <a:srgbClr val="000000"/>
                </a:solidFill>
                <a:latin typeface="Arial"/>
                <a:ea typeface="Arial"/>
                <a:cs typeface="Arial"/>
                <a:sym typeface="Arial"/>
              </a:endParaRPr>
            </a:p>
          </p:txBody>
        </p:sp>
        <p:sp>
          <p:nvSpPr>
            <p:cNvPr id="130" name="Google Shape;130;p76"/>
            <p:cNvSpPr/>
            <p:nvPr/>
          </p:nvSpPr>
          <p:spPr>
            <a:xfrm>
              <a:off x="2682975" y="1879800"/>
              <a:ext cx="18717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31" name="Google Shape;131;p76"/>
            <p:cNvSpPr/>
            <p:nvPr/>
          </p:nvSpPr>
          <p:spPr>
            <a:xfrm>
              <a:off x="4799350" y="1879800"/>
              <a:ext cx="20046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a:solidFill>
                    <a:schemeClr val="lt1"/>
                  </a:solidFill>
                  <a:latin typeface="Verdana"/>
                  <a:ea typeface="Verdana"/>
                  <a:cs typeface="Verdana"/>
                  <a:sym typeface="Verdana"/>
                </a:rPr>
                <a:t>BU21EECE0100374</a:t>
              </a:r>
              <a:endParaRPr sz="1800">
                <a:solidFill>
                  <a:schemeClr val="lt1"/>
                </a:solidFill>
                <a:latin typeface="Verdana"/>
                <a:ea typeface="Verdana"/>
                <a:cs typeface="Verdana"/>
                <a:sym typeface="Verdana"/>
              </a:endParaRPr>
            </a:p>
          </p:txBody>
        </p:sp>
        <p:sp>
          <p:nvSpPr>
            <p:cNvPr id="132" name="Google Shape;132;p76"/>
            <p:cNvSpPr/>
            <p:nvPr/>
          </p:nvSpPr>
          <p:spPr>
            <a:xfrm>
              <a:off x="7014075" y="1879874"/>
              <a:ext cx="45780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1800">
                  <a:solidFill>
                    <a:schemeClr val="lt1"/>
                  </a:solidFill>
                  <a:latin typeface="Verdana"/>
                  <a:ea typeface="Verdana"/>
                  <a:cs typeface="Verdana"/>
                  <a:sym typeface="Verdana"/>
                </a:rPr>
                <a:t>Niharika Sidda</a:t>
              </a:r>
              <a:endParaRPr sz="1800">
                <a:solidFill>
                  <a:schemeClr val="lt1"/>
                </a:solidFill>
                <a:latin typeface="Verdana"/>
                <a:ea typeface="Verdana"/>
                <a:cs typeface="Verdana"/>
                <a:sym typeface="Verdana"/>
              </a:endParaRPr>
            </a:p>
          </p:txBody>
        </p:sp>
      </p:grpSp>
      <p:grpSp>
        <p:nvGrpSpPr>
          <p:cNvPr id="133" name="Google Shape;133;p76"/>
          <p:cNvGrpSpPr/>
          <p:nvPr/>
        </p:nvGrpSpPr>
        <p:grpSpPr>
          <a:xfrm>
            <a:off x="905775" y="3358750"/>
            <a:ext cx="10686300" cy="1635300"/>
            <a:chOff x="905775" y="2214581"/>
            <a:chExt cx="10686300" cy="1635300"/>
          </a:xfrm>
        </p:grpSpPr>
        <p:sp>
          <p:nvSpPr>
            <p:cNvPr id="134" name="Google Shape;134;p76"/>
            <p:cNvSpPr/>
            <p:nvPr/>
          </p:nvSpPr>
          <p:spPr>
            <a:xfrm>
              <a:off x="905775" y="2214581"/>
              <a:ext cx="1198200" cy="16353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2400" u="none" cap="none" strike="noStrike">
                  <a:solidFill>
                    <a:schemeClr val="lt1"/>
                  </a:solidFill>
                  <a:latin typeface="Verdana"/>
                  <a:ea typeface="Verdana"/>
                  <a:cs typeface="Verdana"/>
                  <a:sym typeface="Verdana"/>
                </a:rPr>
                <a:t>Photo</a:t>
              </a:r>
              <a:endParaRPr b="0" i="0" sz="1050" u="none" cap="none" strike="noStrike">
                <a:solidFill>
                  <a:srgbClr val="000000"/>
                </a:solidFill>
                <a:latin typeface="Arial"/>
                <a:ea typeface="Arial"/>
                <a:cs typeface="Arial"/>
                <a:sym typeface="Arial"/>
              </a:endParaRPr>
            </a:p>
          </p:txBody>
        </p:sp>
        <p:sp>
          <p:nvSpPr>
            <p:cNvPr id="135" name="Google Shape;135;p76"/>
            <p:cNvSpPr/>
            <p:nvPr/>
          </p:nvSpPr>
          <p:spPr>
            <a:xfrm>
              <a:off x="2682975" y="2508306"/>
              <a:ext cx="18717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36" name="Google Shape;136;p76"/>
            <p:cNvSpPr/>
            <p:nvPr/>
          </p:nvSpPr>
          <p:spPr>
            <a:xfrm>
              <a:off x="4782075" y="2484981"/>
              <a:ext cx="20046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a:solidFill>
                    <a:schemeClr val="lt1"/>
                  </a:solidFill>
                  <a:latin typeface="Verdana"/>
                  <a:ea typeface="Verdana"/>
                  <a:cs typeface="Verdana"/>
                  <a:sym typeface="Verdana"/>
                </a:rPr>
                <a:t>BU21EECE0100448 </a:t>
              </a:r>
              <a:endParaRPr b="0" i="0" sz="900" u="none" cap="none" strike="noStrike">
                <a:solidFill>
                  <a:srgbClr val="000000"/>
                </a:solidFill>
                <a:latin typeface="Arial"/>
                <a:ea typeface="Arial"/>
                <a:cs typeface="Arial"/>
                <a:sym typeface="Arial"/>
              </a:endParaRPr>
            </a:p>
          </p:txBody>
        </p:sp>
        <p:sp>
          <p:nvSpPr>
            <p:cNvPr id="137" name="Google Shape;137;p76"/>
            <p:cNvSpPr/>
            <p:nvPr/>
          </p:nvSpPr>
          <p:spPr>
            <a:xfrm>
              <a:off x="7014075" y="2432083"/>
              <a:ext cx="45780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1800">
                  <a:solidFill>
                    <a:schemeClr val="lt1"/>
                  </a:solidFill>
                  <a:latin typeface="Verdana"/>
                  <a:ea typeface="Verdana"/>
                  <a:cs typeface="Verdana"/>
                  <a:sym typeface="Verdana"/>
                </a:rPr>
                <a:t>               </a:t>
              </a:r>
              <a:endParaRPr sz="18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3600"/>
                <a:buFont typeface="Arial"/>
                <a:buNone/>
              </a:pPr>
              <a:r>
                <a:rPr lang="en-US" sz="1800">
                  <a:solidFill>
                    <a:schemeClr val="lt1"/>
                  </a:solidFill>
                  <a:latin typeface="Verdana"/>
                  <a:ea typeface="Verdana"/>
                  <a:cs typeface="Verdana"/>
                  <a:sym typeface="Verdana"/>
                </a:rPr>
                <a:t>                Jillela Mounika</a:t>
              </a:r>
              <a:endParaRPr sz="9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t/>
              </a:r>
              <a:endParaRPr sz="1800">
                <a:solidFill>
                  <a:schemeClr val="lt1"/>
                </a:solidFill>
                <a:latin typeface="Verdana"/>
                <a:ea typeface="Verdana"/>
                <a:cs typeface="Verdana"/>
                <a:sym typeface="Verdana"/>
              </a:endParaRPr>
            </a:p>
          </p:txBody>
        </p:sp>
      </p:grpSp>
      <p:grpSp>
        <p:nvGrpSpPr>
          <p:cNvPr id="138" name="Google Shape;138;p76"/>
          <p:cNvGrpSpPr/>
          <p:nvPr/>
        </p:nvGrpSpPr>
        <p:grpSpPr>
          <a:xfrm>
            <a:off x="906325" y="5222700"/>
            <a:ext cx="10675175" cy="1635300"/>
            <a:chOff x="906325" y="2991873"/>
            <a:chExt cx="10675175" cy="1635300"/>
          </a:xfrm>
        </p:grpSpPr>
        <p:sp>
          <p:nvSpPr>
            <p:cNvPr id="139" name="Google Shape;139;p76"/>
            <p:cNvSpPr/>
            <p:nvPr/>
          </p:nvSpPr>
          <p:spPr>
            <a:xfrm>
              <a:off x="906325" y="2991873"/>
              <a:ext cx="1198200" cy="16353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2400" u="none" cap="none" strike="noStrike">
                  <a:solidFill>
                    <a:schemeClr val="lt1"/>
                  </a:solidFill>
                  <a:latin typeface="Verdana"/>
                  <a:ea typeface="Verdana"/>
                  <a:cs typeface="Verdana"/>
                  <a:sym typeface="Verdana"/>
                </a:rPr>
                <a:t>Photo</a:t>
              </a:r>
              <a:endParaRPr b="0" i="0" sz="1050" u="none" cap="none" strike="noStrike">
                <a:solidFill>
                  <a:srgbClr val="000000"/>
                </a:solidFill>
                <a:latin typeface="Arial"/>
                <a:ea typeface="Arial"/>
                <a:cs typeface="Arial"/>
                <a:sym typeface="Arial"/>
              </a:endParaRPr>
            </a:p>
          </p:txBody>
        </p:sp>
        <p:sp>
          <p:nvSpPr>
            <p:cNvPr id="140" name="Google Shape;140;p76"/>
            <p:cNvSpPr/>
            <p:nvPr/>
          </p:nvSpPr>
          <p:spPr>
            <a:xfrm>
              <a:off x="2728100" y="3402948"/>
              <a:ext cx="1871700" cy="6768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41" name="Google Shape;141;p76"/>
            <p:cNvSpPr/>
            <p:nvPr/>
          </p:nvSpPr>
          <p:spPr>
            <a:xfrm>
              <a:off x="4799350" y="3402944"/>
              <a:ext cx="2004600" cy="6768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a:solidFill>
                    <a:schemeClr val="lt1"/>
                  </a:solidFill>
                  <a:latin typeface="Verdana"/>
                  <a:ea typeface="Verdana"/>
                  <a:cs typeface="Verdana"/>
                  <a:sym typeface="Verdana"/>
                </a:rPr>
                <a:t>BU21EECE0100466</a:t>
              </a:r>
              <a:endParaRPr b="0" i="0" sz="900" u="none" cap="none" strike="noStrike">
                <a:solidFill>
                  <a:srgbClr val="000000"/>
                </a:solidFill>
                <a:latin typeface="Arial"/>
                <a:ea typeface="Arial"/>
                <a:cs typeface="Arial"/>
                <a:sym typeface="Arial"/>
              </a:endParaRPr>
            </a:p>
          </p:txBody>
        </p:sp>
        <p:sp>
          <p:nvSpPr>
            <p:cNvPr id="142" name="Google Shape;142;p76"/>
            <p:cNvSpPr/>
            <p:nvPr/>
          </p:nvSpPr>
          <p:spPr>
            <a:xfrm>
              <a:off x="7003500" y="3402948"/>
              <a:ext cx="4578000" cy="6768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1800">
                  <a:solidFill>
                    <a:schemeClr val="lt1"/>
                  </a:solidFill>
                  <a:latin typeface="Verdana"/>
                  <a:ea typeface="Verdana"/>
                  <a:cs typeface="Verdana"/>
                  <a:sym typeface="Verdana"/>
                </a:rPr>
                <a:t>Pasupuleti Sushanth</a:t>
              </a:r>
              <a:endParaRPr b="0" i="0" sz="900" u="none" cap="none" strike="noStrike">
                <a:solidFill>
                  <a:srgbClr val="000000"/>
                </a:solidFill>
                <a:latin typeface="Arial"/>
                <a:ea typeface="Arial"/>
                <a:cs typeface="Arial"/>
                <a:sym typeface="Arial"/>
              </a:endParaRPr>
            </a:p>
          </p:txBody>
        </p:sp>
      </p:grpSp>
      <p:sp>
        <p:nvSpPr>
          <p:cNvPr id="143" name="Google Shape;143;p7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49" name="Google Shape;149;p5"/>
          <p:cNvGrpSpPr/>
          <p:nvPr/>
        </p:nvGrpSpPr>
        <p:grpSpPr>
          <a:xfrm>
            <a:off x="11856720" y="140636"/>
            <a:ext cx="223520" cy="990718"/>
            <a:chOff x="11856720" y="140636"/>
            <a:chExt cx="223520" cy="990718"/>
          </a:xfrm>
        </p:grpSpPr>
        <p:grpSp>
          <p:nvGrpSpPr>
            <p:cNvPr id="150" name="Google Shape;150;p5"/>
            <p:cNvGrpSpPr/>
            <p:nvPr/>
          </p:nvGrpSpPr>
          <p:grpSpPr>
            <a:xfrm>
              <a:off x="11856720" y="660278"/>
              <a:ext cx="223520" cy="471076"/>
              <a:chOff x="9734551" y="3138055"/>
              <a:chExt cx="2457449" cy="1328450"/>
            </a:xfrm>
          </p:grpSpPr>
          <p:sp>
            <p:nvSpPr>
              <p:cNvPr id="151" name="Google Shape;151;p5"/>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2" name="Google Shape;152;p5"/>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53" name="Google Shape;153;p5"/>
            <p:cNvGrpSpPr/>
            <p:nvPr/>
          </p:nvGrpSpPr>
          <p:grpSpPr>
            <a:xfrm>
              <a:off x="11856720" y="140636"/>
              <a:ext cx="223520" cy="471076"/>
              <a:chOff x="9734551" y="3138055"/>
              <a:chExt cx="2457449" cy="1328450"/>
            </a:xfrm>
          </p:grpSpPr>
          <p:sp>
            <p:nvSpPr>
              <p:cNvPr id="154" name="Google Shape;154;p5"/>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5" name="Google Shape;155;p5"/>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56" name="Google Shape;156;p5"/>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57" name="Google Shape;157;p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Objective and Goals</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Objective </a:t>
            </a:r>
            <a:endParaRPr b="1" i="0" sz="1000" u="none" cap="none" strike="noStrike">
              <a:solidFill>
                <a:srgbClr val="000000"/>
              </a:solidFill>
              <a:latin typeface="Arial"/>
              <a:ea typeface="Arial"/>
              <a:cs typeface="Arial"/>
              <a:sym typeface="Arial"/>
            </a:endParaRPr>
          </a:p>
        </p:txBody>
      </p:sp>
      <p:sp>
        <p:nvSpPr>
          <p:cNvPr id="159" name="Google Shape;159;p5"/>
          <p:cNvSpPr/>
          <p:nvPr/>
        </p:nvSpPr>
        <p:spPr>
          <a:xfrm>
            <a:off x="550606" y="3429000"/>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Goals</a:t>
            </a:r>
            <a:endParaRPr b="1" i="0" sz="1000" u="none" cap="none" strike="noStrike">
              <a:solidFill>
                <a:srgbClr val="000000"/>
              </a:solidFill>
              <a:latin typeface="Arial"/>
              <a:ea typeface="Arial"/>
              <a:cs typeface="Arial"/>
              <a:sym typeface="Arial"/>
            </a:endParaRPr>
          </a:p>
        </p:txBody>
      </p:sp>
      <p:sp>
        <p:nvSpPr>
          <p:cNvPr id="160" name="Google Shape;160;p5"/>
          <p:cNvSpPr txBox="1"/>
          <p:nvPr/>
        </p:nvSpPr>
        <p:spPr>
          <a:xfrm>
            <a:off x="1000125" y="1268350"/>
            <a:ext cx="9943200" cy="2154900"/>
          </a:xfrm>
          <a:prstGeom prst="rect">
            <a:avLst/>
          </a:prstGeom>
          <a:noFill/>
          <a:ln cap="flat" cmpd="sng" w="9525">
            <a:solidFill>
              <a:srgbClr val="EEEEEE"/>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Calibri"/>
                <a:ea typeface="Calibri"/>
                <a:cs typeface="Calibri"/>
                <a:sym typeface="Calibri"/>
              </a:rPr>
              <a:t>The objective of stimulating and characterizing nanoscale FETs is to understand their behavior, optimize their performance, and ensure reliability at such small scales. It involves testing how they function under different conditions, identifying any limitations, and finding ways to improve their efficiency. The goal is to test how these tiny electronic switches perform and to measure their key properties, like speed and efficiency. This helps in improving their design and ensuring they work reliably.</a:t>
            </a:r>
            <a:endParaRPr sz="17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p:txBody>
      </p:sp>
      <p:sp>
        <p:nvSpPr>
          <p:cNvPr id="161" name="Google Shape;161;p5"/>
          <p:cNvSpPr txBox="1"/>
          <p:nvPr/>
        </p:nvSpPr>
        <p:spPr>
          <a:xfrm>
            <a:off x="939950" y="3895975"/>
            <a:ext cx="99432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sz="1900">
              <a:latin typeface="Verdana"/>
              <a:ea typeface="Verdana"/>
              <a:cs typeface="Verdana"/>
              <a:sym typeface="Verdana"/>
            </a:endParaRPr>
          </a:p>
          <a:p>
            <a:pPr indent="0" lvl="0" marL="0" marR="0" rtl="0" algn="l">
              <a:lnSpc>
                <a:spcPct val="100000"/>
              </a:lnSpc>
              <a:spcBef>
                <a:spcPts val="0"/>
              </a:spcBef>
              <a:spcAft>
                <a:spcPts val="0"/>
              </a:spcAft>
              <a:buNone/>
            </a:pPr>
            <a:r>
              <a:rPr b="1" i="0" lang="en-US" sz="1900" u="none" cap="none" strike="noStrike">
                <a:solidFill>
                  <a:srgbClr val="000000"/>
                </a:solidFill>
                <a:latin typeface="Verdana"/>
                <a:ea typeface="Verdana"/>
                <a:cs typeface="Verdana"/>
                <a:sym typeface="Verdana"/>
              </a:rPr>
              <a:t>Main Goals</a:t>
            </a:r>
            <a:r>
              <a:rPr b="0" i="0" lang="en-US" sz="1900" u="none" cap="none" strike="noStrike">
                <a:solidFill>
                  <a:srgbClr val="000000"/>
                </a:solidFill>
                <a:latin typeface="Verdana"/>
                <a:ea typeface="Verdana"/>
                <a:cs typeface="Verdana"/>
                <a:sym typeface="Verdana"/>
              </a:rPr>
              <a:t> </a:t>
            </a:r>
            <a:endParaRPr b="0" i="0" sz="1900" u="none" cap="none" strike="noStrike">
              <a:solidFill>
                <a:srgbClr val="000000"/>
              </a:solidFill>
              <a:latin typeface="Verdana"/>
              <a:ea typeface="Verdana"/>
              <a:cs typeface="Verdana"/>
              <a:sym typeface="Verdana"/>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 Performance Optimization</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 Understanding Behavior</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 Scaling Down Further</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 Exploring New Materials</a:t>
            </a:r>
            <a:endParaRPr sz="1900">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sz="1900">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a:p>
            <a:pPr indent="0" lvl="0" marL="0" marR="0" rtl="0" algn="l">
              <a:lnSpc>
                <a:spcPct val="100000"/>
              </a:lnSpc>
              <a:spcBef>
                <a:spcPts val="0"/>
              </a:spcBef>
              <a:spcAft>
                <a:spcPts val="0"/>
              </a:spcAft>
              <a:buNone/>
            </a:pPr>
            <a:r>
              <a:t/>
            </a:r>
            <a:endParaRPr sz="1700">
              <a:latin typeface="Calibri"/>
              <a:ea typeface="Calibri"/>
              <a:cs typeface="Calibri"/>
              <a:sym typeface="Calibri"/>
            </a:endParaRPr>
          </a:p>
        </p:txBody>
      </p:sp>
      <p:sp>
        <p:nvSpPr>
          <p:cNvPr id="162" name="Google Shape;162;p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fb2f8d2dc7_0_38"/>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9" name="Google Shape;169;g2fb2f8d2dc7_0_38"/>
          <p:cNvSpPr txBox="1"/>
          <p:nvPr/>
        </p:nvSpPr>
        <p:spPr>
          <a:xfrm>
            <a:off x="0" y="746950"/>
            <a:ext cx="121119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latin typeface="Calibri"/>
                <a:ea typeface="Calibri"/>
                <a:cs typeface="Calibri"/>
                <a:sym typeface="Calibri"/>
              </a:rPr>
              <a:t>Abstract:</a:t>
            </a:r>
            <a:endParaRPr b="1" sz="4000">
              <a:latin typeface="Calibri"/>
              <a:ea typeface="Calibri"/>
              <a:cs typeface="Calibri"/>
              <a:sym typeface="Calibri"/>
            </a:endParaRPr>
          </a:p>
          <a:p>
            <a:pPr indent="0" lvl="0" marL="0" rtl="0" algn="l">
              <a:spcBef>
                <a:spcPts val="0"/>
              </a:spcBef>
              <a:spcAft>
                <a:spcPts val="0"/>
              </a:spcAft>
              <a:buNone/>
            </a:pPr>
            <a:r>
              <a:t/>
            </a:r>
            <a:endParaRPr b="1">
              <a:latin typeface="Verdana"/>
              <a:ea typeface="Verdana"/>
              <a:cs typeface="Verdana"/>
              <a:sym typeface="Verdana"/>
            </a:endParaRPr>
          </a:p>
          <a:p>
            <a:pPr indent="0" lvl="0" marL="0" rtl="0" algn="l">
              <a:spcBef>
                <a:spcPts val="0"/>
              </a:spcBef>
              <a:spcAft>
                <a:spcPts val="0"/>
              </a:spcAft>
              <a:buNone/>
            </a:pPr>
            <a:r>
              <a:rPr lang="en-US" sz="2300">
                <a:latin typeface="Calibri"/>
                <a:ea typeface="Calibri"/>
                <a:cs typeface="Calibri"/>
                <a:sym typeface="Calibri"/>
              </a:rPr>
              <a:t>The semiconductor devices have been scaled down to nanometer dimension. Henceforth, it has become a great importance to simulate and study their behavior before the fabrication and implementation. Among many of the modern devices are Multi-gate devices, Junctionless devices, and Hetero-junction devices. The device characteristics of these devices are of great importance with respect to application point of view. In our present work, we shall carry out TCAD Sentaurus based simulation of few among these to study and compare their characteristics. Further, we shall also study the variation in the characteristics with device scaling. </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a:p>
            <a:pPr indent="0" lvl="0" marL="0" rtl="0" algn="l">
              <a:spcBef>
                <a:spcPts val="0"/>
              </a:spcBef>
              <a:spcAft>
                <a:spcPts val="0"/>
              </a:spcAft>
              <a:buNone/>
            </a:pPr>
            <a:r>
              <a:rPr lang="en-US" sz="2300">
                <a:latin typeface="Calibri"/>
                <a:ea typeface="Calibri"/>
                <a:cs typeface="Calibri"/>
                <a:sym typeface="Calibri"/>
              </a:rPr>
              <a:t>Keyword: Multi-gate devices, Junctionless devices, Hetero-junction devices</a:t>
            </a:r>
            <a:endParaRPr sz="2200">
              <a:latin typeface="Montserrat Medium"/>
              <a:ea typeface="Montserrat Medium"/>
              <a:cs typeface="Montserrat Medium"/>
              <a:sym typeface="Montserrat Medium"/>
            </a:endParaRPr>
          </a:p>
          <a:p>
            <a:pPr indent="0" lvl="0" marL="0" rtl="0" algn="l">
              <a:spcBef>
                <a:spcPts val="0"/>
              </a:spcBef>
              <a:spcAft>
                <a:spcPts val="0"/>
              </a:spcAft>
              <a:buNone/>
            </a:pPr>
            <a:r>
              <a:t/>
            </a:r>
            <a:endParaRPr sz="2200">
              <a:latin typeface="Montserrat Medium"/>
              <a:ea typeface="Montserrat Medium"/>
              <a:cs typeface="Montserrat Medium"/>
              <a:sym typeface="Montserrat Medium"/>
            </a:endParaRPr>
          </a:p>
          <a:p>
            <a:pPr indent="0" lvl="0" marL="0" rtl="0" algn="l">
              <a:lnSpc>
                <a:spcPct val="115000"/>
              </a:lnSpc>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fb2f8d2dc7_0_52"/>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6" name="Google Shape;176;g2fb2f8d2dc7_0_52"/>
          <p:cNvSpPr txBox="1"/>
          <p:nvPr/>
        </p:nvSpPr>
        <p:spPr>
          <a:xfrm>
            <a:off x="0" y="817150"/>
            <a:ext cx="11841000" cy="579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Introduction:</a:t>
            </a:r>
            <a:endParaRPr b="1" sz="2500">
              <a:latin typeface="Calibri"/>
              <a:ea typeface="Calibri"/>
              <a:cs typeface="Calibri"/>
              <a:sym typeface="Calibri"/>
            </a:endParaRPr>
          </a:p>
          <a:p>
            <a:pPr indent="0" lvl="0" marL="0" rtl="0" algn="l">
              <a:lnSpc>
                <a:spcPct val="115000"/>
              </a:lnSpc>
              <a:spcBef>
                <a:spcPts val="1200"/>
              </a:spcBef>
              <a:spcAft>
                <a:spcPts val="0"/>
              </a:spcAft>
              <a:buNone/>
            </a:pPr>
            <a:r>
              <a:rPr lang="en-US" sz="2000">
                <a:latin typeface="Calibri"/>
                <a:ea typeface="Calibri"/>
                <a:cs typeface="Calibri"/>
                <a:sym typeface="Calibri"/>
              </a:rPr>
              <a:t>Nanoscaled Field-Effect Transistors (FETs) are tiny electronic components used in modern devices like smartphones and computers. As technology advances, these FETs are becoming smaller and more complex, making their behavior harder to predict and understand. To address this,we use </a:t>
            </a:r>
            <a:r>
              <a:rPr lang="en-US" sz="2200">
                <a:latin typeface="Calibri"/>
                <a:ea typeface="Calibri"/>
                <a:cs typeface="Calibri"/>
                <a:sym typeface="Calibri"/>
              </a:rPr>
              <a:t>simulation and </a:t>
            </a:r>
            <a:r>
              <a:rPr lang="en-US" sz="2000">
                <a:latin typeface="Calibri"/>
                <a:ea typeface="Calibri"/>
                <a:cs typeface="Calibri"/>
                <a:sym typeface="Calibri"/>
              </a:rPr>
              <a:t>characterization techniques to make it easier.</a:t>
            </a:r>
            <a:endParaRPr sz="2000">
              <a:latin typeface="Calibri"/>
              <a:ea typeface="Calibri"/>
              <a:cs typeface="Calibri"/>
              <a:sym typeface="Calibri"/>
            </a:endParaRPr>
          </a:p>
          <a:p>
            <a:pPr indent="0" lvl="0" marL="0" rtl="0" algn="l">
              <a:lnSpc>
                <a:spcPct val="115000"/>
              </a:lnSpc>
              <a:spcBef>
                <a:spcPts val="1200"/>
              </a:spcBef>
              <a:spcAft>
                <a:spcPts val="0"/>
              </a:spcAft>
              <a:buNone/>
            </a:pPr>
            <a:r>
              <a:rPr b="1" lang="en-US" sz="2000">
                <a:latin typeface="Calibri"/>
                <a:ea typeface="Calibri"/>
                <a:cs typeface="Calibri"/>
                <a:sym typeface="Calibri"/>
              </a:rPr>
              <a:t>Simulation</a:t>
            </a:r>
            <a:r>
              <a:rPr lang="en-US" sz="2000">
                <a:latin typeface="Calibri"/>
                <a:ea typeface="Calibri"/>
                <a:cs typeface="Calibri"/>
                <a:sym typeface="Calibri"/>
              </a:rPr>
              <a:t> is like creating a digital twin of the FET. By using computer models, we can predict how the FET will behave under different conditions. This helps in understanding the effects of tiny imperfections and variations that are inevitable at such small scales. Simulations allow us to test various designs and materials virtually, saving time and cost compared to building and testing real prototypes.</a:t>
            </a:r>
            <a:endParaRPr sz="2000">
              <a:latin typeface="Calibri"/>
              <a:ea typeface="Calibri"/>
              <a:cs typeface="Calibri"/>
              <a:sym typeface="Calibri"/>
            </a:endParaRPr>
          </a:p>
          <a:p>
            <a:pPr indent="0" lvl="0" marL="0" rtl="0" algn="l">
              <a:lnSpc>
                <a:spcPct val="115000"/>
              </a:lnSpc>
              <a:spcBef>
                <a:spcPts val="1200"/>
              </a:spcBef>
              <a:spcAft>
                <a:spcPts val="0"/>
              </a:spcAft>
              <a:buNone/>
            </a:pPr>
            <a:r>
              <a:rPr b="1" lang="en-US" sz="2000">
                <a:latin typeface="Calibri"/>
                <a:ea typeface="Calibri"/>
                <a:cs typeface="Calibri"/>
                <a:sym typeface="Calibri"/>
              </a:rPr>
              <a:t>Characterization</a:t>
            </a:r>
            <a:r>
              <a:rPr lang="en-US" sz="2000">
                <a:latin typeface="Calibri"/>
                <a:ea typeface="Calibri"/>
                <a:cs typeface="Calibri"/>
                <a:sym typeface="Calibri"/>
              </a:rPr>
              <a:t> involves studying the actual physical FETs to measure their properties and performance. This is done using specialized tools that can detect very small changes in the FET's behavior. By combining simulation and characterization, we can ensure that the FETs will work reliably in real-world applications, even as they continue to shrink in size.</a:t>
            </a:r>
            <a:endParaRPr sz="2000">
              <a:latin typeface="Calibri"/>
              <a:ea typeface="Calibri"/>
              <a:cs typeface="Calibri"/>
              <a:sym typeface="Calibri"/>
            </a:endParaRPr>
          </a:p>
          <a:p>
            <a:pPr indent="0" lvl="0" marL="0" rtl="0" algn="l">
              <a:lnSpc>
                <a:spcPct val="115000"/>
              </a:lnSpc>
              <a:spcBef>
                <a:spcPts val="1200"/>
              </a:spcBef>
              <a:spcAft>
                <a:spcPts val="1200"/>
              </a:spcAft>
              <a:buNone/>
            </a:pPr>
            <a:r>
              <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858969effa_0_6"/>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83" name="Google Shape;183;g2858969effa_0_6"/>
          <p:cNvGraphicFramePr/>
          <p:nvPr/>
        </p:nvGraphicFramePr>
        <p:xfrm>
          <a:off x="681788" y="857250"/>
          <a:ext cx="3000000" cy="3000000"/>
        </p:xfrm>
        <a:graphic>
          <a:graphicData uri="http://schemas.openxmlformats.org/drawingml/2006/table">
            <a:tbl>
              <a:tblPr>
                <a:noFill/>
                <a:tableStyleId>{F582F4A0-02F1-4F62-AC66-86750D412FBA}</a:tableStyleId>
              </a:tblPr>
              <a:tblGrid>
                <a:gridCol w="1574850"/>
                <a:gridCol w="1574850"/>
                <a:gridCol w="1016125"/>
                <a:gridCol w="1482450"/>
                <a:gridCol w="1661900"/>
                <a:gridCol w="1794775"/>
                <a:gridCol w="1919000"/>
              </a:tblGrid>
              <a:tr h="381000">
                <a:tc>
                  <a:txBody>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r>
                        <a:rPr b="1" lang="en-US" sz="2500">
                          <a:latin typeface="Calibri"/>
                          <a:ea typeface="Calibri"/>
                          <a:cs typeface="Calibri"/>
                          <a:sym typeface="Calibri"/>
                        </a:rPr>
                        <a:t>  TITLE</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 AUTHOR</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YEAR</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TECHNOLOGY USED</a:t>
                      </a:r>
                      <a:endParaRPr b="1"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2500">
                        <a:latin typeface="Calibri"/>
                        <a:ea typeface="Calibri"/>
                        <a:cs typeface="Calibri"/>
                        <a:sym typeface="Calibri"/>
                      </a:endParaRPr>
                    </a:p>
                    <a:p>
                      <a:pPr indent="0" lvl="0" marL="0" rtl="0" algn="l">
                        <a:spcBef>
                          <a:spcPts val="0"/>
                        </a:spcBef>
                        <a:spcAft>
                          <a:spcPts val="0"/>
                        </a:spcAft>
                        <a:buNone/>
                      </a:pPr>
                      <a:r>
                        <a:rPr b="1" lang="en-US" sz="2500">
                          <a:latin typeface="Calibri"/>
                          <a:ea typeface="Calibri"/>
                          <a:cs typeface="Calibri"/>
                          <a:sym typeface="Calibri"/>
                        </a:rPr>
                        <a:t>SUMMARY</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 PRO</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LIMITATION</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700">
                          <a:latin typeface="Calibri"/>
                          <a:ea typeface="Calibri"/>
                          <a:cs typeface="Calibri"/>
                          <a:sym typeface="Calibri"/>
                        </a:rPr>
                        <a:t>Device and circuit performance analysis of double gate junctionless transistors at Lg = 18 nm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Chitrakant Sahu,</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Jawar Singh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2014</a:t>
                      </a:r>
                      <a:endParaRPr sz="17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ATLAS TCAD mixed-mode simulator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JL DG devices outperform IM FETs with better speed and stability.</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Faster performance and improved SRAM stability</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JL design complexity compared to conventional CMOS.</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700">
                          <a:latin typeface="Calibri"/>
                          <a:ea typeface="Calibri"/>
                          <a:cs typeface="Calibri"/>
                          <a:sym typeface="Calibri"/>
                        </a:rPr>
                        <a:t>Analysis of Delta-Doped and Uniformly Doped AlGaAs/GaAs HEMTs by Ensemble Monte Carlo Simulations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Ki Wook Kim, Hong Tian, Michael A. Littlejohn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1991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Uniformly doped AlGaAs/GaAs high electron mobility transistors (HEMTs)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Delta-doped HEMTs outperform uniform ones in electron density and speed.</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Improved transconductance and drain current drive</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Increased complexity in device structure and fabrication.</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4" name="Google Shape;184;g2858969effa_0_6"/>
          <p:cNvSpPr txBox="1"/>
          <p:nvPr/>
        </p:nvSpPr>
        <p:spPr>
          <a:xfrm>
            <a:off x="3253550" y="115300"/>
            <a:ext cx="866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LITERATURE SURVEY</a:t>
            </a:r>
            <a:endParaRPr b="1"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858969effa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91" name="Google Shape;191;g2858969effa_0_0"/>
          <p:cNvGraphicFramePr/>
          <p:nvPr/>
        </p:nvGraphicFramePr>
        <p:xfrm>
          <a:off x="538913" y="417163"/>
          <a:ext cx="3000000" cy="3000000"/>
        </p:xfrm>
        <a:graphic>
          <a:graphicData uri="http://schemas.openxmlformats.org/drawingml/2006/table">
            <a:tbl>
              <a:tblPr>
                <a:noFill/>
                <a:tableStyleId>{F582F4A0-02F1-4F62-AC66-86750D412FBA}</a:tableStyleId>
              </a:tblPr>
              <a:tblGrid>
                <a:gridCol w="1822925"/>
                <a:gridCol w="1339650"/>
                <a:gridCol w="1020275"/>
                <a:gridCol w="1488525"/>
                <a:gridCol w="1668700"/>
                <a:gridCol w="1802125"/>
                <a:gridCol w="1926850"/>
              </a:tblGrid>
              <a:tr h="775350">
                <a:tc>
                  <a:txBody>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r>
                        <a:rPr b="1" lang="en-US" sz="2500">
                          <a:latin typeface="Calibri"/>
                          <a:ea typeface="Calibri"/>
                          <a:cs typeface="Calibri"/>
                          <a:sym typeface="Calibri"/>
                        </a:rPr>
                        <a:t>  TITLE</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2500">
                          <a:latin typeface="Calibri"/>
                          <a:ea typeface="Calibri"/>
                          <a:cs typeface="Calibri"/>
                          <a:sym typeface="Calibri"/>
                        </a:rPr>
                        <a:t>AUTHOR</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YEAR</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TECHNOLOGY USED</a:t>
                      </a:r>
                      <a:endParaRPr b="1"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Calibri"/>
                          <a:ea typeface="Calibri"/>
                          <a:cs typeface="Calibri"/>
                          <a:sym typeface="Calibri"/>
                        </a:rPr>
                        <a:t>SUMMARY</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 PRO</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500">
                          <a:latin typeface="Calibri"/>
                          <a:ea typeface="Calibri"/>
                          <a:cs typeface="Calibri"/>
                          <a:sym typeface="Calibri"/>
                        </a:rPr>
                        <a:t> LIMITATION</a:t>
                      </a:r>
                      <a:endParaRPr b="1" sz="25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8575">
                <a:tc>
                  <a:txBody>
                    <a:bodyPr/>
                    <a:lstStyle/>
                    <a:p>
                      <a:pPr indent="0" lvl="0" marL="0" rtl="0" algn="l">
                        <a:spcBef>
                          <a:spcPts val="0"/>
                        </a:spcBef>
                        <a:spcAft>
                          <a:spcPts val="0"/>
                        </a:spcAft>
                        <a:buNone/>
                      </a:pPr>
                      <a:r>
                        <a:rPr lang="en-US" sz="1700">
                          <a:latin typeface="Calibri"/>
                          <a:ea typeface="Calibri"/>
                          <a:cs typeface="Calibri"/>
                          <a:sym typeface="Calibri"/>
                        </a:rPr>
                        <a:t>A Physics-Based Threshold Voltage Model for Junctionless Double Gate FETs Having Vertical Structural and Doping Asymmetry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A. Kumar,</a:t>
                      </a:r>
                      <a:endParaRPr sz="1900">
                        <a:latin typeface="Calibri"/>
                        <a:ea typeface="Calibri"/>
                        <a:cs typeface="Calibri"/>
                        <a:sym typeface="Calibri"/>
                      </a:endParaRPr>
                    </a:p>
                    <a:p>
                      <a:pPr indent="0" lvl="0" marL="0" rtl="0" algn="l">
                        <a:spcBef>
                          <a:spcPts val="0"/>
                        </a:spcBef>
                        <a:spcAft>
                          <a:spcPts val="0"/>
                        </a:spcAft>
                        <a:buNone/>
                      </a:pPr>
                      <a:r>
                        <a:rPr lang="en-US" sz="1900">
                          <a:latin typeface="Calibri"/>
                          <a:ea typeface="Calibri"/>
                          <a:cs typeface="Calibri"/>
                          <a:sym typeface="Calibri"/>
                        </a:rPr>
                        <a:t>J. N. Roy</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2019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Synopsys Sentaurus Device simulation tool,</a:t>
                      </a:r>
                      <a:endParaRPr sz="1900">
                        <a:latin typeface="Calibri"/>
                        <a:ea typeface="Calibri"/>
                        <a:cs typeface="Calibri"/>
                        <a:sym typeface="Calibri"/>
                      </a:endParaRPr>
                    </a:p>
                    <a:p>
                      <a:pPr indent="0" lvl="0" marL="0" rtl="0" algn="l">
                        <a:spcBef>
                          <a:spcPts val="0"/>
                        </a:spcBef>
                        <a:spcAft>
                          <a:spcPts val="0"/>
                        </a:spcAft>
                        <a:buNone/>
                      </a:pPr>
                      <a:r>
                        <a:rPr lang="en-US" sz="1900">
                          <a:latin typeface="Calibri"/>
                          <a:ea typeface="Calibri"/>
                          <a:cs typeface="Calibri"/>
                          <a:sym typeface="Calibri"/>
                        </a:rPr>
                        <a:t>MATLAB</a:t>
                      </a:r>
                      <a:endParaRPr sz="1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Model for asymmetric JL DG FETs simplifies analysis while maintaining accuracy</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Simplifies complex calculations with improved accuracy.</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May not account for all real-world device variations.</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5500">
                <a:tc>
                  <a:txBody>
                    <a:bodyPr/>
                    <a:lstStyle/>
                    <a:p>
                      <a:pPr indent="0" lvl="0" marL="0" rtl="0" algn="l">
                        <a:spcBef>
                          <a:spcPts val="0"/>
                        </a:spcBef>
                        <a:spcAft>
                          <a:spcPts val="0"/>
                        </a:spcAft>
                        <a:buNone/>
                      </a:pPr>
                      <a:r>
                        <a:rPr lang="en-US" sz="1700">
                          <a:latin typeface="Calibri"/>
                          <a:ea typeface="Calibri"/>
                          <a:cs typeface="Calibri"/>
                          <a:sym typeface="Calibri"/>
                        </a:rPr>
                        <a:t>Impact of Single Charged Gate Oxide Defects on the Performance and Scaling of Nanoscaled FETs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J. Franco, B. Kaczer, M. Toledano-Luque, et al.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2012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Nanoscaled Field-Effect Transistors (FETs)</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particularly pFinFETs and planar pMOSFETs, which include SiGe channel devices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NBTI reliability in nanoscaled FETs varies by technology, impacting scaling</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SiGe channel devices exhibit reduced time-dependent variability, enhancing NBTI robustness.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The severe 1/area scaling rule complicates reliability predictions for further scaling.</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b85b4fff4_0_24"/>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98" name="Google Shape;198;g30b85b4fff4_0_24"/>
          <p:cNvGraphicFramePr/>
          <p:nvPr/>
        </p:nvGraphicFramePr>
        <p:xfrm>
          <a:off x="230613" y="1017675"/>
          <a:ext cx="3000000" cy="3000000"/>
        </p:xfrm>
        <a:graphic>
          <a:graphicData uri="http://schemas.openxmlformats.org/drawingml/2006/table">
            <a:tbl>
              <a:tblPr>
                <a:noFill/>
                <a:tableStyleId>{F582F4A0-02F1-4F62-AC66-86750D412FBA}</a:tableStyleId>
              </a:tblPr>
              <a:tblGrid>
                <a:gridCol w="1673675"/>
                <a:gridCol w="1628550"/>
                <a:gridCol w="1011925"/>
                <a:gridCol w="1643600"/>
                <a:gridCol w="1778925"/>
                <a:gridCol w="1568425"/>
                <a:gridCol w="2139875"/>
              </a:tblGrid>
              <a:tr h="929950">
                <a:tc>
                  <a:txBody>
                    <a:bodyPr/>
                    <a:lstStyle/>
                    <a:p>
                      <a:pPr indent="0" lvl="0" marL="0" rtl="0" algn="l">
                        <a:spcBef>
                          <a:spcPts val="0"/>
                        </a:spcBef>
                        <a:spcAft>
                          <a:spcPts val="0"/>
                        </a:spcAft>
                        <a:buNone/>
                      </a:pPr>
                      <a:r>
                        <a:rPr b="1" lang="en-US" sz="2500">
                          <a:latin typeface="Calibri"/>
                          <a:ea typeface="Calibri"/>
                          <a:cs typeface="Calibri"/>
                          <a:sym typeface="Calibri"/>
                        </a:rPr>
                        <a:t>TITLE</a:t>
                      </a:r>
                      <a:endParaRPr b="1" sz="25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sz="2500">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b="1" lang="en-US" sz="2500">
                          <a:latin typeface="Calibri"/>
                          <a:ea typeface="Calibri"/>
                          <a:cs typeface="Calibri"/>
                          <a:sym typeface="Calibri"/>
                        </a:rPr>
                        <a:t>YEAR</a:t>
                      </a:r>
                      <a:endParaRPr/>
                    </a:p>
                  </a:txBody>
                  <a:tcPr marT="91425" marB="91425" marR="91425" marL="91425"/>
                </a:tc>
                <a:tc>
                  <a:txBody>
                    <a:bodyPr/>
                    <a:lstStyle/>
                    <a:p>
                      <a:pPr indent="0" lvl="0" marL="0" rtl="0" algn="l">
                        <a:spcBef>
                          <a:spcPts val="0"/>
                        </a:spcBef>
                        <a:spcAft>
                          <a:spcPts val="0"/>
                        </a:spcAft>
                        <a:buNone/>
                      </a:pPr>
                      <a:r>
                        <a:rPr b="1" lang="en-US" sz="1700">
                          <a:latin typeface="Calibri"/>
                          <a:ea typeface="Calibri"/>
                          <a:cs typeface="Calibri"/>
                          <a:sym typeface="Calibri"/>
                        </a:rPr>
                        <a:t>TECHNOLOGY USED</a:t>
                      </a:r>
                      <a:endParaRPr b="1" sz="17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sz="2500">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b="1" lang="en-US" sz="2500">
                          <a:latin typeface="Calibri"/>
                          <a:ea typeface="Calibri"/>
                          <a:cs typeface="Calibri"/>
                          <a:sym typeface="Calibri"/>
                        </a:rPr>
                        <a:t>PRO</a:t>
                      </a:r>
                      <a:endParaRPr b="1" sz="25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sz="2500">
                          <a:latin typeface="Calibri"/>
                          <a:ea typeface="Calibri"/>
                          <a:cs typeface="Calibri"/>
                          <a:sym typeface="Calibri"/>
                        </a:rPr>
                        <a:t> LIMITATION</a:t>
                      </a:r>
                      <a:endParaRPr/>
                    </a:p>
                  </a:txBody>
                  <a:tcPr marT="91425" marB="91425" marR="91425" marL="91425"/>
                </a:tc>
              </a:tr>
              <a:tr h="2057900">
                <a:tc>
                  <a:txBody>
                    <a:bodyPr/>
                    <a:lstStyle/>
                    <a:p>
                      <a:pPr indent="0" lvl="0" marL="0" rtl="0" algn="l">
                        <a:spcBef>
                          <a:spcPts val="0"/>
                        </a:spcBef>
                        <a:spcAft>
                          <a:spcPts val="0"/>
                        </a:spcAft>
                        <a:buNone/>
                      </a:pPr>
                      <a:r>
                        <a:rPr lang="en-US" sz="1700">
                          <a:latin typeface="Calibri"/>
                          <a:ea typeface="Calibri"/>
                          <a:cs typeface="Calibri"/>
                          <a:sym typeface="Calibri"/>
                        </a:rPr>
                        <a:t>Thermo-magnetic effects on MOSFETs simulated and experimentally characterized for reliability 5th</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Gabriela A. Rodríguez-Ruiz et al.</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2015</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Thermo-magnetic modeling and simulation in nano-scaled MOSFETs.</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The paper introduces a simulation method for studying the effects of temperature and magnetic fields on the gate tunneling current in MOSFET devices.</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Provides a new method for mapping electronic properties in nanoscaled MOSFETs.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Simulation and experimental setup are complex and require precise control.</a:t>
                      </a:r>
                      <a:endParaRPr sz="17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fdd2178c83_0_11"/>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05" name="Google Shape;205;g2fdd2178c83_0_11"/>
          <p:cNvGraphicFramePr/>
          <p:nvPr/>
        </p:nvGraphicFramePr>
        <p:xfrm>
          <a:off x="320875" y="728975"/>
          <a:ext cx="3000000" cy="3000000"/>
        </p:xfrm>
        <a:graphic>
          <a:graphicData uri="http://schemas.openxmlformats.org/drawingml/2006/table">
            <a:tbl>
              <a:tblPr>
                <a:noFill/>
                <a:tableStyleId>{F582F4A0-02F1-4F62-AC66-86750D412FBA}</a:tableStyleId>
              </a:tblPr>
              <a:tblGrid>
                <a:gridCol w="5752600"/>
                <a:gridCol w="5752600"/>
              </a:tblGrid>
              <a:tr h="647450">
                <a:tc>
                  <a:txBody>
                    <a:bodyPr/>
                    <a:lstStyle/>
                    <a:p>
                      <a:pPr indent="0" lvl="0" marL="0" rtl="0" algn="l">
                        <a:spcBef>
                          <a:spcPts val="0"/>
                        </a:spcBef>
                        <a:spcAft>
                          <a:spcPts val="0"/>
                        </a:spcAft>
                        <a:buNone/>
                      </a:pPr>
                      <a:r>
                        <a:rPr lang="en-US"/>
                        <a:t>                          </a:t>
                      </a:r>
                      <a:r>
                        <a:rPr b="1" lang="en-US" sz="2200">
                          <a:latin typeface="Calibri"/>
                          <a:ea typeface="Calibri"/>
                          <a:cs typeface="Calibri"/>
                          <a:sym typeface="Calibri"/>
                        </a:rPr>
                        <a:t>      </a:t>
                      </a:r>
                      <a:r>
                        <a:rPr b="1" lang="en-US" sz="2200">
                          <a:latin typeface="Calibri"/>
                          <a:ea typeface="Calibri"/>
                          <a:cs typeface="Calibri"/>
                          <a:sym typeface="Calibri"/>
                        </a:rPr>
                        <a:t>   COMPARISON</a:t>
                      </a:r>
                      <a:endParaRPr b="1" sz="2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                           </a:t>
                      </a:r>
                      <a:r>
                        <a:rPr b="1" lang="en-US" sz="2200">
                          <a:latin typeface="Calibri"/>
                          <a:ea typeface="Calibri"/>
                          <a:cs typeface="Calibri"/>
                          <a:sym typeface="Calibri"/>
                        </a:rPr>
                        <a:t>         OUTPUT</a:t>
                      </a:r>
                      <a:endParaRPr b="1" sz="3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950">
                <a:tc>
                  <a:txBody>
                    <a:bodyPr/>
                    <a:lstStyle/>
                    <a:p>
                      <a:pPr indent="0" lvl="0" marL="0" rtl="0" algn="l">
                        <a:spcBef>
                          <a:spcPts val="0"/>
                        </a:spcBef>
                        <a:spcAft>
                          <a:spcPts val="0"/>
                        </a:spcAft>
                        <a:buNone/>
                      </a:pPr>
                      <a:r>
                        <a:rPr lang="en-US"/>
                        <a:t>1.</a:t>
                      </a:r>
                      <a:r>
                        <a:rPr lang="en-US" sz="1700">
                          <a:latin typeface="Calibri"/>
                          <a:ea typeface="Calibri"/>
                          <a:cs typeface="Calibri"/>
                          <a:sym typeface="Calibri"/>
                        </a:rPr>
                        <a:t>Device and circuit performance analysis of double gate   junctionless transistors at Lg = 18 nm and Analysis of Delta-Doped and Uniformly Doped AlGaAs/GaAs HEMTs by Ensemble Monte Carlo Simulations.</a:t>
                      </a:r>
                      <a:endParaRPr sz="1700">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JL DG (Junctionless Dual-Gate) devices are faster and more stable compared to IM FETs.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Delta-doped HEMTs (High Electron Mobility Transistors) outperform uniform HEMTs in terms of electron density and speed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Between the two, JL DG devices are better for speed and stability, while Delta-doped HEMTs excel in electron mobility and performance.</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46225">
                <a:tc>
                  <a:txBody>
                    <a:bodyPr/>
                    <a:lstStyle/>
                    <a:p>
                      <a:pPr indent="0" lvl="0" marL="0" rtl="0" algn="l">
                        <a:spcBef>
                          <a:spcPts val="0"/>
                        </a:spcBef>
                        <a:spcAft>
                          <a:spcPts val="0"/>
                        </a:spcAft>
                        <a:buNone/>
                      </a:pPr>
                      <a:r>
                        <a:rPr lang="en-US" sz="1700">
                          <a:latin typeface="Calibri"/>
                          <a:ea typeface="Calibri"/>
                          <a:cs typeface="Calibri"/>
                          <a:sym typeface="Calibri"/>
                        </a:rPr>
                        <a:t>2.</a:t>
                      </a:r>
                      <a:r>
                        <a:rPr lang="en-US" sz="1700">
                          <a:latin typeface="Calibri"/>
                          <a:ea typeface="Calibri"/>
                          <a:cs typeface="Calibri"/>
                          <a:sym typeface="Calibri"/>
                        </a:rPr>
                        <a:t>A Physics-Based Threshold Voltage Model for </a:t>
                      </a:r>
                      <a:r>
                        <a:rPr lang="en-US" sz="1700">
                          <a:latin typeface="Calibri"/>
                          <a:ea typeface="Calibri"/>
                          <a:cs typeface="Calibri"/>
                          <a:sym typeface="Calibri"/>
                        </a:rPr>
                        <a:t>Junctionless</a:t>
                      </a:r>
                      <a:r>
                        <a:rPr lang="en-US" sz="1700">
                          <a:latin typeface="Calibri"/>
                          <a:ea typeface="Calibri"/>
                          <a:cs typeface="Calibri"/>
                          <a:sym typeface="Calibri"/>
                        </a:rPr>
                        <a:t> Double Gate FETs Having Vertical Structural and Doping Asymmetry and Analysis of Delta-Doped and Uniformly Doped AlGaAs/GaAs HEMTs by Ensemble Monte Carlo Simulations.</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a:t>
                      </a:r>
                      <a:r>
                        <a:rPr lang="en-US" sz="1700">
                          <a:latin typeface="Calibri"/>
                          <a:ea typeface="Calibri"/>
                          <a:cs typeface="Calibri"/>
                          <a:sym typeface="Calibri"/>
                        </a:rPr>
                        <a:t>symmetric JL DG FETs simplify design and analysis while maintaining accuracy and good control.</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Delta-doped HEMTs have higher electron density and speed compared to uniform HEMTs, improving overall performance.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Delta-doped HEMTs excel in performance, while asymmetric JL DG FETs are better for design simplicity and precision.</a:t>
                      </a:r>
                      <a:endParaRPr sz="17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A83F3F"/>
      </a:dk1>
      <a:lt1>
        <a:srgbClr val="F5EBEB"/>
      </a:lt1>
      <a:dk2>
        <a:srgbClr val="44546A"/>
      </a:dk2>
      <a:lt2>
        <a:srgbClr val="D8BDB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2021-01-07T12:40:50Z</dcterms:created>
  <dc:creator>Aisswaria Zacharias</dc:creator>
</cp:coreProperties>
</file>