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360100" cx="32004000"/>
  <p:notesSz cx="37947600" cy="50749200"/>
  <p:embeddedFontLst>
    <p:embeddedFont>
      <p:font typeface="Poppins"/>
      <p:regular r:id="rId7"/>
      <p:bold r:id="rId8"/>
      <p:italic r:id="rId9"/>
      <p:boldItalic r:id="rId10"/>
    </p:embeddedFont>
    <p:embeddedFont>
      <p:font typeface="Open Sans"/>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452">
          <p15:clr>
            <a:srgbClr val="A4A3A4"/>
          </p15:clr>
        </p15:guide>
        <p15:guide id="2" pos="10080">
          <p15:clr>
            <a:srgbClr val="A4A3A4"/>
          </p15:clr>
        </p15:guide>
      </p15:sldGuideLst>
    </p:ext>
    <p:ext uri="GoogleSlidesCustomDataVersion2">
      <go:slidesCustomData xmlns:go="http://customooxmlschemas.google.com/" r:id="rId15" roundtripDataSignature="AMtx7mg8SkNtqV2RfBf3p5TApEgDoZ02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452" orient="horz"/>
        <p:guide pos="100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regular.fntdata"/><Relationship Id="rId10" Type="http://schemas.openxmlformats.org/officeDocument/2006/relationships/font" Target="fonts/Poppins-boldItalic.fntdata"/><Relationship Id="rId13" Type="http://schemas.openxmlformats.org/officeDocument/2006/relationships/font" Target="fonts/OpenSans-italic.fntdata"/><Relationship Id="rId12"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oppins-italic.fntdata"/><Relationship Id="rId15" Type="http://customschemas.google.com/relationships/presentationmetadata" Target="metadata"/><Relationship Id="rId14"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oppins-regular.fntdata"/><Relationship Id="rId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5029200" y="24079200"/>
            <a:ext cx="27889200" cy="228600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86" name="Google Shape;86;p1:notes"/>
          <p:cNvSpPr/>
          <p:nvPr>
            <p:ph idx="2"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4466926" y="7412544"/>
            <a:ext cx="23070149" cy="27603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75" name="Google Shape;75;p1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0946542" y="13892159"/>
            <a:ext cx="30813504" cy="69008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3055208" y="7191322"/>
            <a:ext cx="30813504" cy="203025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81" name="Google Shape;81;p1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4000500" y="5950603"/>
            <a:ext cx="24003000" cy="1265870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4000500" y="19097472"/>
            <a:ext cx="24003000" cy="87786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625"/>
              </a:spcBef>
              <a:spcAft>
                <a:spcPts val="0"/>
              </a:spcAft>
              <a:buClr>
                <a:schemeClr val="dk1"/>
              </a:buClr>
              <a:buSzPts val="6300"/>
              <a:buNone/>
              <a:defRPr sz="6300"/>
            </a:lvl1pPr>
            <a:lvl2pPr lvl="1" algn="ctr">
              <a:lnSpc>
                <a:spcPct val="90000"/>
              </a:lnSpc>
              <a:spcBef>
                <a:spcPts val="1313"/>
              </a:spcBef>
              <a:spcAft>
                <a:spcPts val="0"/>
              </a:spcAft>
              <a:buClr>
                <a:schemeClr val="dk1"/>
              </a:buClr>
              <a:buSzPts val="5250"/>
              <a:buNone/>
              <a:defRPr sz="5250"/>
            </a:lvl2pPr>
            <a:lvl3pPr lvl="2" algn="ctr">
              <a:lnSpc>
                <a:spcPct val="90000"/>
              </a:lnSpc>
              <a:spcBef>
                <a:spcPts val="1313"/>
              </a:spcBef>
              <a:spcAft>
                <a:spcPts val="0"/>
              </a:spcAft>
              <a:buClr>
                <a:schemeClr val="dk1"/>
              </a:buClr>
              <a:buSzPts val="4725"/>
              <a:buNone/>
              <a:defRPr sz="4725"/>
            </a:lvl3pPr>
            <a:lvl4pPr lvl="3" algn="ctr">
              <a:lnSpc>
                <a:spcPct val="90000"/>
              </a:lnSpc>
              <a:spcBef>
                <a:spcPts val="1313"/>
              </a:spcBef>
              <a:spcAft>
                <a:spcPts val="0"/>
              </a:spcAft>
              <a:buClr>
                <a:schemeClr val="dk1"/>
              </a:buClr>
              <a:buSzPts val="4200"/>
              <a:buNone/>
              <a:defRPr sz="4200"/>
            </a:lvl4pPr>
            <a:lvl5pPr lvl="4" algn="ctr">
              <a:lnSpc>
                <a:spcPct val="90000"/>
              </a:lnSpc>
              <a:spcBef>
                <a:spcPts val="1313"/>
              </a:spcBef>
              <a:spcAft>
                <a:spcPts val="0"/>
              </a:spcAft>
              <a:buClr>
                <a:schemeClr val="dk1"/>
              </a:buClr>
              <a:buSzPts val="4200"/>
              <a:buNone/>
              <a:defRPr sz="4200"/>
            </a:lvl5pPr>
            <a:lvl6pPr lvl="5" algn="ctr">
              <a:lnSpc>
                <a:spcPct val="90000"/>
              </a:lnSpc>
              <a:spcBef>
                <a:spcPts val="1313"/>
              </a:spcBef>
              <a:spcAft>
                <a:spcPts val="0"/>
              </a:spcAft>
              <a:buClr>
                <a:schemeClr val="dk1"/>
              </a:buClr>
              <a:buSzPts val="4200"/>
              <a:buNone/>
              <a:defRPr sz="4200"/>
            </a:lvl6pPr>
            <a:lvl7pPr lvl="6" algn="ctr">
              <a:lnSpc>
                <a:spcPct val="90000"/>
              </a:lnSpc>
              <a:spcBef>
                <a:spcPts val="1313"/>
              </a:spcBef>
              <a:spcAft>
                <a:spcPts val="0"/>
              </a:spcAft>
              <a:buClr>
                <a:schemeClr val="dk1"/>
              </a:buClr>
              <a:buSzPts val="4200"/>
              <a:buNone/>
              <a:defRPr sz="4200"/>
            </a:lvl7pPr>
            <a:lvl8pPr lvl="7" algn="ctr">
              <a:lnSpc>
                <a:spcPct val="90000"/>
              </a:lnSpc>
              <a:spcBef>
                <a:spcPts val="1313"/>
              </a:spcBef>
              <a:spcAft>
                <a:spcPts val="0"/>
              </a:spcAft>
              <a:buClr>
                <a:schemeClr val="dk1"/>
              </a:buClr>
              <a:buSzPts val="4200"/>
              <a:buNone/>
              <a:defRPr sz="4200"/>
            </a:lvl8pPr>
            <a:lvl9pPr lvl="8" algn="ctr">
              <a:lnSpc>
                <a:spcPct val="90000"/>
              </a:lnSpc>
              <a:spcBef>
                <a:spcPts val="1313"/>
              </a:spcBef>
              <a:spcAft>
                <a:spcPts val="0"/>
              </a:spcAft>
              <a:buClr>
                <a:schemeClr val="dk1"/>
              </a:buClr>
              <a:buSzPts val="4200"/>
              <a:buNone/>
              <a:defRPr sz="4200"/>
            </a:lvl9pPr>
          </a:lstStyle>
          <a:p/>
        </p:txBody>
      </p:sp>
      <p:sp>
        <p:nvSpPr>
          <p:cNvPr id="22" name="Google Shape;22;p4"/>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28" name="Google Shape;28;p5"/>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183606" y="9064780"/>
            <a:ext cx="27603450" cy="1512478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2183606" y="24332656"/>
            <a:ext cx="27603450" cy="79537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rgbClr val="888888"/>
              </a:buClr>
              <a:buSzPts val="6300"/>
              <a:buNone/>
              <a:defRPr sz="6300">
                <a:solidFill>
                  <a:srgbClr val="888888"/>
                </a:solidFill>
              </a:defRPr>
            </a:lvl1pPr>
            <a:lvl2pPr indent="-228600" lvl="1" marL="914400" algn="l">
              <a:lnSpc>
                <a:spcPct val="90000"/>
              </a:lnSpc>
              <a:spcBef>
                <a:spcPts val="1313"/>
              </a:spcBef>
              <a:spcAft>
                <a:spcPts val="0"/>
              </a:spcAft>
              <a:buClr>
                <a:srgbClr val="888888"/>
              </a:buClr>
              <a:buSzPts val="5250"/>
              <a:buNone/>
              <a:defRPr sz="5250">
                <a:solidFill>
                  <a:srgbClr val="888888"/>
                </a:solidFill>
              </a:defRPr>
            </a:lvl2pPr>
            <a:lvl3pPr indent="-228600" lvl="2" marL="1371600" algn="l">
              <a:lnSpc>
                <a:spcPct val="90000"/>
              </a:lnSpc>
              <a:spcBef>
                <a:spcPts val="1313"/>
              </a:spcBef>
              <a:spcAft>
                <a:spcPts val="0"/>
              </a:spcAft>
              <a:buClr>
                <a:srgbClr val="888888"/>
              </a:buClr>
              <a:buSzPts val="4725"/>
              <a:buNone/>
              <a:defRPr sz="4725">
                <a:solidFill>
                  <a:srgbClr val="888888"/>
                </a:solidFill>
              </a:defRPr>
            </a:lvl3pPr>
            <a:lvl4pPr indent="-228600" lvl="3" marL="1828800" algn="l">
              <a:lnSpc>
                <a:spcPct val="90000"/>
              </a:lnSpc>
              <a:spcBef>
                <a:spcPts val="1313"/>
              </a:spcBef>
              <a:spcAft>
                <a:spcPts val="0"/>
              </a:spcAft>
              <a:buClr>
                <a:srgbClr val="888888"/>
              </a:buClr>
              <a:buSzPts val="4200"/>
              <a:buNone/>
              <a:defRPr sz="4200">
                <a:solidFill>
                  <a:srgbClr val="888888"/>
                </a:solidFill>
              </a:defRPr>
            </a:lvl4pPr>
            <a:lvl5pPr indent="-228600" lvl="4" marL="2286000" algn="l">
              <a:lnSpc>
                <a:spcPct val="90000"/>
              </a:lnSpc>
              <a:spcBef>
                <a:spcPts val="1313"/>
              </a:spcBef>
              <a:spcAft>
                <a:spcPts val="0"/>
              </a:spcAft>
              <a:buClr>
                <a:srgbClr val="888888"/>
              </a:buClr>
              <a:buSzPts val="4200"/>
              <a:buNone/>
              <a:defRPr sz="4200">
                <a:solidFill>
                  <a:srgbClr val="888888"/>
                </a:solidFill>
              </a:defRPr>
            </a:lvl5pPr>
            <a:lvl6pPr indent="-228600" lvl="5" marL="2743200" algn="l">
              <a:lnSpc>
                <a:spcPct val="90000"/>
              </a:lnSpc>
              <a:spcBef>
                <a:spcPts val="1313"/>
              </a:spcBef>
              <a:spcAft>
                <a:spcPts val="0"/>
              </a:spcAft>
              <a:buClr>
                <a:srgbClr val="888888"/>
              </a:buClr>
              <a:buSzPts val="4200"/>
              <a:buNone/>
              <a:defRPr sz="4200">
                <a:solidFill>
                  <a:srgbClr val="888888"/>
                </a:solidFill>
              </a:defRPr>
            </a:lvl6pPr>
            <a:lvl7pPr indent="-228600" lvl="6" marL="3200400" algn="l">
              <a:lnSpc>
                <a:spcPct val="90000"/>
              </a:lnSpc>
              <a:spcBef>
                <a:spcPts val="1313"/>
              </a:spcBef>
              <a:spcAft>
                <a:spcPts val="0"/>
              </a:spcAft>
              <a:buClr>
                <a:srgbClr val="888888"/>
              </a:buClr>
              <a:buSzPts val="4200"/>
              <a:buNone/>
              <a:defRPr sz="4200">
                <a:solidFill>
                  <a:srgbClr val="888888"/>
                </a:solidFill>
              </a:defRPr>
            </a:lvl7pPr>
            <a:lvl8pPr indent="-228600" lvl="7" marL="3657600" algn="l">
              <a:lnSpc>
                <a:spcPct val="90000"/>
              </a:lnSpc>
              <a:spcBef>
                <a:spcPts val="1313"/>
              </a:spcBef>
              <a:spcAft>
                <a:spcPts val="0"/>
              </a:spcAft>
              <a:buClr>
                <a:srgbClr val="888888"/>
              </a:buClr>
              <a:buSzPts val="4200"/>
              <a:buNone/>
              <a:defRPr sz="4200">
                <a:solidFill>
                  <a:srgbClr val="888888"/>
                </a:solidFill>
              </a:defRPr>
            </a:lvl8pPr>
            <a:lvl9pPr indent="-228600" lvl="8" marL="4114800" algn="l">
              <a:lnSpc>
                <a:spcPct val="90000"/>
              </a:lnSpc>
              <a:spcBef>
                <a:spcPts val="1313"/>
              </a:spcBef>
              <a:spcAft>
                <a:spcPts val="0"/>
              </a:spcAft>
              <a:buClr>
                <a:srgbClr val="888888"/>
              </a:buClr>
              <a:buSzPts val="4200"/>
              <a:buNone/>
              <a:defRPr sz="4200">
                <a:solidFill>
                  <a:srgbClr val="888888"/>
                </a:solidFill>
              </a:defRPr>
            </a:lvl9pPr>
          </a:lstStyle>
          <a:p/>
        </p:txBody>
      </p:sp>
      <p:sp>
        <p:nvSpPr>
          <p:cNvPr id="34" name="Google Shape;34;p6"/>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220027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0" name="Google Shape;40;p7"/>
          <p:cNvSpPr txBox="1"/>
          <p:nvPr>
            <p:ph idx="2" type="body"/>
          </p:nvPr>
        </p:nvSpPr>
        <p:spPr>
          <a:xfrm>
            <a:off x="1620202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1" name="Google Shape;41;p7"/>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204443"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2204445" y="8913277"/>
            <a:ext cx="13539191"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7" name="Google Shape;47;p8"/>
          <p:cNvSpPr txBox="1"/>
          <p:nvPr>
            <p:ph idx="2" type="body"/>
          </p:nvPr>
        </p:nvSpPr>
        <p:spPr>
          <a:xfrm>
            <a:off x="2204445" y="13281536"/>
            <a:ext cx="13539191"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8" name="Google Shape;48;p8"/>
          <p:cNvSpPr txBox="1"/>
          <p:nvPr>
            <p:ph idx="3" type="body"/>
          </p:nvPr>
        </p:nvSpPr>
        <p:spPr>
          <a:xfrm>
            <a:off x="16202025" y="8913277"/>
            <a:ext cx="13605869"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9" name="Google Shape;49;p8"/>
          <p:cNvSpPr txBox="1"/>
          <p:nvPr>
            <p:ph idx="4" type="body"/>
          </p:nvPr>
        </p:nvSpPr>
        <p:spPr>
          <a:xfrm>
            <a:off x="16202025" y="13281536"/>
            <a:ext cx="13605869"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50" name="Google Shape;50;p8"/>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3605869" y="5235184"/>
            <a:ext cx="16202025" cy="25839238"/>
          </a:xfrm>
          <a:prstGeom prst="rect">
            <a:avLst/>
          </a:prstGeom>
          <a:noFill/>
          <a:ln>
            <a:noFill/>
          </a:ln>
        </p:spPr>
        <p:txBody>
          <a:bodyPr anchorCtr="0" anchor="t" bIns="45700" lIns="91425" spcFirstLastPara="1" rIns="91425" wrap="square" tIns="45700">
            <a:normAutofit/>
          </a:bodyPr>
          <a:lstStyle>
            <a:lvl1pPr indent="-762000" lvl="0" marL="457200" algn="l">
              <a:lnSpc>
                <a:spcPct val="90000"/>
              </a:lnSpc>
              <a:spcBef>
                <a:spcPts val="2625"/>
              </a:spcBef>
              <a:spcAft>
                <a:spcPts val="0"/>
              </a:spcAft>
              <a:buClr>
                <a:schemeClr val="dk1"/>
              </a:buClr>
              <a:buSzPts val="8400"/>
              <a:buChar char="•"/>
              <a:defRPr sz="8400"/>
            </a:lvl1pPr>
            <a:lvl2pPr indent="-695325" lvl="1" marL="914400" algn="l">
              <a:lnSpc>
                <a:spcPct val="90000"/>
              </a:lnSpc>
              <a:spcBef>
                <a:spcPts val="1313"/>
              </a:spcBef>
              <a:spcAft>
                <a:spcPts val="0"/>
              </a:spcAft>
              <a:buClr>
                <a:schemeClr val="dk1"/>
              </a:buClr>
              <a:buSzPts val="7350"/>
              <a:buChar char="•"/>
              <a:defRPr sz="7350"/>
            </a:lvl2pPr>
            <a:lvl3pPr indent="-628650" lvl="2" marL="1371600" algn="l">
              <a:lnSpc>
                <a:spcPct val="90000"/>
              </a:lnSpc>
              <a:spcBef>
                <a:spcPts val="1313"/>
              </a:spcBef>
              <a:spcAft>
                <a:spcPts val="0"/>
              </a:spcAft>
              <a:buClr>
                <a:schemeClr val="dk1"/>
              </a:buClr>
              <a:buSzPts val="6300"/>
              <a:buChar char="•"/>
              <a:defRPr sz="6300"/>
            </a:lvl3pPr>
            <a:lvl4pPr indent="-561975" lvl="3" marL="1828800" algn="l">
              <a:lnSpc>
                <a:spcPct val="90000"/>
              </a:lnSpc>
              <a:spcBef>
                <a:spcPts val="1313"/>
              </a:spcBef>
              <a:spcAft>
                <a:spcPts val="0"/>
              </a:spcAft>
              <a:buClr>
                <a:schemeClr val="dk1"/>
              </a:buClr>
              <a:buSzPts val="5250"/>
              <a:buChar char="•"/>
              <a:defRPr sz="5250"/>
            </a:lvl4pPr>
            <a:lvl5pPr indent="-561975" lvl="4" marL="2286000" algn="l">
              <a:lnSpc>
                <a:spcPct val="90000"/>
              </a:lnSpc>
              <a:spcBef>
                <a:spcPts val="1313"/>
              </a:spcBef>
              <a:spcAft>
                <a:spcPts val="0"/>
              </a:spcAft>
              <a:buClr>
                <a:schemeClr val="dk1"/>
              </a:buClr>
              <a:buSzPts val="5250"/>
              <a:buChar char="•"/>
              <a:defRPr sz="5250"/>
            </a:lvl5pPr>
            <a:lvl6pPr indent="-561975" lvl="5" marL="2743200" algn="l">
              <a:lnSpc>
                <a:spcPct val="90000"/>
              </a:lnSpc>
              <a:spcBef>
                <a:spcPts val="1313"/>
              </a:spcBef>
              <a:spcAft>
                <a:spcPts val="0"/>
              </a:spcAft>
              <a:buClr>
                <a:schemeClr val="dk1"/>
              </a:buClr>
              <a:buSzPts val="5250"/>
              <a:buChar char="•"/>
              <a:defRPr sz="5250"/>
            </a:lvl6pPr>
            <a:lvl7pPr indent="-561975" lvl="6" marL="3200400" algn="l">
              <a:lnSpc>
                <a:spcPct val="90000"/>
              </a:lnSpc>
              <a:spcBef>
                <a:spcPts val="1313"/>
              </a:spcBef>
              <a:spcAft>
                <a:spcPts val="0"/>
              </a:spcAft>
              <a:buClr>
                <a:schemeClr val="dk1"/>
              </a:buClr>
              <a:buSzPts val="5250"/>
              <a:buChar char="•"/>
              <a:defRPr sz="5250"/>
            </a:lvl7pPr>
            <a:lvl8pPr indent="-561975" lvl="7" marL="3657600" algn="l">
              <a:lnSpc>
                <a:spcPct val="90000"/>
              </a:lnSpc>
              <a:spcBef>
                <a:spcPts val="1313"/>
              </a:spcBef>
              <a:spcAft>
                <a:spcPts val="0"/>
              </a:spcAft>
              <a:buClr>
                <a:schemeClr val="dk1"/>
              </a:buClr>
              <a:buSzPts val="5250"/>
              <a:buChar char="•"/>
              <a:defRPr sz="5250"/>
            </a:lvl8pPr>
            <a:lvl9pPr indent="-561975" lvl="8" marL="4114800" algn="l">
              <a:lnSpc>
                <a:spcPct val="90000"/>
              </a:lnSpc>
              <a:spcBef>
                <a:spcPts val="1313"/>
              </a:spcBef>
              <a:spcAft>
                <a:spcPts val="0"/>
              </a:spcAft>
              <a:buClr>
                <a:schemeClr val="dk1"/>
              </a:buClr>
              <a:buSzPts val="5250"/>
              <a:buChar char="•"/>
              <a:defRPr sz="5250"/>
            </a:lvl9pPr>
          </a:lstStyle>
          <a:p/>
        </p:txBody>
      </p:sp>
      <p:sp>
        <p:nvSpPr>
          <p:cNvPr id="61" name="Google Shape;61;p10"/>
          <p:cNvSpPr txBox="1"/>
          <p:nvPr>
            <p:ph idx="2"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2" name="Google Shape;62;p10"/>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3605869" y="5235184"/>
            <a:ext cx="16202025" cy="25839238"/>
          </a:xfrm>
          <a:prstGeom prst="rect">
            <a:avLst/>
          </a:prstGeom>
          <a:noFill/>
          <a:ln>
            <a:noFill/>
          </a:ln>
        </p:spPr>
      </p:sp>
      <p:sp>
        <p:nvSpPr>
          <p:cNvPr id="68" name="Google Shape;68;p11"/>
          <p:cNvSpPr txBox="1"/>
          <p:nvPr>
            <p:ph idx="1"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9" name="Google Shape;69;p11"/>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1550"/>
              <a:buFont typeface="Calibri"/>
              <a:buNone/>
              <a:defRPr b="0" i="0" sz="115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695325" lvl="0" marL="457200" marR="0" rtl="0" algn="l">
              <a:lnSpc>
                <a:spcPct val="90000"/>
              </a:lnSpc>
              <a:spcBef>
                <a:spcPts val="2625"/>
              </a:spcBef>
              <a:spcAft>
                <a:spcPts val="0"/>
              </a:spcAft>
              <a:buClr>
                <a:schemeClr val="dk1"/>
              </a:buClr>
              <a:buSzPts val="7350"/>
              <a:buFont typeface="Arial"/>
              <a:buChar char="•"/>
              <a:defRPr b="0" i="0" sz="7350" u="none" cap="none" strike="noStrike">
                <a:solidFill>
                  <a:schemeClr val="dk1"/>
                </a:solidFill>
                <a:latin typeface="Calibri"/>
                <a:ea typeface="Calibri"/>
                <a:cs typeface="Calibri"/>
                <a:sym typeface="Calibri"/>
              </a:defRPr>
            </a:lvl1pPr>
            <a:lvl2pPr indent="-628650" lvl="1" marL="914400" marR="0" rtl="0" algn="l">
              <a:lnSpc>
                <a:spcPct val="90000"/>
              </a:lnSpc>
              <a:spcBef>
                <a:spcPts val="1313"/>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2pPr>
            <a:lvl3pPr indent="-561975" lvl="2" marL="1371600" marR="0" rtl="0" algn="l">
              <a:lnSpc>
                <a:spcPct val="90000"/>
              </a:lnSpc>
              <a:spcBef>
                <a:spcPts val="1313"/>
              </a:spcBef>
              <a:spcAft>
                <a:spcPts val="0"/>
              </a:spcAft>
              <a:buClr>
                <a:schemeClr val="dk1"/>
              </a:buClr>
              <a:buSzPts val="5250"/>
              <a:buFont typeface="Arial"/>
              <a:buChar char="•"/>
              <a:defRPr b="0" i="0" sz="5250" u="none" cap="none" strike="noStrike">
                <a:solidFill>
                  <a:schemeClr val="dk1"/>
                </a:solidFill>
                <a:latin typeface="Calibri"/>
                <a:ea typeface="Calibri"/>
                <a:cs typeface="Calibri"/>
                <a:sym typeface="Calibri"/>
              </a:defRPr>
            </a:lvl3pPr>
            <a:lvl4pPr indent="-528637" lvl="3" marL="1828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4pPr>
            <a:lvl5pPr indent="-528637" lvl="4" marL="22860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5pPr>
            <a:lvl6pPr indent="-528637" lvl="5" marL="27432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6pPr>
            <a:lvl7pPr indent="-528637" lvl="6" marL="32004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7pPr>
            <a:lvl8pPr indent="-528637" lvl="7" marL="36576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8pPr>
            <a:lvl9pPr indent="-528637" lvl="8" marL="4114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150" u="none" cap="none" strike="noStrike">
                <a:solidFill>
                  <a:srgbClr val="888888"/>
                </a:solidFill>
                <a:latin typeface="Calibri"/>
                <a:ea typeface="Calibri"/>
                <a:cs typeface="Calibri"/>
                <a:sym typeface="Calibri"/>
              </a:defRPr>
            </a:lvl1pPr>
            <a:lvl2pPr indent="0" lvl="1" marL="0" marR="0" rtl="0" algn="r">
              <a:spcBef>
                <a:spcPts val="0"/>
              </a:spcBef>
              <a:buNone/>
              <a:defRPr b="0" i="0" sz="3150" u="none" cap="none" strike="noStrike">
                <a:solidFill>
                  <a:srgbClr val="888888"/>
                </a:solidFill>
                <a:latin typeface="Calibri"/>
                <a:ea typeface="Calibri"/>
                <a:cs typeface="Calibri"/>
                <a:sym typeface="Calibri"/>
              </a:defRPr>
            </a:lvl2pPr>
            <a:lvl3pPr indent="0" lvl="2" marL="0" marR="0" rtl="0" algn="r">
              <a:spcBef>
                <a:spcPts val="0"/>
              </a:spcBef>
              <a:buNone/>
              <a:defRPr b="0" i="0" sz="3150" u="none" cap="none" strike="noStrike">
                <a:solidFill>
                  <a:srgbClr val="888888"/>
                </a:solidFill>
                <a:latin typeface="Calibri"/>
                <a:ea typeface="Calibri"/>
                <a:cs typeface="Calibri"/>
                <a:sym typeface="Calibri"/>
              </a:defRPr>
            </a:lvl3pPr>
            <a:lvl4pPr indent="0" lvl="3" marL="0" marR="0" rtl="0" algn="r">
              <a:spcBef>
                <a:spcPts val="0"/>
              </a:spcBef>
              <a:buNone/>
              <a:defRPr b="0" i="0" sz="3150" u="none" cap="none" strike="noStrike">
                <a:solidFill>
                  <a:srgbClr val="888888"/>
                </a:solidFill>
                <a:latin typeface="Calibri"/>
                <a:ea typeface="Calibri"/>
                <a:cs typeface="Calibri"/>
                <a:sym typeface="Calibri"/>
              </a:defRPr>
            </a:lvl4pPr>
            <a:lvl5pPr indent="0" lvl="4" marL="0" marR="0" rtl="0" algn="r">
              <a:spcBef>
                <a:spcPts val="0"/>
              </a:spcBef>
              <a:buNone/>
              <a:defRPr b="0" i="0" sz="3150" u="none" cap="none" strike="noStrike">
                <a:solidFill>
                  <a:srgbClr val="888888"/>
                </a:solidFill>
                <a:latin typeface="Calibri"/>
                <a:ea typeface="Calibri"/>
                <a:cs typeface="Calibri"/>
                <a:sym typeface="Calibri"/>
              </a:defRPr>
            </a:lvl5pPr>
            <a:lvl6pPr indent="0" lvl="5" marL="0" marR="0" rtl="0" algn="r">
              <a:spcBef>
                <a:spcPts val="0"/>
              </a:spcBef>
              <a:buNone/>
              <a:defRPr b="0" i="0" sz="3150" u="none" cap="none" strike="noStrike">
                <a:solidFill>
                  <a:srgbClr val="888888"/>
                </a:solidFill>
                <a:latin typeface="Calibri"/>
                <a:ea typeface="Calibri"/>
                <a:cs typeface="Calibri"/>
                <a:sym typeface="Calibri"/>
              </a:defRPr>
            </a:lvl6pPr>
            <a:lvl7pPr indent="0" lvl="6" marL="0" marR="0" rtl="0" algn="r">
              <a:spcBef>
                <a:spcPts val="0"/>
              </a:spcBef>
              <a:buNone/>
              <a:defRPr b="0" i="0" sz="3150" u="none" cap="none" strike="noStrike">
                <a:solidFill>
                  <a:srgbClr val="888888"/>
                </a:solidFill>
                <a:latin typeface="Calibri"/>
                <a:ea typeface="Calibri"/>
                <a:cs typeface="Calibri"/>
                <a:sym typeface="Calibri"/>
              </a:defRPr>
            </a:lvl7pPr>
            <a:lvl8pPr indent="0" lvl="7" marL="0" marR="0" rtl="0" algn="r">
              <a:spcBef>
                <a:spcPts val="0"/>
              </a:spcBef>
              <a:buNone/>
              <a:defRPr b="0" i="0" sz="3150" u="none" cap="none" strike="noStrike">
                <a:solidFill>
                  <a:srgbClr val="888888"/>
                </a:solidFill>
                <a:latin typeface="Calibri"/>
                <a:ea typeface="Calibri"/>
                <a:cs typeface="Calibri"/>
                <a:sym typeface="Calibri"/>
              </a:defRPr>
            </a:lvl8pPr>
            <a:lvl9pPr indent="0" lvl="8" marL="0" marR="0" rtl="0" algn="r">
              <a:spcBef>
                <a:spcPts val="0"/>
              </a:spcBef>
              <a:buNone/>
              <a:defRPr b="0" i="0" sz="31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226185"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5500" u="none" cap="none" strike="noStrike">
                <a:solidFill>
                  <a:schemeClr val="dk1"/>
                </a:solidFill>
                <a:latin typeface="Calibri"/>
                <a:ea typeface="Calibri"/>
                <a:cs typeface="Calibri"/>
                <a:sym typeface="Calibri"/>
              </a:rPr>
              <a:t>Insert your text Here</a:t>
            </a:r>
            <a:endParaRPr/>
          </a:p>
        </p:txBody>
      </p:sp>
      <p:sp>
        <p:nvSpPr>
          <p:cNvPr id="89" name="Google Shape;89;p1"/>
          <p:cNvSpPr txBox="1"/>
          <p:nvPr/>
        </p:nvSpPr>
        <p:spPr>
          <a:xfrm>
            <a:off x="348508" y="1923003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sp>
        <p:nvSpPr>
          <p:cNvPr id="90" name="Google Shape;90;p1"/>
          <p:cNvSpPr txBox="1"/>
          <p:nvPr/>
        </p:nvSpPr>
        <p:spPr>
          <a:xfrm>
            <a:off x="11148182"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sp>
        <p:nvSpPr>
          <p:cNvPr id="91" name="Google Shape;91;p1"/>
          <p:cNvSpPr txBox="1"/>
          <p:nvPr/>
        </p:nvSpPr>
        <p:spPr>
          <a:xfrm>
            <a:off x="21488398"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sp>
        <p:nvSpPr>
          <p:cNvPr id="92" name="Google Shape;92;p1"/>
          <p:cNvSpPr txBox="1"/>
          <p:nvPr/>
        </p:nvSpPr>
        <p:spPr>
          <a:xfrm>
            <a:off x="11125200" y="25647650"/>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grpSp>
        <p:nvGrpSpPr>
          <p:cNvPr id="93" name="Google Shape;93;p1"/>
          <p:cNvGrpSpPr/>
          <p:nvPr/>
        </p:nvGrpSpPr>
        <p:grpSpPr>
          <a:xfrm>
            <a:off x="0" y="-31750"/>
            <a:ext cx="32004000" cy="36360098"/>
            <a:chOff x="0" y="1"/>
            <a:chExt cx="32004000" cy="36360098"/>
          </a:xfrm>
        </p:grpSpPr>
        <p:sp>
          <p:nvSpPr>
            <p:cNvPr id="94" name="Google Shape;94;p1"/>
            <p:cNvSpPr/>
            <p:nvPr/>
          </p:nvSpPr>
          <p:spPr>
            <a:xfrm>
              <a:off x="0" y="2842026"/>
              <a:ext cx="32004000" cy="33518073"/>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5" name="Google Shape;95;p1"/>
            <p:cNvSpPr/>
            <p:nvPr/>
          </p:nvSpPr>
          <p:spPr>
            <a:xfrm>
              <a:off x="0" y="1"/>
              <a:ext cx="32004000" cy="2842026"/>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
            <p:cNvSpPr txBox="1"/>
            <p:nvPr/>
          </p:nvSpPr>
          <p:spPr>
            <a:xfrm>
              <a:off x="6330613" y="368691"/>
              <a:ext cx="18301870" cy="2028629"/>
            </a:xfrm>
            <a:prstGeom prst="rect">
              <a:avLst/>
            </a:prstGeom>
            <a:noFill/>
            <a:ln>
              <a:noFill/>
            </a:ln>
          </p:spPr>
          <p:txBody>
            <a:bodyPr anchorCtr="0" anchor="t" bIns="29125" lIns="58275" spcFirstLastPara="1" rIns="58275" wrap="square" tIns="29125">
              <a:spAutoFit/>
            </a:bodyPr>
            <a:lstStyle/>
            <a:p>
              <a:pPr indent="0" lvl="0" marL="0" marR="0" rtl="0" algn="ctr">
                <a:lnSpc>
                  <a:spcPct val="100000"/>
                </a:lnSpc>
                <a:spcBef>
                  <a:spcPts val="0"/>
                </a:spcBef>
                <a:spcAft>
                  <a:spcPts val="0"/>
                </a:spcAft>
                <a:buClr>
                  <a:srgbClr val="000000"/>
                </a:buClr>
                <a:buSzPts val="2800"/>
                <a:buFont typeface="Arial"/>
                <a:buNone/>
              </a:pPr>
              <a:r>
                <a:rPr b="1" baseline="-25000" lang="en-US" sz="9600" u="none">
                  <a:solidFill>
                    <a:srgbClr val="007069"/>
                  </a:solidFill>
                  <a:latin typeface="Open Sans"/>
                  <a:ea typeface="Open Sans"/>
                  <a:cs typeface="Open Sans"/>
                  <a:sym typeface="Open Sans"/>
                </a:rPr>
                <a:t>Simulation &amp; Characterization of NanoScaled FET</a:t>
              </a:r>
              <a:endParaRPr b="0" baseline="-25000" i="0" sz="9600" u="none" cap="none" strike="noStrike">
                <a:solidFill>
                  <a:srgbClr val="000000"/>
                </a:solidFill>
                <a:latin typeface="Arial"/>
                <a:ea typeface="Arial"/>
                <a:cs typeface="Arial"/>
                <a:sym typeface="Arial"/>
              </a:endParaRPr>
            </a:p>
          </p:txBody>
        </p:sp>
        <p:sp>
          <p:nvSpPr>
            <p:cNvPr id="97" name="Google Shape;97;p1"/>
            <p:cNvSpPr txBox="1"/>
            <p:nvPr/>
          </p:nvSpPr>
          <p:spPr>
            <a:xfrm>
              <a:off x="2763791" y="3031604"/>
              <a:ext cx="27241501" cy="426973"/>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US" sz="3500" u="none">
                  <a:solidFill>
                    <a:schemeClr val="dk1"/>
                  </a:solidFill>
                  <a:latin typeface="Poppins"/>
                  <a:ea typeface="Poppins"/>
                  <a:cs typeface="Poppins"/>
                  <a:sym typeface="Poppins"/>
                </a:rPr>
                <a:t>.  </a:t>
              </a:r>
              <a:endParaRPr/>
            </a:p>
          </p:txBody>
        </p:sp>
        <p:sp>
          <p:nvSpPr>
            <p:cNvPr id="98" name="Google Shape;98;p1"/>
            <p:cNvSpPr txBox="1"/>
            <p:nvPr/>
          </p:nvSpPr>
          <p:spPr>
            <a:xfrm>
              <a:off x="2196036" y="3873287"/>
              <a:ext cx="27241501" cy="532066"/>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t/>
              </a:r>
              <a:endParaRPr b="1" sz="4500" u="none">
                <a:solidFill>
                  <a:schemeClr val="dk1"/>
                </a:solidFill>
                <a:latin typeface="Poppins"/>
                <a:ea typeface="Poppins"/>
                <a:cs typeface="Poppins"/>
                <a:sym typeface="Poppins"/>
              </a:endParaRPr>
            </a:p>
          </p:txBody>
        </p:sp>
        <p:sp>
          <p:nvSpPr>
            <p:cNvPr id="99" name="Google Shape;99;p1"/>
            <p:cNvSpPr/>
            <p:nvPr/>
          </p:nvSpPr>
          <p:spPr>
            <a:xfrm>
              <a:off x="200785" y="4489851"/>
              <a:ext cx="10391013" cy="13154693"/>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
            <p:cNvSpPr/>
            <p:nvPr/>
          </p:nvSpPr>
          <p:spPr>
            <a:xfrm>
              <a:off x="200785" y="17951449"/>
              <a:ext cx="10391013" cy="18088307"/>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
            <p:cNvSpPr/>
            <p:nvPr/>
          </p:nvSpPr>
          <p:spPr>
            <a:xfrm>
              <a:off x="10896600" y="4639936"/>
              <a:ext cx="9857616" cy="1974411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
            <p:cNvSpPr/>
            <p:nvPr/>
          </p:nvSpPr>
          <p:spPr>
            <a:xfrm>
              <a:off x="20935550" y="4551126"/>
              <a:ext cx="10515600" cy="1072020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
            <p:cNvSpPr/>
            <p:nvPr/>
          </p:nvSpPr>
          <p:spPr>
            <a:xfrm>
              <a:off x="10896600" y="29337002"/>
              <a:ext cx="20678015" cy="404867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
            <p:cNvSpPr/>
            <p:nvPr/>
          </p:nvSpPr>
          <p:spPr>
            <a:xfrm>
              <a:off x="10896600" y="24579165"/>
              <a:ext cx="20678015" cy="4529236"/>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
            <p:cNvSpPr txBox="1"/>
            <p:nvPr/>
          </p:nvSpPr>
          <p:spPr>
            <a:xfrm>
              <a:off x="2916191" y="3184004"/>
              <a:ext cx="27241501" cy="426973"/>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US" sz="3500" u="none">
                  <a:solidFill>
                    <a:schemeClr val="dk1"/>
                  </a:solidFill>
                  <a:latin typeface="Poppins"/>
                  <a:ea typeface="Poppins"/>
                  <a:cs typeface="Poppins"/>
                  <a:sym typeface="Poppins"/>
                </a:rPr>
                <a:t>.  </a:t>
              </a:r>
              <a:endParaRPr/>
            </a:p>
          </p:txBody>
        </p:sp>
        <p:sp>
          <p:nvSpPr>
            <p:cNvPr id="106" name="Google Shape;106;p1"/>
            <p:cNvSpPr txBox="1"/>
            <p:nvPr/>
          </p:nvSpPr>
          <p:spPr>
            <a:xfrm>
              <a:off x="286195" y="4455405"/>
              <a:ext cx="3934090"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Abstract</a:t>
              </a:r>
              <a:endParaRPr/>
            </a:p>
          </p:txBody>
        </p:sp>
        <p:sp>
          <p:nvSpPr>
            <p:cNvPr id="107" name="Google Shape;107;p1"/>
            <p:cNvSpPr txBox="1"/>
            <p:nvPr/>
          </p:nvSpPr>
          <p:spPr>
            <a:xfrm>
              <a:off x="348508" y="18037321"/>
              <a:ext cx="5461752"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Background</a:t>
              </a:r>
              <a:endParaRPr/>
            </a:p>
          </p:txBody>
        </p:sp>
        <p:sp>
          <p:nvSpPr>
            <p:cNvPr id="108" name="Google Shape;108;p1"/>
            <p:cNvSpPr txBox="1"/>
            <p:nvPr/>
          </p:nvSpPr>
          <p:spPr>
            <a:xfrm>
              <a:off x="11046578" y="4507362"/>
              <a:ext cx="3922869"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Methods</a:t>
              </a:r>
              <a:endParaRPr/>
            </a:p>
          </p:txBody>
        </p:sp>
        <p:sp>
          <p:nvSpPr>
            <p:cNvPr id="109" name="Google Shape;109;p1"/>
            <p:cNvSpPr txBox="1"/>
            <p:nvPr/>
          </p:nvSpPr>
          <p:spPr>
            <a:xfrm>
              <a:off x="21235607" y="4551119"/>
              <a:ext cx="3315331"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Results</a:t>
              </a:r>
              <a:endParaRPr/>
            </a:p>
          </p:txBody>
        </p:sp>
        <p:sp>
          <p:nvSpPr>
            <p:cNvPr id="110" name="Google Shape;110;p1"/>
            <p:cNvSpPr txBox="1"/>
            <p:nvPr/>
          </p:nvSpPr>
          <p:spPr>
            <a:xfrm>
              <a:off x="10972800" y="24434394"/>
              <a:ext cx="8669361"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Future Perspectives</a:t>
              </a:r>
              <a:endParaRPr/>
            </a:p>
          </p:txBody>
        </p:sp>
        <p:sp>
          <p:nvSpPr>
            <p:cNvPr id="111" name="Google Shape;111;p1"/>
            <p:cNvSpPr txBox="1"/>
            <p:nvPr/>
          </p:nvSpPr>
          <p:spPr>
            <a:xfrm>
              <a:off x="10896600" y="29234994"/>
              <a:ext cx="7904728"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Impact on Society</a:t>
              </a:r>
              <a:endParaRPr/>
            </a:p>
          </p:txBody>
        </p:sp>
      </p:grpSp>
      <p:sp>
        <p:nvSpPr>
          <p:cNvPr id="112" name="Google Shape;112;p1"/>
          <p:cNvSpPr txBox="1"/>
          <p:nvPr/>
        </p:nvSpPr>
        <p:spPr>
          <a:xfrm>
            <a:off x="11125200" y="30325350"/>
            <a:ext cx="19910400" cy="2185800"/>
          </a:xfrm>
          <a:prstGeom prst="rect">
            <a:avLst/>
          </a:prstGeom>
          <a:noFill/>
          <a:ln>
            <a:noFill/>
          </a:ln>
        </p:spPr>
        <p:txBody>
          <a:bodyPr anchorCtr="0" anchor="t" bIns="45700" lIns="91425" spcFirstLastPara="1" rIns="91425" wrap="square" tIns="45700">
            <a:spAutoFit/>
          </a:bodyPr>
          <a:lstStyle/>
          <a:p>
            <a:pPr indent="-431800" lvl="0" marL="0" marR="0" rtl="0" algn="l">
              <a:spcBef>
                <a:spcPts val="0"/>
              </a:spcBef>
              <a:spcAft>
                <a:spcPts val="0"/>
              </a:spcAft>
              <a:buClr>
                <a:srgbClr val="0D0D0D"/>
              </a:buClr>
              <a:buSzPts val="6800"/>
              <a:buFont typeface="Calibri"/>
              <a:buChar char="•"/>
            </a:pPr>
            <a:r>
              <a:rPr i="0" lang="en-US" sz="6800">
                <a:solidFill>
                  <a:srgbClr val="0D0D0D"/>
                </a:solidFill>
                <a:latin typeface="Calibri"/>
                <a:ea typeface="Calibri"/>
                <a:cs typeface="Calibri"/>
                <a:sym typeface="Calibri"/>
              </a:rPr>
              <a:t>Contributes to the development of faster, energy-efficient, and miniaturized electronic devices.</a:t>
            </a:r>
            <a:endParaRPr sz="2200">
              <a:latin typeface="Calibri"/>
              <a:ea typeface="Calibri"/>
              <a:cs typeface="Calibri"/>
              <a:sym typeface="Calibri"/>
            </a:endParaRPr>
          </a:p>
        </p:txBody>
      </p:sp>
      <p:sp>
        <p:nvSpPr>
          <p:cNvPr id="113" name="Google Shape;113;p1"/>
          <p:cNvSpPr txBox="1"/>
          <p:nvPr/>
        </p:nvSpPr>
        <p:spPr>
          <a:xfrm>
            <a:off x="11187155" y="25397455"/>
            <a:ext cx="19910400" cy="3786600"/>
          </a:xfrm>
          <a:prstGeom prst="rect">
            <a:avLst/>
          </a:prstGeom>
          <a:noFill/>
          <a:ln>
            <a:noFill/>
          </a:ln>
        </p:spPr>
        <p:txBody>
          <a:bodyPr anchorCtr="0" anchor="t" bIns="45700" lIns="91425" spcFirstLastPara="1" rIns="91425" wrap="square" tIns="45700">
            <a:spAutoFit/>
          </a:bodyPr>
          <a:lstStyle/>
          <a:p>
            <a:pPr indent="-609600" lvl="0" marL="457200" marR="0" rtl="0" algn="l">
              <a:spcBef>
                <a:spcPts val="0"/>
              </a:spcBef>
              <a:spcAft>
                <a:spcPts val="0"/>
              </a:spcAft>
              <a:buClr>
                <a:srgbClr val="0D0D0D"/>
              </a:buClr>
              <a:buSzPts val="6000"/>
              <a:buFont typeface="Calibri"/>
              <a:buChar char="●"/>
            </a:pPr>
            <a:r>
              <a:rPr i="0" lang="en-US" sz="6000">
                <a:solidFill>
                  <a:srgbClr val="0D0D0D"/>
                </a:solidFill>
                <a:latin typeface="Calibri"/>
                <a:ea typeface="Calibri"/>
                <a:cs typeface="Calibri"/>
                <a:sym typeface="Calibri"/>
              </a:rPr>
              <a:t>Explore </a:t>
            </a:r>
            <a:r>
              <a:rPr b="1" i="0" lang="en-US" sz="6000">
                <a:solidFill>
                  <a:srgbClr val="0D0D0D"/>
                </a:solidFill>
                <a:latin typeface="Calibri"/>
                <a:ea typeface="Calibri"/>
                <a:cs typeface="Calibri"/>
                <a:sym typeface="Calibri"/>
              </a:rPr>
              <a:t>2D semiconductor materials</a:t>
            </a:r>
            <a:r>
              <a:rPr i="0" lang="en-US" sz="6000">
                <a:solidFill>
                  <a:srgbClr val="0D0D0D"/>
                </a:solidFill>
                <a:latin typeface="Calibri"/>
                <a:ea typeface="Calibri"/>
                <a:cs typeface="Calibri"/>
                <a:sym typeface="Calibri"/>
              </a:rPr>
              <a:t> like graphene or MoS₂ for enhanced performance.</a:t>
            </a:r>
            <a:endParaRPr>
              <a:latin typeface="Calibri"/>
              <a:ea typeface="Calibri"/>
              <a:cs typeface="Calibri"/>
              <a:sym typeface="Calibri"/>
            </a:endParaRPr>
          </a:p>
          <a:p>
            <a:pPr indent="-609600" lvl="0" marL="457200" marR="0" rtl="0" algn="l">
              <a:spcBef>
                <a:spcPts val="0"/>
              </a:spcBef>
              <a:spcAft>
                <a:spcPts val="0"/>
              </a:spcAft>
              <a:buClr>
                <a:srgbClr val="0D0D0D"/>
              </a:buClr>
              <a:buSzPts val="6000"/>
              <a:buFont typeface="Calibri"/>
              <a:buChar char="●"/>
            </a:pPr>
            <a:r>
              <a:rPr i="0" lang="en-US" sz="6000">
                <a:solidFill>
                  <a:srgbClr val="0D0D0D"/>
                </a:solidFill>
                <a:latin typeface="Calibri"/>
                <a:ea typeface="Calibri"/>
                <a:cs typeface="Calibri"/>
                <a:sym typeface="Calibri"/>
              </a:rPr>
              <a:t>Optimize device structures for ultra-small scales, reducing power consumption and enhancing speed.</a:t>
            </a:r>
            <a:endParaRPr>
              <a:latin typeface="Calibri"/>
              <a:ea typeface="Calibri"/>
              <a:cs typeface="Calibri"/>
              <a:sym typeface="Calibri"/>
            </a:endParaRPr>
          </a:p>
        </p:txBody>
      </p:sp>
      <p:sp>
        <p:nvSpPr>
          <p:cNvPr id="114" name="Google Shape;114;p1"/>
          <p:cNvSpPr txBox="1"/>
          <p:nvPr/>
        </p:nvSpPr>
        <p:spPr>
          <a:xfrm>
            <a:off x="11175124" y="5618182"/>
            <a:ext cx="9094200" cy="19403700"/>
          </a:xfrm>
          <a:prstGeom prst="rect">
            <a:avLst/>
          </a:prstGeom>
          <a:noFill/>
          <a:ln>
            <a:noFill/>
          </a:ln>
        </p:spPr>
        <p:txBody>
          <a:bodyPr anchorCtr="0" anchor="t" bIns="45700" lIns="91425" spcFirstLastPara="1" rIns="91425" wrap="square" tIns="45700">
            <a:spAutoFit/>
          </a:bodyPr>
          <a:lstStyle/>
          <a:p>
            <a:pPr indent="-596900" lvl="0" marL="457200" rtl="0" algn="l">
              <a:lnSpc>
                <a:spcPct val="115000"/>
              </a:lnSpc>
              <a:spcBef>
                <a:spcPts val="1200"/>
              </a:spcBef>
              <a:spcAft>
                <a:spcPts val="0"/>
              </a:spcAft>
              <a:buClr>
                <a:srgbClr val="0D0D0D"/>
              </a:buClr>
              <a:buSzPts val="5800"/>
              <a:buChar char="•"/>
            </a:pPr>
            <a:r>
              <a:rPr lang="en-US" sz="5800">
                <a:solidFill>
                  <a:srgbClr val="0D0D0D"/>
                </a:solidFill>
                <a:latin typeface="Calibri"/>
                <a:ea typeface="Calibri"/>
                <a:cs typeface="Calibri"/>
                <a:sym typeface="Calibri"/>
              </a:rPr>
              <a:t> </a:t>
            </a:r>
            <a:r>
              <a:rPr b="1" lang="en-US" sz="5800">
                <a:solidFill>
                  <a:srgbClr val="0D0D0D"/>
                </a:solidFill>
                <a:latin typeface="Calibri"/>
                <a:ea typeface="Calibri"/>
                <a:cs typeface="Calibri"/>
                <a:sym typeface="Calibri"/>
              </a:rPr>
              <a:t>Device Design </a:t>
            </a:r>
            <a:r>
              <a:rPr lang="en-US" sz="5800">
                <a:solidFill>
                  <a:srgbClr val="0D0D0D"/>
                </a:solidFill>
                <a:latin typeface="Calibri"/>
                <a:ea typeface="Calibri"/>
                <a:cs typeface="Calibri"/>
                <a:sym typeface="Calibri"/>
              </a:rPr>
              <a:t>– Created models for IMFET, DGIMFET, JLFET, and NDGJLFET-50.</a:t>
            </a:r>
            <a:endParaRPr sz="5800">
              <a:solidFill>
                <a:srgbClr val="0D0D0D"/>
              </a:solidFill>
              <a:latin typeface="Calibri"/>
              <a:ea typeface="Calibri"/>
              <a:cs typeface="Calibri"/>
              <a:sym typeface="Calibri"/>
            </a:endParaRPr>
          </a:p>
          <a:p>
            <a:pPr indent="-596900" lvl="0" marL="457200" rtl="0" algn="l">
              <a:lnSpc>
                <a:spcPct val="115000"/>
              </a:lnSpc>
              <a:spcBef>
                <a:spcPts val="0"/>
              </a:spcBef>
              <a:spcAft>
                <a:spcPts val="0"/>
              </a:spcAft>
              <a:buClr>
                <a:srgbClr val="0D0D0D"/>
              </a:buClr>
              <a:buSzPts val="5800"/>
              <a:buChar char="•"/>
            </a:pPr>
            <a:r>
              <a:rPr b="1" lang="en-US" sz="5800">
                <a:solidFill>
                  <a:srgbClr val="0D0D0D"/>
                </a:solidFill>
                <a:latin typeface="Calibri"/>
                <a:ea typeface="Calibri"/>
                <a:cs typeface="Calibri"/>
                <a:sym typeface="Calibri"/>
              </a:rPr>
              <a:t>Simulation Setup </a:t>
            </a:r>
            <a:r>
              <a:rPr lang="en-US" sz="5800">
                <a:solidFill>
                  <a:srgbClr val="0D0D0D"/>
                </a:solidFill>
                <a:latin typeface="Calibri"/>
                <a:ea typeface="Calibri"/>
                <a:cs typeface="Calibri"/>
                <a:sym typeface="Calibri"/>
              </a:rPr>
              <a:t>– Used Sentaurus TCAD to test performance.</a:t>
            </a:r>
            <a:endParaRPr sz="5800">
              <a:solidFill>
                <a:srgbClr val="0D0D0D"/>
              </a:solidFill>
              <a:latin typeface="Calibri"/>
              <a:ea typeface="Calibri"/>
              <a:cs typeface="Calibri"/>
              <a:sym typeface="Calibri"/>
            </a:endParaRPr>
          </a:p>
          <a:p>
            <a:pPr indent="-596900" lvl="0" marL="457200" rtl="0" algn="l">
              <a:lnSpc>
                <a:spcPct val="115000"/>
              </a:lnSpc>
              <a:spcBef>
                <a:spcPts val="0"/>
              </a:spcBef>
              <a:spcAft>
                <a:spcPts val="0"/>
              </a:spcAft>
              <a:buClr>
                <a:srgbClr val="0D0D0D"/>
              </a:buClr>
              <a:buSzPts val="5800"/>
              <a:buChar char="•"/>
            </a:pPr>
            <a:r>
              <a:rPr b="1" lang="en-US" sz="5800">
                <a:solidFill>
                  <a:srgbClr val="0D0D0D"/>
                </a:solidFill>
                <a:latin typeface="Calibri"/>
                <a:ea typeface="Calibri"/>
                <a:cs typeface="Calibri"/>
                <a:sym typeface="Calibri"/>
              </a:rPr>
              <a:t>Parameter Analysis –</a:t>
            </a:r>
            <a:r>
              <a:rPr lang="en-US" sz="5800">
                <a:solidFill>
                  <a:srgbClr val="0D0D0D"/>
                </a:solidFill>
                <a:latin typeface="Calibri"/>
                <a:ea typeface="Calibri"/>
                <a:cs typeface="Calibri"/>
                <a:sym typeface="Calibri"/>
              </a:rPr>
              <a:t> Compared size, speed, power, heat, and leakage.</a:t>
            </a:r>
            <a:endParaRPr sz="5800">
              <a:solidFill>
                <a:srgbClr val="0D0D0D"/>
              </a:solidFill>
              <a:latin typeface="Calibri"/>
              <a:ea typeface="Calibri"/>
              <a:cs typeface="Calibri"/>
              <a:sym typeface="Calibri"/>
            </a:endParaRPr>
          </a:p>
          <a:p>
            <a:pPr indent="-596900" lvl="0" marL="457200" rtl="0" algn="l">
              <a:lnSpc>
                <a:spcPct val="115000"/>
              </a:lnSpc>
              <a:spcBef>
                <a:spcPts val="0"/>
              </a:spcBef>
              <a:spcAft>
                <a:spcPts val="0"/>
              </a:spcAft>
              <a:buClr>
                <a:srgbClr val="0D0D0D"/>
              </a:buClr>
              <a:buSzPts val="5800"/>
              <a:buChar char="•"/>
            </a:pPr>
            <a:r>
              <a:rPr b="1" lang="en-US" sz="5800">
                <a:solidFill>
                  <a:srgbClr val="0D0D0D"/>
                </a:solidFill>
                <a:latin typeface="Calibri"/>
                <a:ea typeface="Calibri"/>
                <a:cs typeface="Calibri"/>
                <a:sym typeface="Calibri"/>
              </a:rPr>
              <a:t>Performance Testing </a:t>
            </a:r>
            <a:r>
              <a:rPr lang="en-US" sz="5800">
                <a:solidFill>
                  <a:srgbClr val="0D0D0D"/>
                </a:solidFill>
                <a:latin typeface="Calibri"/>
                <a:ea typeface="Calibri"/>
                <a:cs typeface="Calibri"/>
                <a:sym typeface="Calibri"/>
              </a:rPr>
              <a:t>– Plotted Id-Vg curves, doping profiles.</a:t>
            </a:r>
            <a:endParaRPr sz="5800">
              <a:solidFill>
                <a:srgbClr val="0D0D0D"/>
              </a:solidFill>
              <a:latin typeface="Calibri"/>
              <a:ea typeface="Calibri"/>
              <a:cs typeface="Calibri"/>
              <a:sym typeface="Calibri"/>
            </a:endParaRPr>
          </a:p>
          <a:p>
            <a:pPr indent="-596900" lvl="0" marL="457200" rtl="0" algn="l">
              <a:lnSpc>
                <a:spcPct val="115000"/>
              </a:lnSpc>
              <a:spcBef>
                <a:spcPts val="0"/>
              </a:spcBef>
              <a:spcAft>
                <a:spcPts val="0"/>
              </a:spcAft>
              <a:buClr>
                <a:srgbClr val="0D0D0D"/>
              </a:buClr>
              <a:buSzPts val="5800"/>
              <a:buChar char="•"/>
            </a:pPr>
            <a:r>
              <a:rPr b="1" lang="en-US" sz="5800">
                <a:solidFill>
                  <a:srgbClr val="0D0D0D"/>
                </a:solidFill>
                <a:latin typeface="Calibri"/>
                <a:ea typeface="Calibri"/>
                <a:cs typeface="Calibri"/>
                <a:sym typeface="Calibri"/>
              </a:rPr>
              <a:t>Result Comparison </a:t>
            </a:r>
            <a:r>
              <a:rPr lang="en-US" sz="5800">
                <a:solidFill>
                  <a:srgbClr val="0D0D0D"/>
                </a:solidFill>
                <a:latin typeface="Calibri"/>
                <a:ea typeface="Calibri"/>
                <a:cs typeface="Calibri"/>
                <a:sym typeface="Calibri"/>
              </a:rPr>
              <a:t>– Evaluated which transistor performs best.</a:t>
            </a:r>
            <a:endParaRPr sz="5800">
              <a:solidFill>
                <a:srgbClr val="0D0D0D"/>
              </a:solidFill>
              <a:latin typeface="Calibri"/>
              <a:ea typeface="Calibri"/>
              <a:cs typeface="Calibri"/>
              <a:sym typeface="Calibri"/>
            </a:endParaRPr>
          </a:p>
          <a:p>
            <a:pPr indent="-596900" lvl="0" marL="457200" rtl="0" algn="l">
              <a:lnSpc>
                <a:spcPct val="115000"/>
              </a:lnSpc>
              <a:spcBef>
                <a:spcPts val="0"/>
              </a:spcBef>
              <a:spcAft>
                <a:spcPts val="0"/>
              </a:spcAft>
              <a:buClr>
                <a:srgbClr val="0D0D0D"/>
              </a:buClr>
              <a:buSzPts val="5800"/>
              <a:buChar char="•"/>
            </a:pPr>
            <a:r>
              <a:rPr b="1" lang="en-US" sz="5800">
                <a:solidFill>
                  <a:srgbClr val="0D0D0D"/>
                </a:solidFill>
                <a:latin typeface="Calibri"/>
                <a:ea typeface="Calibri"/>
                <a:cs typeface="Calibri"/>
                <a:sym typeface="Calibri"/>
              </a:rPr>
              <a:t>Conclusion &amp; Optimization –</a:t>
            </a:r>
            <a:r>
              <a:rPr lang="en-US" sz="5800">
                <a:solidFill>
                  <a:srgbClr val="0D0D0D"/>
                </a:solidFill>
                <a:latin typeface="Calibri"/>
                <a:ea typeface="Calibri"/>
                <a:cs typeface="Calibri"/>
                <a:sym typeface="Calibri"/>
              </a:rPr>
              <a:t> Found NDGJLFET-50 to be the best and suggested.</a:t>
            </a:r>
            <a:endParaRPr sz="5800">
              <a:solidFill>
                <a:srgbClr val="0D0D0D"/>
              </a:solidFill>
              <a:latin typeface="Calibri"/>
              <a:ea typeface="Calibri"/>
              <a:cs typeface="Calibri"/>
              <a:sym typeface="Calibri"/>
            </a:endParaRPr>
          </a:p>
          <a:p>
            <a:pPr indent="-342900" lvl="0" marL="0" marR="0" rtl="0" algn="l">
              <a:spcBef>
                <a:spcPts val="0"/>
              </a:spcBef>
              <a:spcAft>
                <a:spcPts val="0"/>
              </a:spcAft>
              <a:buClr>
                <a:srgbClr val="0D0D0D"/>
              </a:buClr>
              <a:buSzPts val="5400"/>
              <a:buFont typeface="Calibri"/>
              <a:buChar char="•"/>
            </a:pPr>
            <a:r>
              <a:t/>
            </a:r>
            <a:endParaRPr sz="5400">
              <a:solidFill>
                <a:srgbClr val="0D0D0D"/>
              </a:solidFill>
              <a:latin typeface="Calibri"/>
              <a:ea typeface="Calibri"/>
              <a:cs typeface="Calibri"/>
              <a:sym typeface="Calibri"/>
            </a:endParaRPr>
          </a:p>
        </p:txBody>
      </p:sp>
      <p:sp>
        <p:nvSpPr>
          <p:cNvPr id="115" name="Google Shape;115;p1"/>
          <p:cNvSpPr txBox="1"/>
          <p:nvPr/>
        </p:nvSpPr>
        <p:spPr>
          <a:xfrm>
            <a:off x="429400" y="5616025"/>
            <a:ext cx="10515600" cy="1129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5100">
                <a:solidFill>
                  <a:schemeClr val="dk1"/>
                </a:solidFill>
                <a:latin typeface="Calibri"/>
                <a:ea typeface="Calibri"/>
                <a:cs typeface="Calibri"/>
                <a:sym typeface="Calibri"/>
              </a:rPr>
              <a:t>Se</a:t>
            </a:r>
            <a:r>
              <a:rPr lang="en-US" sz="5200">
                <a:solidFill>
                  <a:schemeClr val="dk1"/>
                </a:solidFill>
                <a:latin typeface="Calibri"/>
                <a:ea typeface="Calibri"/>
                <a:cs typeface="Calibri"/>
                <a:sym typeface="Calibri"/>
              </a:rPr>
              <a:t>miconductor devices have been scaled down to nanometer dimension. Henceforth, it has become a great importance to simulate and study their behavior before the fabrication and implementation. Among many of the modern devices are Multi-gate devices, Junctionless devices, and Hetero-junction devices. The device characteristics of these devices are of great importance with respect to application point of view. In our present work, we shall carry out TCAD Sentaurus based simulation </a:t>
            </a:r>
            <a:endParaRPr sz="5700">
              <a:solidFill>
                <a:schemeClr val="dk1"/>
              </a:solidFill>
              <a:latin typeface="Calibri"/>
              <a:ea typeface="Calibri"/>
              <a:cs typeface="Calibri"/>
              <a:sym typeface="Calibri"/>
            </a:endParaRPr>
          </a:p>
        </p:txBody>
      </p:sp>
      <p:sp>
        <p:nvSpPr>
          <p:cNvPr id="116" name="Google Shape;116;p1"/>
          <p:cNvSpPr txBox="1"/>
          <p:nvPr/>
        </p:nvSpPr>
        <p:spPr>
          <a:xfrm>
            <a:off x="429388" y="19088546"/>
            <a:ext cx="9877800" cy="17824500"/>
          </a:xfrm>
          <a:prstGeom prst="rect">
            <a:avLst/>
          </a:prstGeom>
          <a:noFill/>
          <a:ln>
            <a:noFill/>
          </a:ln>
        </p:spPr>
        <p:txBody>
          <a:bodyPr anchorCtr="0" anchor="t" bIns="45700" lIns="91425" spcFirstLastPara="1" rIns="91425" wrap="square" tIns="45700">
            <a:spAutoFit/>
          </a:bodyPr>
          <a:lstStyle/>
          <a:p>
            <a:pPr indent="-615950" lvl="0" marL="457200" rtl="0" algn="l">
              <a:spcBef>
                <a:spcPts val="0"/>
              </a:spcBef>
              <a:spcAft>
                <a:spcPts val="0"/>
              </a:spcAft>
              <a:buClr>
                <a:schemeClr val="dk1"/>
              </a:buClr>
              <a:buSzPts val="6100"/>
              <a:buFont typeface="Calibri"/>
              <a:buChar char="•"/>
            </a:pPr>
            <a:r>
              <a:rPr lang="en-US" sz="6100">
                <a:solidFill>
                  <a:schemeClr val="dk1"/>
                </a:solidFill>
                <a:latin typeface="Calibri"/>
                <a:ea typeface="Calibri"/>
                <a:cs typeface="Calibri"/>
                <a:sym typeface="Calibri"/>
              </a:rPr>
              <a:t>The push for </a:t>
            </a:r>
            <a:r>
              <a:rPr b="1" lang="en-US" sz="6100">
                <a:solidFill>
                  <a:schemeClr val="dk1"/>
                </a:solidFill>
                <a:latin typeface="Calibri"/>
                <a:ea typeface="Calibri"/>
                <a:cs typeface="Calibri"/>
                <a:sym typeface="Calibri"/>
              </a:rPr>
              <a:t>smaller, faster, and more efficient</a:t>
            </a:r>
            <a:r>
              <a:rPr lang="en-US" sz="6100">
                <a:solidFill>
                  <a:schemeClr val="dk1"/>
                </a:solidFill>
                <a:latin typeface="Calibri"/>
                <a:ea typeface="Calibri"/>
                <a:cs typeface="Calibri"/>
                <a:sym typeface="Calibri"/>
              </a:rPr>
              <a:t> electronic devices drives the development of nano-scaled FETs.</a:t>
            </a:r>
            <a:endParaRPr sz="6100">
              <a:solidFill>
                <a:schemeClr val="dk1"/>
              </a:solidFill>
              <a:latin typeface="Calibri"/>
              <a:ea typeface="Calibri"/>
              <a:cs typeface="Calibri"/>
              <a:sym typeface="Calibri"/>
            </a:endParaRPr>
          </a:p>
          <a:p>
            <a:pPr indent="-615950" lvl="0" marL="457200" rtl="0" algn="l">
              <a:spcBef>
                <a:spcPts val="0"/>
              </a:spcBef>
              <a:spcAft>
                <a:spcPts val="0"/>
              </a:spcAft>
              <a:buClr>
                <a:schemeClr val="dk1"/>
              </a:buClr>
              <a:buSzPts val="6100"/>
              <a:buFont typeface="Calibri"/>
              <a:buChar char="•"/>
            </a:pPr>
            <a:r>
              <a:rPr b="1" lang="en-US" sz="6100">
                <a:solidFill>
                  <a:schemeClr val="dk1"/>
                </a:solidFill>
                <a:latin typeface="Calibri"/>
                <a:ea typeface="Calibri"/>
                <a:cs typeface="Calibri"/>
                <a:sym typeface="Calibri"/>
              </a:rPr>
              <a:t>Challenges</a:t>
            </a:r>
            <a:r>
              <a:rPr lang="en-US" sz="6100">
                <a:solidFill>
                  <a:schemeClr val="dk1"/>
                </a:solidFill>
                <a:latin typeface="Calibri"/>
                <a:ea typeface="Calibri"/>
                <a:cs typeface="Calibri"/>
                <a:sym typeface="Calibri"/>
              </a:rPr>
              <a:t> like quantum effects, increased heat, and short-channel effects arise as transistors shrink.</a:t>
            </a:r>
            <a:endParaRPr sz="6100">
              <a:solidFill>
                <a:schemeClr val="dk1"/>
              </a:solidFill>
              <a:latin typeface="Calibri"/>
              <a:ea typeface="Calibri"/>
              <a:cs typeface="Calibri"/>
              <a:sym typeface="Calibri"/>
            </a:endParaRPr>
          </a:p>
          <a:p>
            <a:pPr indent="-615950" lvl="0" marL="457200" rtl="0" algn="l">
              <a:spcBef>
                <a:spcPts val="0"/>
              </a:spcBef>
              <a:spcAft>
                <a:spcPts val="0"/>
              </a:spcAft>
              <a:buClr>
                <a:schemeClr val="dk1"/>
              </a:buClr>
              <a:buSzPts val="6100"/>
              <a:buFont typeface="Calibri"/>
              <a:buChar char="•"/>
            </a:pPr>
            <a:r>
              <a:rPr b="1" lang="en-US" sz="6100">
                <a:solidFill>
                  <a:schemeClr val="dk1"/>
                </a:solidFill>
                <a:latin typeface="Calibri"/>
                <a:ea typeface="Calibri"/>
                <a:cs typeface="Calibri"/>
                <a:sym typeface="Calibri"/>
              </a:rPr>
              <a:t>Traditional methods</a:t>
            </a:r>
            <a:r>
              <a:rPr lang="en-US" sz="6100">
                <a:solidFill>
                  <a:schemeClr val="dk1"/>
                </a:solidFill>
                <a:latin typeface="Calibri"/>
                <a:ea typeface="Calibri"/>
                <a:cs typeface="Calibri"/>
                <a:sym typeface="Calibri"/>
              </a:rPr>
              <a:t> are insufficient to capture these complex behaviors at the nanoscale.</a:t>
            </a:r>
            <a:endParaRPr sz="6100">
              <a:solidFill>
                <a:schemeClr val="dk1"/>
              </a:solidFill>
              <a:latin typeface="Calibri"/>
              <a:ea typeface="Calibri"/>
              <a:cs typeface="Calibri"/>
              <a:sym typeface="Calibri"/>
            </a:endParaRPr>
          </a:p>
          <a:p>
            <a:pPr indent="-615950" lvl="0" marL="457200" rtl="0" algn="l">
              <a:spcBef>
                <a:spcPts val="0"/>
              </a:spcBef>
              <a:spcAft>
                <a:spcPts val="0"/>
              </a:spcAft>
              <a:buClr>
                <a:schemeClr val="dk1"/>
              </a:buClr>
              <a:buSzPts val="6100"/>
              <a:buFont typeface="Calibri"/>
              <a:buChar char="•"/>
            </a:pPr>
            <a:r>
              <a:rPr b="1" lang="en-US" sz="6100">
                <a:solidFill>
                  <a:schemeClr val="dk1"/>
                </a:solidFill>
                <a:latin typeface="Calibri"/>
                <a:ea typeface="Calibri"/>
                <a:cs typeface="Calibri"/>
                <a:sym typeface="Calibri"/>
              </a:rPr>
              <a:t>Advanced simulations</a:t>
            </a:r>
            <a:r>
              <a:rPr lang="en-US" sz="6100">
                <a:solidFill>
                  <a:schemeClr val="dk1"/>
                </a:solidFill>
                <a:latin typeface="Calibri"/>
                <a:ea typeface="Calibri"/>
                <a:cs typeface="Calibri"/>
                <a:sym typeface="Calibri"/>
              </a:rPr>
              <a:t> are used to predict performance and optimize design before physical fabrication.</a:t>
            </a:r>
            <a:endParaRPr sz="6100">
              <a:solidFill>
                <a:schemeClr val="dk1"/>
              </a:solidFill>
              <a:latin typeface="Calibri"/>
              <a:ea typeface="Calibri"/>
              <a:cs typeface="Calibri"/>
              <a:sym typeface="Calibri"/>
            </a:endParaRPr>
          </a:p>
          <a:p>
            <a:pPr indent="0" lvl="0" marL="0" rtl="0" algn="l">
              <a:spcBef>
                <a:spcPts val="0"/>
              </a:spcBef>
              <a:spcAft>
                <a:spcPts val="0"/>
              </a:spcAft>
              <a:buNone/>
            </a:pPr>
            <a:r>
              <a:t/>
            </a:r>
            <a:endParaRPr sz="5500">
              <a:solidFill>
                <a:schemeClr val="dk1"/>
              </a:solidFill>
              <a:latin typeface="Calibri"/>
              <a:ea typeface="Calibri"/>
              <a:cs typeface="Calibri"/>
              <a:sym typeface="Calibri"/>
            </a:endParaRPr>
          </a:p>
          <a:p>
            <a:pPr indent="-381000" lvl="0" marL="0" marR="0" rtl="0" algn="l">
              <a:spcBef>
                <a:spcPts val="0"/>
              </a:spcBef>
              <a:spcAft>
                <a:spcPts val="0"/>
              </a:spcAft>
              <a:buClr>
                <a:srgbClr val="0D0D0D"/>
              </a:buClr>
              <a:buSzPts val="6000"/>
              <a:buChar char="•"/>
            </a:pPr>
            <a:r>
              <a:t/>
            </a:r>
            <a:endParaRPr sz="6000">
              <a:solidFill>
                <a:srgbClr val="0D0D0D"/>
              </a:solidFill>
            </a:endParaRPr>
          </a:p>
        </p:txBody>
      </p:sp>
      <p:sp>
        <p:nvSpPr>
          <p:cNvPr id="117" name="Google Shape;117;p1"/>
          <p:cNvSpPr txBox="1"/>
          <p:nvPr/>
        </p:nvSpPr>
        <p:spPr>
          <a:xfrm>
            <a:off x="-23274" y="2892079"/>
            <a:ext cx="320505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Poppins"/>
                <a:ea typeface="Poppins"/>
                <a:cs typeface="Poppins"/>
                <a:sym typeface="Poppins"/>
              </a:rPr>
              <a:t>[</a:t>
            </a:r>
            <a:r>
              <a:rPr b="1" lang="en-US" sz="4500">
                <a:solidFill>
                  <a:schemeClr val="dk1"/>
                </a:solidFill>
                <a:latin typeface="Poppins"/>
                <a:ea typeface="Poppins"/>
                <a:cs typeface="Poppins"/>
                <a:sym typeface="Poppins"/>
              </a:rPr>
              <a:t>Jillella Mounika, Niharika Sidda,Susanth.P</a:t>
            </a:r>
            <a:endParaRPr b="1" sz="4500">
              <a:solidFill>
                <a:schemeClr val="dk1"/>
              </a:solidFill>
              <a:latin typeface="Poppins"/>
              <a:ea typeface="Poppins"/>
              <a:cs typeface="Poppins"/>
              <a:sym typeface="Poppins"/>
            </a:endParaRPr>
          </a:p>
        </p:txBody>
      </p:sp>
      <p:sp>
        <p:nvSpPr>
          <p:cNvPr id="118" name="Google Shape;118;p1"/>
          <p:cNvSpPr/>
          <p:nvPr/>
        </p:nvSpPr>
        <p:spPr>
          <a:xfrm>
            <a:off x="20878800" y="15469910"/>
            <a:ext cx="10515597" cy="880614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dk1"/>
              </a:solidFill>
              <a:latin typeface="Calibri"/>
              <a:ea typeface="Calibri"/>
              <a:cs typeface="Calibri"/>
              <a:sym typeface="Calibri"/>
            </a:endParaRPr>
          </a:p>
        </p:txBody>
      </p:sp>
      <p:sp>
        <p:nvSpPr>
          <p:cNvPr id="119" name="Google Shape;119;p1"/>
          <p:cNvSpPr txBox="1"/>
          <p:nvPr/>
        </p:nvSpPr>
        <p:spPr>
          <a:xfrm>
            <a:off x="21047062" y="15615676"/>
            <a:ext cx="5024132"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Conclusion</a:t>
            </a:r>
            <a:endParaRPr/>
          </a:p>
        </p:txBody>
      </p:sp>
      <p:sp>
        <p:nvSpPr>
          <p:cNvPr id="120" name="Google Shape;120;p1"/>
          <p:cNvSpPr txBox="1"/>
          <p:nvPr/>
        </p:nvSpPr>
        <p:spPr>
          <a:xfrm>
            <a:off x="21180900" y="16854050"/>
            <a:ext cx="9877800" cy="800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6000"/>
              <a:buFont typeface="Calibri"/>
              <a:buNone/>
            </a:pPr>
            <a:r>
              <a:rPr lang="en-US" sz="5100">
                <a:solidFill>
                  <a:schemeClr val="dk1"/>
                </a:solidFill>
                <a:latin typeface="Calibri"/>
                <a:ea typeface="Calibri"/>
                <a:cs typeface="Calibri"/>
                <a:sym typeface="Calibri"/>
              </a:rPr>
              <a:t>After comparing </a:t>
            </a:r>
            <a:r>
              <a:rPr b="1" lang="en-US" sz="5100">
                <a:solidFill>
                  <a:schemeClr val="dk1"/>
                </a:solidFill>
                <a:latin typeface="Calibri"/>
                <a:ea typeface="Calibri"/>
                <a:cs typeface="Calibri"/>
                <a:sym typeface="Calibri"/>
              </a:rPr>
              <a:t>IMFET, DGIMFET, JLFET, and NDGJLFET-50</a:t>
            </a:r>
            <a:r>
              <a:rPr lang="en-US" sz="5100">
                <a:solidFill>
                  <a:schemeClr val="dk1"/>
                </a:solidFill>
                <a:latin typeface="Calibri"/>
                <a:ea typeface="Calibri"/>
                <a:cs typeface="Calibri"/>
                <a:sym typeface="Calibri"/>
              </a:rPr>
              <a:t>, we found that </a:t>
            </a:r>
            <a:r>
              <a:rPr b="1" lang="en-US" sz="5100">
                <a:solidFill>
                  <a:schemeClr val="dk1"/>
                </a:solidFill>
                <a:latin typeface="Calibri"/>
                <a:ea typeface="Calibri"/>
                <a:cs typeface="Calibri"/>
                <a:sym typeface="Calibri"/>
              </a:rPr>
              <a:t>NDGJLFET-50 performs the best</a:t>
            </a:r>
            <a:r>
              <a:rPr lang="en-US" sz="5100">
                <a:solidFill>
                  <a:schemeClr val="dk1"/>
                </a:solidFill>
                <a:latin typeface="Calibri"/>
                <a:ea typeface="Calibri"/>
                <a:cs typeface="Calibri"/>
                <a:sym typeface="Calibri"/>
              </a:rPr>
              <a:t> in terms of </a:t>
            </a:r>
            <a:r>
              <a:rPr b="1" lang="en-US" sz="5100">
                <a:solidFill>
                  <a:schemeClr val="dk1"/>
                </a:solidFill>
                <a:latin typeface="Calibri"/>
                <a:ea typeface="Calibri"/>
                <a:cs typeface="Calibri"/>
                <a:sym typeface="Calibri"/>
              </a:rPr>
              <a:t>speed, power efficiency, heat management, and scalability</a:t>
            </a:r>
            <a:r>
              <a:rPr lang="en-US" sz="5100">
                <a:solidFill>
                  <a:schemeClr val="dk1"/>
                </a:solidFill>
                <a:latin typeface="Calibri"/>
                <a:ea typeface="Calibri"/>
                <a:cs typeface="Calibri"/>
                <a:sym typeface="Calibri"/>
              </a:rPr>
              <a:t>. Its </a:t>
            </a:r>
            <a:r>
              <a:rPr b="1" lang="en-US" sz="5100">
                <a:solidFill>
                  <a:schemeClr val="dk1"/>
                </a:solidFill>
                <a:latin typeface="Calibri"/>
                <a:ea typeface="Calibri"/>
                <a:cs typeface="Calibri"/>
                <a:sym typeface="Calibri"/>
              </a:rPr>
              <a:t>low leakage current and high performance</a:t>
            </a:r>
            <a:r>
              <a:rPr lang="en-US" sz="5100">
                <a:solidFill>
                  <a:schemeClr val="dk1"/>
                </a:solidFill>
                <a:latin typeface="Calibri"/>
                <a:ea typeface="Calibri"/>
                <a:cs typeface="Calibri"/>
                <a:sym typeface="Calibri"/>
              </a:rPr>
              <a:t> make it the </a:t>
            </a:r>
            <a:r>
              <a:rPr b="1" lang="en-US" sz="5100">
                <a:solidFill>
                  <a:schemeClr val="dk1"/>
                </a:solidFill>
                <a:latin typeface="Calibri"/>
                <a:ea typeface="Calibri"/>
                <a:cs typeface="Calibri"/>
                <a:sym typeface="Calibri"/>
              </a:rPr>
              <a:t>most suitable for future semiconductor applications</a:t>
            </a:r>
            <a:r>
              <a:rPr lang="en-US" sz="5100">
                <a:solidFill>
                  <a:schemeClr val="dk1"/>
                </a:solidFill>
                <a:latin typeface="Calibri"/>
                <a:ea typeface="Calibri"/>
                <a:cs typeface="Calibri"/>
                <a:sym typeface="Calibri"/>
              </a:rPr>
              <a:t>.</a:t>
            </a:r>
            <a:br>
              <a:rPr lang="en-US" sz="6000">
                <a:solidFill>
                  <a:schemeClr val="dk1"/>
                </a:solidFill>
                <a:latin typeface="Calibri"/>
                <a:ea typeface="Calibri"/>
                <a:cs typeface="Calibri"/>
                <a:sym typeface="Calibri"/>
              </a:rPr>
            </a:br>
            <a:endParaRPr sz="5500">
              <a:solidFill>
                <a:schemeClr val="dk1"/>
              </a:solidFill>
              <a:latin typeface="Calibri"/>
              <a:ea typeface="Calibri"/>
              <a:cs typeface="Calibri"/>
              <a:sym typeface="Calibri"/>
            </a:endParaRPr>
          </a:p>
        </p:txBody>
      </p:sp>
      <p:pic>
        <p:nvPicPr>
          <p:cNvPr id="121" name="Google Shape;121;p1"/>
          <p:cNvPicPr preferRelativeResize="0"/>
          <p:nvPr/>
        </p:nvPicPr>
        <p:blipFill rotWithShape="1">
          <a:blip r:embed="rId3">
            <a:alphaModFix/>
          </a:blip>
          <a:srcRect b="0" l="0" r="0" t="0"/>
          <a:stretch/>
        </p:blipFill>
        <p:spPr>
          <a:xfrm>
            <a:off x="-165424" y="-31750"/>
            <a:ext cx="5538950" cy="3042162"/>
          </a:xfrm>
          <a:prstGeom prst="rect">
            <a:avLst/>
          </a:prstGeom>
          <a:noFill/>
          <a:ln>
            <a:noFill/>
          </a:ln>
        </p:spPr>
      </p:pic>
      <p:pic>
        <p:nvPicPr>
          <p:cNvPr id="122" name="Google Shape;122;p1"/>
          <p:cNvPicPr preferRelativeResize="0"/>
          <p:nvPr/>
        </p:nvPicPr>
        <p:blipFill rotWithShape="1">
          <a:blip r:embed="rId4">
            <a:alphaModFix/>
          </a:blip>
          <a:srcRect b="0" l="0" r="0" t="0"/>
          <a:stretch/>
        </p:blipFill>
        <p:spPr>
          <a:xfrm>
            <a:off x="26217014" y="-184150"/>
            <a:ext cx="5501547" cy="3345646"/>
          </a:xfrm>
          <a:prstGeom prst="rect">
            <a:avLst/>
          </a:prstGeom>
          <a:noFill/>
          <a:ln>
            <a:noFill/>
          </a:ln>
        </p:spPr>
      </p:pic>
      <p:sp>
        <p:nvSpPr>
          <p:cNvPr id="123" name="Google Shape;123;p1"/>
          <p:cNvSpPr/>
          <p:nvPr/>
        </p:nvSpPr>
        <p:spPr>
          <a:xfrm>
            <a:off x="10916716" y="33572450"/>
            <a:ext cx="20678015" cy="2537372"/>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
          <p:cNvSpPr txBox="1"/>
          <p:nvPr/>
        </p:nvSpPr>
        <p:spPr>
          <a:xfrm>
            <a:off x="11017083" y="33420050"/>
            <a:ext cx="6171882"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To know more</a:t>
            </a:r>
            <a:endParaRPr/>
          </a:p>
        </p:txBody>
      </p:sp>
      <p:sp>
        <p:nvSpPr>
          <p:cNvPr id="125" name="Google Shape;125;p1"/>
          <p:cNvSpPr txBox="1"/>
          <p:nvPr/>
        </p:nvSpPr>
        <p:spPr>
          <a:xfrm>
            <a:off x="11046578" y="34310131"/>
            <a:ext cx="3570208"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GitHub link:</a:t>
            </a:r>
            <a:endParaRPr/>
          </a:p>
          <a:p>
            <a:pPr indent="0" lvl="0" marL="0" marR="0" rtl="0" algn="l">
              <a:spcBef>
                <a:spcPts val="0"/>
              </a:spcBef>
              <a:spcAft>
                <a:spcPts val="0"/>
              </a:spcAft>
              <a:buNone/>
            </a:pPr>
            <a:r>
              <a:rPr lang="en-US" sz="5500">
                <a:solidFill>
                  <a:schemeClr val="dk1"/>
                </a:solidFill>
                <a:latin typeface="Calibri"/>
                <a:ea typeface="Calibri"/>
                <a:cs typeface="Calibri"/>
                <a:sym typeface="Calibri"/>
              </a:rPr>
              <a:t>Video link:</a:t>
            </a:r>
            <a:endParaRPr/>
          </a:p>
        </p:txBody>
      </p:sp>
      <p:sp>
        <p:nvSpPr>
          <p:cNvPr id="126" name="Google Shape;126;p1"/>
          <p:cNvSpPr/>
          <p:nvPr/>
        </p:nvSpPr>
        <p:spPr>
          <a:xfrm>
            <a:off x="25755600" y="33727693"/>
            <a:ext cx="3483456" cy="2283157"/>
          </a:xfrm>
          <a:prstGeom prst="roundRect">
            <a:avLst>
              <a:gd fmla="val 16667" name="adj"/>
            </a:avLst>
          </a:prstGeom>
          <a:solidFill>
            <a:srgbClr val="E1EFD8"/>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500">
                <a:solidFill>
                  <a:schemeClr val="dk1"/>
                </a:solidFill>
                <a:latin typeface="Calibri"/>
                <a:ea typeface="Calibri"/>
                <a:cs typeface="Calibri"/>
                <a:sym typeface="Calibri"/>
              </a:rPr>
              <a:t>insert your QR code here</a:t>
            </a:r>
            <a:endParaRPr sz="5500">
              <a:solidFill>
                <a:schemeClr val="dk1"/>
              </a:solidFill>
              <a:latin typeface="Calibri"/>
              <a:ea typeface="Calibri"/>
              <a:cs typeface="Calibri"/>
              <a:sym typeface="Calibri"/>
            </a:endParaRPr>
          </a:p>
        </p:txBody>
      </p:sp>
      <p:pic>
        <p:nvPicPr>
          <p:cNvPr descr="News.mscrm-addons.com Blog | The ..." id="127" name="Google Shape;127;p1"/>
          <p:cNvPicPr preferRelativeResize="0"/>
          <p:nvPr/>
        </p:nvPicPr>
        <p:blipFill rotWithShape="1">
          <a:blip r:embed="rId5">
            <a:alphaModFix/>
          </a:blip>
          <a:srcRect b="0" l="0" r="0" t="0"/>
          <a:stretch/>
        </p:blipFill>
        <p:spPr>
          <a:xfrm>
            <a:off x="29308019" y="33744033"/>
            <a:ext cx="2143125" cy="2143125"/>
          </a:xfrm>
          <a:prstGeom prst="rect">
            <a:avLst/>
          </a:prstGeom>
          <a:noFill/>
          <a:ln>
            <a:noFill/>
          </a:ln>
        </p:spPr>
      </p:pic>
      <p:pic>
        <p:nvPicPr>
          <p:cNvPr id="128" name="Google Shape;128;p1"/>
          <p:cNvPicPr preferRelativeResize="0"/>
          <p:nvPr/>
        </p:nvPicPr>
        <p:blipFill>
          <a:blip r:embed="rId6">
            <a:alphaModFix/>
          </a:blip>
          <a:stretch>
            <a:fillRect/>
          </a:stretch>
        </p:blipFill>
        <p:spPr>
          <a:xfrm>
            <a:off x="21219750" y="6344500"/>
            <a:ext cx="9877800" cy="8004000"/>
          </a:xfrm>
          <a:prstGeom prst="rect">
            <a:avLst/>
          </a:prstGeom>
          <a:solidFill>
            <a:srgbClr val="E1EFD8"/>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2011-10-21T15:46:33Z</dcterms:created>
  <dc:creator>lilu1</dc:creator>
</cp:coreProperties>
</file>