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Plus Jakarta Sans"/>
      <p:regular r:id="rId23"/>
      <p:bold r:id="rId24"/>
      <p:italic r:id="rId25"/>
      <p:boldItalic r:id="rId26"/>
    </p:embeddedFont>
    <p:embeddedFont>
      <p:font typeface="Montserrat Medium"/>
      <p:regular r:id="rId27"/>
      <p:bold r:id="rId28"/>
      <p:italic r:id="rId29"/>
      <p:boldItalic r:id="rId30"/>
    </p:embeddedFont>
    <p:embeddedFont>
      <p:font typeface="Poppins SemiBold"/>
      <p:regular r:id="rId31"/>
      <p:bold r:id="rId32"/>
      <p:italic r:id="rId33"/>
      <p:boldItalic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9" roundtripDataSignature="AMtx7mg3qzlldZl70E2l/ipm/RDuOWLE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B6FAB86-A63B-4B87-B8AB-43BE93CD3EFA}">
  <a:tblStyle styleId="{6B6FAB86-A63B-4B87-B8AB-43BE93CD3EF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FE8AA55-C667-43FA-95A0-D16F6AA3BB31}"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E41AA4F-1FE7-4F58-AFBB-D83EAA3D5C85}" styleName="Table_2">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4B09D8CE-45F1-4B67-B853-E0613E7BE803}" styleName="Table_3">
    <a:wholeTbl>
      <a:tcTxStyle b="off" i="off">
        <a:font>
          <a:latin typeface="Arial"/>
          <a:ea typeface="Arial"/>
          <a:cs typeface="Arial"/>
        </a:font>
        <a:srgbClr val="000000"/>
      </a:tcTxStyle>
      <a:tcStyle>
        <a:tcBdr>
          <a:left>
            <a:ln cap="flat" cmpd="sng" w="12700">
              <a:solidFill>
                <a:srgbClr val="9E9E9E"/>
              </a:solidFill>
              <a:prstDash val="solid"/>
              <a:round/>
              <a:headEnd len="sm" w="sm" type="none"/>
              <a:tailEnd len="sm" w="sm" type="none"/>
            </a:ln>
          </a:left>
          <a:right>
            <a:ln cap="flat" cmpd="sng" w="12700">
              <a:solidFill>
                <a:srgbClr val="9E9E9E"/>
              </a:solidFill>
              <a:prstDash val="solid"/>
              <a:round/>
              <a:headEnd len="sm" w="sm" type="none"/>
              <a:tailEnd len="sm" w="sm" type="none"/>
            </a:ln>
          </a:right>
          <a:top>
            <a:ln cap="flat" cmpd="sng" w="12700">
              <a:solidFill>
                <a:srgbClr val="9E9E9E"/>
              </a:solidFill>
              <a:prstDash val="solid"/>
              <a:round/>
              <a:headEnd len="sm" w="sm" type="none"/>
              <a:tailEnd len="sm" w="sm" type="none"/>
            </a:ln>
          </a:top>
          <a:bottom>
            <a:ln cap="flat" cmpd="sng" w="12700">
              <a:solidFill>
                <a:srgbClr val="9E9E9E"/>
              </a:solidFill>
              <a:prstDash val="solid"/>
              <a:round/>
              <a:headEnd len="sm" w="sm" type="none"/>
              <a:tailEnd len="sm" w="sm" type="none"/>
            </a:ln>
          </a:bottom>
          <a:insideH>
            <a:ln cap="flat" cmpd="sng" w="12700">
              <a:solidFill>
                <a:srgbClr val="9E9E9E"/>
              </a:solidFill>
              <a:prstDash val="solid"/>
              <a:round/>
              <a:headEnd len="sm" w="sm" type="none"/>
              <a:tailEnd len="sm" w="sm" type="none"/>
            </a:ln>
          </a:insideH>
          <a:insideV>
            <a:ln cap="flat" cmpd="sng" w="12700">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lusJakartaSans-bold.fntdata"/><Relationship Id="rId23" Type="http://schemas.openxmlformats.org/officeDocument/2006/relationships/font" Target="fonts/PlusJakartaSan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usJakartaSans-boldItalic.fntdata"/><Relationship Id="rId25" Type="http://schemas.openxmlformats.org/officeDocument/2006/relationships/font" Target="fonts/PlusJakartaSans-italic.fntdata"/><Relationship Id="rId28" Type="http://schemas.openxmlformats.org/officeDocument/2006/relationships/font" Target="fonts/MontserratMedium-bold.fntdata"/><Relationship Id="rId27" Type="http://schemas.openxmlformats.org/officeDocument/2006/relationships/font" Target="fonts/MontserratMedium-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Medium-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oppinsSemiBold-regular.fntdata"/><Relationship Id="rId30" Type="http://schemas.openxmlformats.org/officeDocument/2006/relationships/font" Target="fonts/MontserratMedium-boldItalic.fntdata"/><Relationship Id="rId11" Type="http://schemas.openxmlformats.org/officeDocument/2006/relationships/slide" Target="slides/slide6.xml"/><Relationship Id="rId33" Type="http://schemas.openxmlformats.org/officeDocument/2006/relationships/font" Target="fonts/PoppinsSemiBold-italic.fntdata"/><Relationship Id="rId10" Type="http://schemas.openxmlformats.org/officeDocument/2006/relationships/slide" Target="slides/slide5.xml"/><Relationship Id="rId32" Type="http://schemas.openxmlformats.org/officeDocument/2006/relationships/font" Target="fonts/PoppinsSemiBold-bold.fntdata"/><Relationship Id="rId13" Type="http://schemas.openxmlformats.org/officeDocument/2006/relationships/slide" Target="slides/slide8.xml"/><Relationship Id="rId35" Type="http://schemas.openxmlformats.org/officeDocument/2006/relationships/font" Target="fonts/OpenSans-regular.fntdata"/><Relationship Id="rId12" Type="http://schemas.openxmlformats.org/officeDocument/2006/relationships/slide" Target="slides/slide7.xml"/><Relationship Id="rId34" Type="http://schemas.openxmlformats.org/officeDocument/2006/relationships/font" Target="fonts/PoppinsSemiBold-boldItalic.fntdata"/><Relationship Id="rId15" Type="http://schemas.openxmlformats.org/officeDocument/2006/relationships/slide" Target="slides/slide10.xml"/><Relationship Id="rId37" Type="http://schemas.openxmlformats.org/officeDocument/2006/relationships/font" Target="fonts/OpenSans-italic.fntdata"/><Relationship Id="rId14" Type="http://schemas.openxmlformats.org/officeDocument/2006/relationships/slide" Target="slides/slide9.xml"/><Relationship Id="rId36" Type="http://schemas.openxmlformats.org/officeDocument/2006/relationships/font" Target="fonts/OpenSans-bold.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OpenSans-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Plus Jakarta Sans"/>
                <a:ea typeface="Plus Jakarta Sans"/>
                <a:cs typeface="Plus Jakarta Sans"/>
                <a:sym typeface="Plus Jakarta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Plus Jakarta Sans"/>
                <a:ea typeface="Plus Jakarta Sans"/>
                <a:cs typeface="Plus Jakarta Sans"/>
                <a:sym typeface="Plus Jakarta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Plus Jakarta Sans"/>
                <a:ea typeface="Plus Jakarta Sans"/>
                <a:cs typeface="Plus Jakarta Sans"/>
                <a:sym typeface="Plus Jakarta Sans"/>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Plus Jakarta Sans"/>
                <a:ea typeface="Plus Jakarta Sans"/>
                <a:cs typeface="Plus Jakarta Sans"/>
                <a:sym typeface="Plus Jakarta Sans"/>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Plus Jakarta Sans"/>
                <a:ea typeface="Plus Jakarta Sans"/>
                <a:cs typeface="Plus Jakarta Sans"/>
                <a:sym typeface="Plus Jakarta Sans"/>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Plus Jakarta Sans"/>
                <a:ea typeface="Plus Jakarta Sans"/>
                <a:cs typeface="Plus Jakarta Sans"/>
                <a:sym typeface="Plus Jakarta Sans"/>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Plus Jakarta Sans"/>
                <a:ea typeface="Plus Jakarta Sans"/>
                <a:cs typeface="Plus Jakarta Sans"/>
                <a:sym typeface="Plus Jakarta Sans"/>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Plus Jakarta Sans"/>
                <a:ea typeface="Plus Jakarta Sans"/>
                <a:cs typeface="Plus Jakarta Sans"/>
                <a:sym typeface="Plus Jakarta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Plus Jakarta Sans"/>
                <a:ea typeface="Plus Jakarta Sans"/>
                <a:cs typeface="Plus Jakarta Sans"/>
                <a:sym typeface="Plus Jakarta Sans"/>
              </a:rPr>
              <a:t>‹#›</a:t>
            </a:fld>
            <a:endParaRPr b="0" i="0" sz="1200" u="none" cap="none" strike="noStrike">
              <a:solidFill>
                <a:schemeClr val="dk1"/>
              </a:solidFill>
              <a:latin typeface="Plus Jakarta Sans"/>
              <a:ea typeface="Plus Jakarta Sans"/>
              <a:cs typeface="Plus Jakarta Sans"/>
              <a:sym typeface="Plus Jakarta San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 name="Google Shape;5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387786aab9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387786aab9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3387786aab9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387786aab9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387786aab9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g3387786aab9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28ca2f95eb_0_4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328ca2f95eb_0_4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4165dc2a0e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4165dc2a0e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34165dc2a0e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418243380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4182433806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34182433806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4165dc2a0e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4165dc2a0e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34165dc2a0e_0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1ae5748121_0_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31ae5748121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fee63df26b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g2fee63df26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1a516b0401_3_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 name="Google Shape;71;g31a516b0401_3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28ca2f95eb_0_3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 name="Google Shape;81;g328ca2f95eb_0_30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 name="Google Shape;82;g328ca2f95eb_0_30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4139c7b04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8" name="Google Shape;88;g34139c7b04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g34139c7b045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4139c7b045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7" name="Google Shape;97;g34139c7b045_0_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g34139c7b045_0_7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4165dc2a0e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4165dc2a0e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g34165dc2a0e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234421f7c8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g3234421f7c8_0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g3234421f7c8_0_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234421f7c8_0_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g3234421f7c8_0_1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g3234421f7c8_0_1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4165dc2a0e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4165dc2a0e_0_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34165dc2a0e_0_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9_Title Slide">
  <p:cSld name="29_Title Slide">
    <p:spTree>
      <p:nvGrpSpPr>
        <p:cNvPr id="12" name="Shape 12"/>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g328ca2f95eb_0_122"/>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marR="0" algn="l">
              <a:lnSpc>
                <a:spcPct val="90000"/>
              </a:lnSpc>
              <a:spcBef>
                <a:spcPts val="0"/>
              </a:spcBef>
              <a:spcAft>
                <a:spcPts val="0"/>
              </a:spcAft>
              <a:buClr>
                <a:schemeClr val="dk1"/>
              </a:buClr>
              <a:buSzPts val="1800"/>
              <a:buFont typeface="Arial"/>
              <a:buNone/>
              <a:defRPr b="0" i="0" sz="1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2" name="Google Shape;42;g328ca2f95eb_0_122"/>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g328ca2f95eb_0_122"/>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g328ca2f95eb_0_122"/>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g328ca2f95eb_0_122"/>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g328ca2f95eb_0_12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g328ca2f95eb_0_12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g328ca2f95eb_0_122"/>
          <p:cNvSpPr txBox="1"/>
          <p:nvPr>
            <p:ph idx="12" type="sldNum"/>
          </p:nvPr>
        </p:nvSpPr>
        <p:spPr>
          <a:xfrm>
            <a:off x="9448800" y="648537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3" name="Shape 13"/>
        <p:cNvGrpSpPr/>
        <p:nvPr/>
      </p:nvGrpSpPr>
      <p:grpSpPr>
        <a:xfrm>
          <a:off x="0" y="0"/>
          <a:ext cx="0" cy="0"/>
          <a:chOff x="0" y="0"/>
          <a:chExt cx="0" cy="0"/>
        </a:xfrm>
      </p:grpSpPr>
      <p:sp>
        <p:nvSpPr>
          <p:cNvPr id="14" name="Google Shape;14;p4"/>
          <p:cNvSpPr/>
          <p:nvPr>
            <p:ph idx="2" type="pic"/>
          </p:nvPr>
        </p:nvSpPr>
        <p:spPr>
          <a:xfrm>
            <a:off x="1" y="0"/>
            <a:ext cx="12192000" cy="6858000"/>
          </a:xfrm>
          <a:prstGeom prst="rect">
            <a:avLst/>
          </a:prstGeom>
          <a:noFill/>
          <a:ln>
            <a:noFill/>
          </a:ln>
        </p:spPr>
      </p:sp>
      <p:sp>
        <p:nvSpPr>
          <p:cNvPr id="15" name="Google Shape;15;p4"/>
          <p:cNvSpPr txBox="1"/>
          <p:nvPr>
            <p:ph idx="12" type="sldNum"/>
          </p:nvPr>
        </p:nvSpPr>
        <p:spPr>
          <a:xfrm>
            <a:off x="9448799" y="6492875"/>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16" name="Shape 16"/>
        <p:cNvGrpSpPr/>
        <p:nvPr/>
      </p:nvGrpSpPr>
      <p:grpSpPr>
        <a:xfrm>
          <a:off x="0" y="0"/>
          <a:ext cx="0" cy="0"/>
          <a:chOff x="0" y="0"/>
          <a:chExt cx="0" cy="0"/>
        </a:xfrm>
      </p:grpSpPr>
      <p:sp>
        <p:nvSpPr>
          <p:cNvPr id="17" name="Google Shape;17;p48"/>
          <p:cNvSpPr/>
          <p:nvPr>
            <p:ph idx="2" type="pic"/>
          </p:nvPr>
        </p:nvSpPr>
        <p:spPr>
          <a:xfrm>
            <a:off x="0" y="0"/>
            <a:ext cx="12192000" cy="6858000"/>
          </a:xfrm>
          <a:prstGeom prst="rect">
            <a:avLst/>
          </a:prstGeom>
          <a:solidFill>
            <a:srgbClr val="F2F2F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Content">
  <p:cSld name="General Content">
    <p:spTree>
      <p:nvGrpSpPr>
        <p:cNvPr id="18" name="Shape 18"/>
        <p:cNvGrpSpPr/>
        <p:nvPr/>
      </p:nvGrpSpPr>
      <p:grpSpPr>
        <a:xfrm>
          <a:off x="0" y="0"/>
          <a:ext cx="0" cy="0"/>
          <a:chOff x="0" y="0"/>
          <a:chExt cx="0" cy="0"/>
        </a:xfrm>
      </p:grpSpPr>
      <p:sp>
        <p:nvSpPr>
          <p:cNvPr id="19" name="Google Shape;19;g2f68141a545_0_445"/>
          <p:cNvSpPr/>
          <p:nvPr/>
        </p:nvSpPr>
        <p:spPr>
          <a:xfrm>
            <a:off x="0" y="2689"/>
            <a:ext cx="688500" cy="6858000"/>
          </a:xfrm>
          <a:prstGeom prst="rect">
            <a:avLst/>
          </a:prstGeom>
          <a:solidFill>
            <a:srgbClr val="059AB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 name="Google Shape;20;g2f68141a545_0_445"/>
          <p:cNvSpPr txBox="1"/>
          <p:nvPr>
            <p:ph type="title"/>
          </p:nvPr>
        </p:nvSpPr>
        <p:spPr>
          <a:xfrm>
            <a:off x="850492" y="245369"/>
            <a:ext cx="7572600" cy="5310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rgbClr val="037692"/>
              </a:buClr>
              <a:buSzPts val="2400"/>
              <a:buFont typeface="Poppins SemiBold"/>
              <a:buNone/>
              <a:defRPr b="0" i="0" sz="2400" u="none" cap="none" strike="noStrike">
                <a:solidFill>
                  <a:srgbClr val="037692"/>
                </a:solidFill>
                <a:latin typeface="Poppins SemiBold"/>
                <a:ea typeface="Poppins SemiBold"/>
                <a:cs typeface="Poppins SemiBold"/>
                <a:sym typeface="Poppins SemiBol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id="21" name="Google Shape;21;g2f68141a545_0_445"/>
          <p:cNvPicPr preferRelativeResize="0"/>
          <p:nvPr/>
        </p:nvPicPr>
        <p:blipFill rotWithShape="1">
          <a:blip r:embed="rId2">
            <a:alphaModFix/>
          </a:blip>
          <a:srcRect b="0" l="0" r="0" t="0"/>
          <a:stretch/>
        </p:blipFill>
        <p:spPr>
          <a:xfrm flipH="1">
            <a:off x="850490" y="902171"/>
            <a:ext cx="790813" cy="48294"/>
          </a:xfrm>
          <a:prstGeom prst="rect">
            <a:avLst/>
          </a:prstGeom>
          <a:noFill/>
          <a:ln>
            <a:noFill/>
          </a:ln>
        </p:spPr>
      </p:pic>
      <p:pic>
        <p:nvPicPr>
          <p:cNvPr id="22" name="Google Shape;22;g2f68141a545_0_445"/>
          <p:cNvPicPr preferRelativeResize="0"/>
          <p:nvPr/>
        </p:nvPicPr>
        <p:blipFill rotWithShape="1">
          <a:blip r:embed="rId3">
            <a:alphaModFix/>
          </a:blip>
          <a:srcRect b="0" l="0" r="0" t="0"/>
          <a:stretch/>
        </p:blipFill>
        <p:spPr>
          <a:xfrm>
            <a:off x="1010470" y="5707756"/>
            <a:ext cx="805981" cy="9048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5_Title Slide">
  <p:cSld name="25_Title Slide">
    <p:spTree>
      <p:nvGrpSpPr>
        <p:cNvPr id="23" name="Shape 2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g27884b107a2_2_166"/>
          <p:cNvSpPr txBox="1"/>
          <p:nvPr>
            <p:ph type="title"/>
          </p:nvPr>
        </p:nvSpPr>
        <p:spPr>
          <a:xfrm>
            <a:off x="415600" y="593367"/>
            <a:ext cx="11360700" cy="763500"/>
          </a:xfrm>
          <a:prstGeom prst="rect">
            <a:avLst/>
          </a:prstGeom>
          <a:noFill/>
          <a:ln>
            <a:noFill/>
          </a:ln>
        </p:spPr>
        <p:txBody>
          <a:bodyPr anchorCtr="0" anchor="t" bIns="91425" lIns="91425" spcFirstLastPara="1" rIns="91425" wrap="square" tIns="91425">
            <a:normAutofit/>
          </a:bodyPr>
          <a:lstStyle>
            <a:lvl1pPr lvl="0" marR="0" rtl="0" algn="l">
              <a:lnSpc>
                <a:spcPct val="90000"/>
              </a:lnSpc>
              <a:spcBef>
                <a:spcPts val="0"/>
              </a:spcBef>
              <a:spcAft>
                <a:spcPts val="0"/>
              </a:spcAft>
              <a:buClr>
                <a:schemeClr val="dk1"/>
              </a:buClr>
              <a:buSzPts val="2800"/>
              <a:buFont typeface="Arial"/>
              <a:buNone/>
              <a:defRPr b="0" i="0" sz="1400" u="none" cap="none" strike="noStrike">
                <a:solidFill>
                  <a:srgbClr val="000000"/>
                </a:solidFill>
                <a:latin typeface="Aharoni"/>
                <a:ea typeface="Aharoni"/>
                <a:cs typeface="Aharoni"/>
                <a:sym typeface="Aharoni"/>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26" name="Google Shape;26;g27884b107a2_2_166"/>
          <p:cNvSpPr txBox="1"/>
          <p:nvPr>
            <p:ph idx="1" type="body"/>
          </p:nvPr>
        </p:nvSpPr>
        <p:spPr>
          <a:xfrm>
            <a:off x="415600" y="1536633"/>
            <a:ext cx="11360700" cy="45552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20000"/>
              </a:lnSpc>
              <a:spcBef>
                <a:spcPts val="0"/>
              </a:spcBef>
              <a:spcAft>
                <a:spcPts val="0"/>
              </a:spcAft>
              <a:buClr>
                <a:schemeClr val="dk1"/>
              </a:buClr>
              <a:buSzPts val="1800"/>
              <a:buFont typeface="Arial"/>
              <a:buChar char="●"/>
              <a:defRPr b="0" i="0" sz="1400" u="none" cap="none" strike="noStrike">
                <a:solidFill>
                  <a:srgbClr val="000000"/>
                </a:solidFill>
                <a:latin typeface="Aharoni"/>
                <a:ea typeface="Aharoni"/>
                <a:cs typeface="Aharoni"/>
                <a:sym typeface="Aharoni"/>
              </a:defRPr>
            </a:lvl1pPr>
            <a:lvl2pPr indent="-317500" lvl="1" marL="914400" marR="0" rtl="0" algn="l">
              <a:lnSpc>
                <a:spcPct val="120000"/>
              </a:lnSpc>
              <a:spcBef>
                <a:spcPts val="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20000"/>
              </a:lnSpc>
              <a:spcBef>
                <a:spcPts val="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20000"/>
              </a:lnSpc>
              <a:spcBef>
                <a:spcPts val="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20000"/>
              </a:lnSpc>
              <a:spcBef>
                <a:spcPts val="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90000"/>
              </a:lnSpc>
              <a:spcBef>
                <a:spcPts val="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90000"/>
              </a:lnSpc>
              <a:spcBef>
                <a:spcPts val="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90000"/>
              </a:lnSpc>
              <a:spcBef>
                <a:spcPts val="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90000"/>
              </a:lnSpc>
              <a:spcBef>
                <a:spcPts val="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7" name="Google Shape;27;g27884b107a2_2_166"/>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chemeClr val="dk1"/>
              </a:buClr>
              <a:buSzPts val="900"/>
              <a:buFont typeface="Arial"/>
              <a:buNone/>
              <a:defRPr b="0" i="0" sz="900" u="none" cap="none" strike="noStrike">
                <a:solidFill>
                  <a:schemeClr val="dk1"/>
                </a:solidFill>
                <a:latin typeface="Aharoni"/>
                <a:ea typeface="Aharoni"/>
                <a:cs typeface="Aharoni"/>
                <a:sym typeface="Aharoni"/>
              </a:defRPr>
            </a:lvl1pPr>
            <a:lvl2pPr indent="0" lvl="1" marL="0" marR="0" rtl="0" algn="r">
              <a:lnSpc>
                <a:spcPct val="100000"/>
              </a:lnSpc>
              <a:spcBef>
                <a:spcPts val="0"/>
              </a:spcBef>
              <a:spcAft>
                <a:spcPts val="0"/>
              </a:spcAft>
              <a:buClr>
                <a:schemeClr val="dk1"/>
              </a:buClr>
              <a:buSzPts val="900"/>
              <a:buFont typeface="Arial"/>
              <a:buNone/>
              <a:defRPr b="0" i="0" sz="900" u="none" cap="none" strike="noStrike">
                <a:solidFill>
                  <a:schemeClr val="dk1"/>
                </a:solidFill>
                <a:latin typeface="Aharoni"/>
                <a:ea typeface="Aharoni"/>
                <a:cs typeface="Aharoni"/>
                <a:sym typeface="Aharoni"/>
              </a:defRPr>
            </a:lvl2pPr>
            <a:lvl3pPr indent="0" lvl="2" marL="0" marR="0" rtl="0" algn="r">
              <a:lnSpc>
                <a:spcPct val="100000"/>
              </a:lnSpc>
              <a:spcBef>
                <a:spcPts val="0"/>
              </a:spcBef>
              <a:spcAft>
                <a:spcPts val="0"/>
              </a:spcAft>
              <a:buClr>
                <a:schemeClr val="dk1"/>
              </a:buClr>
              <a:buSzPts val="900"/>
              <a:buFont typeface="Arial"/>
              <a:buNone/>
              <a:defRPr b="0" i="0" sz="900" u="none" cap="none" strike="noStrike">
                <a:solidFill>
                  <a:schemeClr val="dk1"/>
                </a:solidFill>
                <a:latin typeface="Aharoni"/>
                <a:ea typeface="Aharoni"/>
                <a:cs typeface="Aharoni"/>
                <a:sym typeface="Aharoni"/>
              </a:defRPr>
            </a:lvl3pPr>
            <a:lvl4pPr indent="0" lvl="3" marL="0" marR="0" rtl="0" algn="r">
              <a:lnSpc>
                <a:spcPct val="100000"/>
              </a:lnSpc>
              <a:spcBef>
                <a:spcPts val="0"/>
              </a:spcBef>
              <a:spcAft>
                <a:spcPts val="0"/>
              </a:spcAft>
              <a:buClr>
                <a:schemeClr val="dk1"/>
              </a:buClr>
              <a:buSzPts val="900"/>
              <a:buFont typeface="Arial"/>
              <a:buNone/>
              <a:defRPr b="0" i="0" sz="900" u="none" cap="none" strike="noStrike">
                <a:solidFill>
                  <a:schemeClr val="dk1"/>
                </a:solidFill>
                <a:latin typeface="Aharoni"/>
                <a:ea typeface="Aharoni"/>
                <a:cs typeface="Aharoni"/>
                <a:sym typeface="Aharoni"/>
              </a:defRPr>
            </a:lvl4pPr>
            <a:lvl5pPr indent="0" lvl="4" marL="0" marR="0" rtl="0" algn="r">
              <a:lnSpc>
                <a:spcPct val="100000"/>
              </a:lnSpc>
              <a:spcBef>
                <a:spcPts val="0"/>
              </a:spcBef>
              <a:spcAft>
                <a:spcPts val="0"/>
              </a:spcAft>
              <a:buClr>
                <a:schemeClr val="dk1"/>
              </a:buClr>
              <a:buSzPts val="900"/>
              <a:buFont typeface="Arial"/>
              <a:buNone/>
              <a:defRPr b="0" i="0" sz="900" u="none" cap="none" strike="noStrike">
                <a:solidFill>
                  <a:schemeClr val="dk1"/>
                </a:solidFill>
                <a:latin typeface="Aharoni"/>
                <a:ea typeface="Aharoni"/>
                <a:cs typeface="Aharoni"/>
                <a:sym typeface="Aharoni"/>
              </a:defRPr>
            </a:lvl5pPr>
            <a:lvl6pPr indent="0" lvl="5" marL="0" marR="0" rtl="0" algn="r">
              <a:lnSpc>
                <a:spcPct val="100000"/>
              </a:lnSpc>
              <a:spcBef>
                <a:spcPts val="0"/>
              </a:spcBef>
              <a:spcAft>
                <a:spcPts val="0"/>
              </a:spcAft>
              <a:buClr>
                <a:schemeClr val="dk1"/>
              </a:buClr>
              <a:buSzPts val="900"/>
              <a:buFont typeface="Arial"/>
              <a:buNone/>
              <a:defRPr b="0" i="0" sz="900" u="none" cap="none" strike="noStrike">
                <a:solidFill>
                  <a:schemeClr val="dk1"/>
                </a:solidFill>
                <a:latin typeface="Aharoni"/>
                <a:ea typeface="Aharoni"/>
                <a:cs typeface="Aharoni"/>
                <a:sym typeface="Aharoni"/>
              </a:defRPr>
            </a:lvl6pPr>
            <a:lvl7pPr indent="0" lvl="6" marL="0" marR="0" rtl="0" algn="r">
              <a:lnSpc>
                <a:spcPct val="100000"/>
              </a:lnSpc>
              <a:spcBef>
                <a:spcPts val="0"/>
              </a:spcBef>
              <a:spcAft>
                <a:spcPts val="0"/>
              </a:spcAft>
              <a:buClr>
                <a:schemeClr val="dk1"/>
              </a:buClr>
              <a:buSzPts val="900"/>
              <a:buFont typeface="Arial"/>
              <a:buNone/>
              <a:defRPr b="0" i="0" sz="900" u="none" cap="none" strike="noStrike">
                <a:solidFill>
                  <a:schemeClr val="dk1"/>
                </a:solidFill>
                <a:latin typeface="Aharoni"/>
                <a:ea typeface="Aharoni"/>
                <a:cs typeface="Aharoni"/>
                <a:sym typeface="Aharoni"/>
              </a:defRPr>
            </a:lvl7pPr>
            <a:lvl8pPr indent="0" lvl="7" marL="0" marR="0" rtl="0" algn="r">
              <a:lnSpc>
                <a:spcPct val="100000"/>
              </a:lnSpc>
              <a:spcBef>
                <a:spcPts val="0"/>
              </a:spcBef>
              <a:spcAft>
                <a:spcPts val="0"/>
              </a:spcAft>
              <a:buClr>
                <a:schemeClr val="dk1"/>
              </a:buClr>
              <a:buSzPts val="900"/>
              <a:buFont typeface="Arial"/>
              <a:buNone/>
              <a:defRPr b="0" i="0" sz="900" u="none" cap="none" strike="noStrike">
                <a:solidFill>
                  <a:schemeClr val="dk1"/>
                </a:solidFill>
                <a:latin typeface="Aharoni"/>
                <a:ea typeface="Aharoni"/>
                <a:cs typeface="Aharoni"/>
                <a:sym typeface="Aharoni"/>
              </a:defRPr>
            </a:lvl8pPr>
            <a:lvl9pPr indent="0" lvl="8" marL="0" marR="0" rtl="0" algn="r">
              <a:lnSpc>
                <a:spcPct val="100000"/>
              </a:lnSpc>
              <a:spcBef>
                <a:spcPts val="0"/>
              </a:spcBef>
              <a:spcAft>
                <a:spcPts val="0"/>
              </a:spcAft>
              <a:buClr>
                <a:schemeClr val="dk1"/>
              </a:buClr>
              <a:buSzPts val="900"/>
              <a:buFont typeface="Arial"/>
              <a:buNone/>
              <a:defRPr b="0" i="0" sz="900" u="none" cap="none" strike="noStrike">
                <a:solidFill>
                  <a:schemeClr val="dk1"/>
                </a:solidFill>
                <a:latin typeface="Aharoni"/>
                <a:ea typeface="Aharoni"/>
                <a:cs typeface="Aharoni"/>
                <a:sym typeface="Aharon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8" name="Shape 28"/>
        <p:cNvGrpSpPr/>
        <p:nvPr/>
      </p:nvGrpSpPr>
      <p:grpSpPr>
        <a:xfrm>
          <a:off x="0" y="0"/>
          <a:ext cx="0" cy="0"/>
          <a:chOff x="0" y="0"/>
          <a:chExt cx="0" cy="0"/>
        </a:xfrm>
      </p:grpSpPr>
      <p:sp>
        <p:nvSpPr>
          <p:cNvPr id="29" name="Google Shape;29;g27884b107a2_0_178"/>
          <p:cNvSpPr/>
          <p:nvPr>
            <p:ph idx="2" type="pic"/>
          </p:nvPr>
        </p:nvSpPr>
        <p:spPr>
          <a:xfrm>
            <a:off x="1055687" y="1268413"/>
            <a:ext cx="4319700" cy="5040300"/>
          </a:xfrm>
          <a:prstGeom prst="rect">
            <a:avLst/>
          </a:prstGeom>
          <a:solidFill>
            <a:srgbClr val="F2F2F2"/>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2_Title Slide">
  <p:cSld name="32_Title Slide">
    <p:spTree>
      <p:nvGrpSpPr>
        <p:cNvPr id="30" name="Shape 30"/>
        <p:cNvGrpSpPr/>
        <p:nvPr/>
      </p:nvGrpSpPr>
      <p:grpSpPr>
        <a:xfrm>
          <a:off x="0" y="0"/>
          <a:ext cx="0" cy="0"/>
          <a:chOff x="0" y="0"/>
          <a:chExt cx="0" cy="0"/>
        </a:xfrm>
      </p:grpSpPr>
      <p:sp>
        <p:nvSpPr>
          <p:cNvPr id="31" name="Google Shape;31;p85"/>
          <p:cNvSpPr/>
          <p:nvPr/>
        </p:nvSpPr>
        <p:spPr>
          <a:xfrm>
            <a:off x="6096000" y="3753134"/>
            <a:ext cx="6096000" cy="2555591"/>
          </a:xfrm>
          <a:prstGeom prst="rect">
            <a:avLst/>
          </a:prstGeom>
          <a:gradFill>
            <a:gsLst>
              <a:gs pos="0">
                <a:schemeClr val="accent2"/>
              </a:gs>
              <a:gs pos="96000">
                <a:srgbClr val="EA641A"/>
              </a:gs>
              <a:gs pos="100000">
                <a:srgbClr val="EA641A"/>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lus Jakarta Sans"/>
              <a:ea typeface="Plus Jakarta Sans"/>
              <a:cs typeface="Plus Jakarta Sans"/>
              <a:sym typeface="Plus Jakarta Sans"/>
            </a:endParaRPr>
          </a:p>
        </p:txBody>
      </p:sp>
      <p:sp>
        <p:nvSpPr>
          <p:cNvPr id="32" name="Google Shape;32;p85"/>
          <p:cNvSpPr/>
          <p:nvPr>
            <p:ph idx="2" type="pic"/>
          </p:nvPr>
        </p:nvSpPr>
        <p:spPr>
          <a:xfrm>
            <a:off x="6816725" y="1268413"/>
            <a:ext cx="2381023" cy="2976935"/>
          </a:xfrm>
          <a:prstGeom prst="rect">
            <a:avLst/>
          </a:prstGeom>
          <a:solidFill>
            <a:srgbClr val="F2F2F2"/>
          </a:solidFill>
          <a:ln>
            <a:noFill/>
          </a:ln>
        </p:spPr>
      </p:sp>
      <p:sp>
        <p:nvSpPr>
          <p:cNvPr id="33" name="Google Shape;33;p85"/>
          <p:cNvSpPr/>
          <p:nvPr>
            <p:ph idx="3" type="pic"/>
          </p:nvPr>
        </p:nvSpPr>
        <p:spPr>
          <a:xfrm>
            <a:off x="9476015" y="1268413"/>
            <a:ext cx="2381023" cy="2976935"/>
          </a:xfrm>
          <a:prstGeom prst="rect">
            <a:avLst/>
          </a:prstGeom>
          <a:solidFill>
            <a:srgbClr val="F2F2F2"/>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4" name="Shape 34"/>
        <p:cNvGrpSpPr/>
        <p:nvPr/>
      </p:nvGrpSpPr>
      <p:grpSpPr>
        <a:xfrm>
          <a:off x="0" y="0"/>
          <a:ext cx="0" cy="0"/>
          <a:chOff x="0" y="0"/>
          <a:chExt cx="0" cy="0"/>
        </a:xfrm>
      </p:grpSpPr>
      <p:sp>
        <p:nvSpPr>
          <p:cNvPr id="35" name="Google Shape;35;g27884b107a2_0_115"/>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marR="0" rtl="0" algn="ctr">
              <a:lnSpc>
                <a:spcPct val="90000"/>
              </a:lnSpc>
              <a:spcBef>
                <a:spcPts val="0"/>
              </a:spcBef>
              <a:spcAft>
                <a:spcPts val="0"/>
              </a:spcAft>
              <a:buClr>
                <a:schemeClr val="dk1"/>
              </a:buClr>
              <a:buSzPts val="6000"/>
              <a:buFont typeface="Calibri"/>
              <a:buChar char="●"/>
              <a:defRPr b="0" i="0" sz="6000" u="none" cap="none" strike="noStrike">
                <a:solidFill>
                  <a:srgbClr val="000000"/>
                </a:solidFill>
                <a:latin typeface="Aharoni"/>
                <a:ea typeface="Aharoni"/>
                <a:cs typeface="Aharoni"/>
                <a:sym typeface="Aharoni"/>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6" name="Google Shape;36;g27884b107a2_0_115"/>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dk1"/>
              </a:buClr>
              <a:buSzPts val="2400"/>
              <a:buFont typeface="Arial"/>
              <a:buNone/>
              <a:defRPr b="0" i="0" sz="2400" u="none" cap="none" strike="noStrike">
                <a:solidFill>
                  <a:srgbClr val="000000"/>
                </a:solidFill>
                <a:latin typeface="Aharoni"/>
                <a:ea typeface="Aharoni"/>
                <a:cs typeface="Aharoni"/>
                <a:sym typeface="Aharon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rgbClr val="000000"/>
                </a:solidFill>
                <a:latin typeface="Arial"/>
                <a:ea typeface="Arial"/>
                <a:cs typeface="Arial"/>
                <a:sym typeface="Arial"/>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rgbClr val="000000"/>
                </a:solidFill>
                <a:latin typeface="Arial"/>
                <a:ea typeface="Arial"/>
                <a:cs typeface="Arial"/>
                <a:sym typeface="Arial"/>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rgbClr val="000000"/>
                </a:solidFill>
                <a:latin typeface="Arial"/>
                <a:ea typeface="Arial"/>
                <a:cs typeface="Arial"/>
                <a:sym typeface="Arial"/>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rgbClr val="000000"/>
                </a:solidFill>
                <a:latin typeface="Arial"/>
                <a:ea typeface="Arial"/>
                <a:cs typeface="Arial"/>
                <a:sym typeface="Arial"/>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rgbClr val="000000"/>
                </a:solidFill>
                <a:latin typeface="Arial"/>
                <a:ea typeface="Arial"/>
                <a:cs typeface="Arial"/>
                <a:sym typeface="Arial"/>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rgbClr val="000000"/>
                </a:solidFill>
                <a:latin typeface="Arial"/>
                <a:ea typeface="Arial"/>
                <a:cs typeface="Arial"/>
                <a:sym typeface="Arial"/>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rgbClr val="000000"/>
                </a:solidFill>
                <a:latin typeface="Arial"/>
                <a:ea typeface="Arial"/>
                <a:cs typeface="Arial"/>
                <a:sym typeface="Arial"/>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rgbClr val="000000"/>
                </a:solidFill>
                <a:latin typeface="Arial"/>
                <a:ea typeface="Arial"/>
                <a:cs typeface="Arial"/>
                <a:sym typeface="Arial"/>
              </a:defRPr>
            </a:lvl9pPr>
          </a:lstStyle>
          <a:p/>
        </p:txBody>
      </p:sp>
      <p:sp>
        <p:nvSpPr>
          <p:cNvPr id="37" name="Google Shape;37;g27884b107a2_0_11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haroni"/>
                <a:ea typeface="Aharoni"/>
                <a:cs typeface="Aharoni"/>
                <a:sym typeface="Aharoni"/>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8" name="Google Shape;38;g27884b107a2_0_11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haroni"/>
                <a:ea typeface="Aharoni"/>
                <a:cs typeface="Aharoni"/>
                <a:sym typeface="Aharoni"/>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9" name="Google Shape;39;g27884b107a2_0_1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haroni"/>
                <a:ea typeface="Aharoni"/>
                <a:cs typeface="Aharoni"/>
                <a:sym typeface="Aharoni"/>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haroni"/>
                <a:ea typeface="Aharoni"/>
                <a:cs typeface="Aharoni"/>
                <a:sym typeface="Aharoni"/>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haroni"/>
                <a:ea typeface="Aharoni"/>
                <a:cs typeface="Aharoni"/>
                <a:sym typeface="Aharoni"/>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haroni"/>
                <a:ea typeface="Aharoni"/>
                <a:cs typeface="Aharoni"/>
                <a:sym typeface="Aharoni"/>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haroni"/>
                <a:ea typeface="Aharoni"/>
                <a:cs typeface="Aharoni"/>
                <a:sym typeface="Aharoni"/>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haroni"/>
                <a:ea typeface="Aharoni"/>
                <a:cs typeface="Aharoni"/>
                <a:sym typeface="Aharoni"/>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haroni"/>
                <a:ea typeface="Aharoni"/>
                <a:cs typeface="Aharoni"/>
                <a:sym typeface="Aharoni"/>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haroni"/>
                <a:ea typeface="Aharoni"/>
                <a:cs typeface="Aharoni"/>
                <a:sym typeface="Aharoni"/>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haroni"/>
                <a:ea typeface="Aharoni"/>
                <a:cs typeface="Aharoni"/>
                <a:sym typeface="Aharon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E0C1"/>
        </a:solidFill>
      </p:bgPr>
    </p:bg>
    <p:spTree>
      <p:nvGrpSpPr>
        <p:cNvPr id="9" name="Shape 9"/>
        <p:cNvGrpSpPr/>
        <p:nvPr/>
      </p:nvGrpSpPr>
      <p:grpSpPr>
        <a:xfrm>
          <a:off x="0" y="0"/>
          <a:ext cx="0" cy="0"/>
          <a:chOff x="0" y="0"/>
          <a:chExt cx="0" cy="0"/>
        </a:xfrm>
      </p:grpSpPr>
      <p:sp>
        <p:nvSpPr>
          <p:cNvPr id="10" name="Google Shape;10;p64"/>
          <p:cNvSpPr txBox="1"/>
          <p:nvPr/>
        </p:nvSpPr>
        <p:spPr>
          <a:xfrm>
            <a:off x="434411" y="6230138"/>
            <a:ext cx="478980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800"/>
              <a:buFont typeface="Open Sans"/>
              <a:buNone/>
            </a:pPr>
            <a:r>
              <a:rPr b="0" i="0" lang="en-US" sz="1800" u="none" cap="none" strike="noStrike">
                <a:solidFill>
                  <a:srgbClr val="7F7F7F"/>
                </a:solidFill>
                <a:latin typeface="Open Sans"/>
                <a:ea typeface="Open Sans"/>
                <a:cs typeface="Open Sans"/>
                <a:sym typeface="Open Sans"/>
              </a:rPr>
              <a:t>Dept EECE, GST Bengaluru</a:t>
            </a:r>
            <a:endParaRPr b="0" i="0" sz="1800" u="none" cap="none" strike="noStrike">
              <a:solidFill>
                <a:srgbClr val="7F7F7F"/>
              </a:solidFill>
              <a:latin typeface="Open Sans"/>
              <a:ea typeface="Open Sans"/>
              <a:cs typeface="Open Sans"/>
              <a:sym typeface="Open Sans"/>
            </a:endParaRPr>
          </a:p>
        </p:txBody>
      </p:sp>
      <p:pic>
        <p:nvPicPr>
          <p:cNvPr id="11" name="Google Shape;11;p64"/>
          <p:cNvPicPr preferRelativeResize="0"/>
          <p:nvPr/>
        </p:nvPicPr>
        <p:blipFill rotWithShape="1">
          <a:blip r:embed="rId1">
            <a:alphaModFix/>
          </a:blip>
          <a:srcRect b="0" l="0" r="0" t="0"/>
          <a:stretch/>
        </p:blipFill>
        <p:spPr>
          <a:xfrm>
            <a:off x="10545066" y="6107763"/>
            <a:ext cx="1432859" cy="61408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orient="horz" pos="799">
          <p15:clr>
            <a:srgbClr val="A4A3A4"/>
          </p15:clr>
        </p15:guide>
        <p15:guide id="4" orient="horz" pos="346">
          <p15:clr>
            <a:srgbClr val="A4A3A4"/>
          </p15:clr>
        </p15:guide>
        <p15:guide id="5" orient="horz" pos="1253">
          <p15:clr>
            <a:srgbClr val="A4A3A4"/>
          </p15:clr>
        </p15:guide>
        <p15:guide id="6" orient="horz" pos="1706">
          <p15:clr>
            <a:srgbClr val="A4A3A4"/>
          </p15:clr>
        </p15:guide>
        <p15:guide id="7" orient="horz" pos="2614">
          <p15:clr>
            <a:srgbClr val="A4A3A4"/>
          </p15:clr>
        </p15:guide>
        <p15:guide id="8" orient="horz" pos="3067">
          <p15:clr>
            <a:srgbClr val="A4A3A4"/>
          </p15:clr>
        </p15:guide>
        <p15:guide id="9" orient="horz" pos="3521">
          <p15:clr>
            <a:srgbClr val="A4A3A4"/>
          </p15:clr>
        </p15:guide>
        <p15:guide id="10" orient="horz" pos="3974">
          <p15:clr>
            <a:srgbClr val="A4A3A4"/>
          </p15:clr>
        </p15:guide>
        <p15:guide id="11" pos="4294">
          <p15:clr>
            <a:srgbClr val="A4A3A4"/>
          </p15:clr>
        </p15:guide>
        <p15:guide id="12" pos="4747">
          <p15:clr>
            <a:srgbClr val="A4A3A4"/>
          </p15:clr>
        </p15:guide>
        <p15:guide id="13" pos="211">
          <p15:clr>
            <a:srgbClr val="A4A3A4"/>
          </p15:clr>
        </p15:guide>
        <p15:guide id="14" pos="665">
          <p15:clr>
            <a:srgbClr val="A4A3A4"/>
          </p15:clr>
        </p15:guide>
        <p15:guide id="15" pos="1118">
          <p15:clr>
            <a:srgbClr val="A4A3A4"/>
          </p15:clr>
        </p15:guide>
        <p15:guide id="16" pos="1572">
          <p15:clr>
            <a:srgbClr val="A4A3A4"/>
          </p15:clr>
        </p15:guide>
        <p15:guide id="17" pos="2026">
          <p15:clr>
            <a:srgbClr val="A4A3A4"/>
          </p15:clr>
        </p15:guide>
        <p15:guide id="18" pos="2479">
          <p15:clr>
            <a:srgbClr val="A4A3A4"/>
          </p15:clr>
        </p15:guide>
        <p15:guide id="19" pos="2933">
          <p15:clr>
            <a:srgbClr val="A4A3A4"/>
          </p15:clr>
        </p15:guide>
        <p15:guide id="20" pos="3386">
          <p15:clr>
            <a:srgbClr val="A4A3A4"/>
          </p15:clr>
        </p15:guide>
        <p15:guide id="21" pos="5201">
          <p15:clr>
            <a:srgbClr val="A4A3A4"/>
          </p15:clr>
        </p15:guide>
        <p15:guide id="22" pos="5654">
          <p15:clr>
            <a:srgbClr val="A4A3A4"/>
          </p15:clr>
        </p15:guide>
        <p15:guide id="23" pos="6108">
          <p15:clr>
            <a:srgbClr val="A4A3A4"/>
          </p15:clr>
        </p15:guide>
        <p15:guide id="24" pos="6562">
          <p15:clr>
            <a:srgbClr val="A4A3A4"/>
          </p15:clr>
        </p15:guide>
        <p15:guide id="25" pos="7015">
          <p15:clr>
            <a:srgbClr val="A4A3A4"/>
          </p15:clr>
        </p15:guide>
        <p15:guide id="26" pos="7469">
          <p15:clr>
            <a:srgbClr val="A4A3A4"/>
          </p15:clr>
        </p15:guide>
        <p15:guide id="27" pos="347">
          <p15:clr>
            <a:srgbClr val="F26B43"/>
          </p15:clr>
        </p15:guide>
        <p15:guide id="28" pos="733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2"/>
          <p:cNvSpPr txBox="1"/>
          <p:nvPr>
            <p:ph idx="12" type="sldNum"/>
          </p:nvPr>
        </p:nvSpPr>
        <p:spPr>
          <a:xfrm>
            <a:off x="11460163" y="6218238"/>
            <a:ext cx="731837" cy="5238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54" name="Google Shape;54;p2"/>
          <p:cNvPicPr preferRelativeResize="0"/>
          <p:nvPr/>
        </p:nvPicPr>
        <p:blipFill rotWithShape="1">
          <a:blip r:embed="rId3">
            <a:alphaModFix amt="20000"/>
          </a:blip>
          <a:srcRect b="19493" l="1514" r="2310" t="0"/>
          <a:stretch/>
        </p:blipFill>
        <p:spPr>
          <a:xfrm>
            <a:off x="-1235" y="7409"/>
            <a:ext cx="12193235" cy="6734914"/>
          </a:xfrm>
          <a:prstGeom prst="rect">
            <a:avLst/>
          </a:prstGeom>
          <a:noFill/>
          <a:ln>
            <a:noFill/>
          </a:ln>
        </p:spPr>
      </p:pic>
      <p:sp>
        <p:nvSpPr>
          <p:cNvPr id="55" name="Google Shape;55;p2"/>
          <p:cNvSpPr txBox="1"/>
          <p:nvPr/>
        </p:nvSpPr>
        <p:spPr>
          <a:xfrm>
            <a:off x="2904067" y="3157752"/>
            <a:ext cx="638386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7069"/>
                </a:solidFill>
                <a:latin typeface="Open Sans"/>
                <a:ea typeface="Open Sans"/>
                <a:cs typeface="Open Sans"/>
                <a:sym typeface="Open Sans"/>
              </a:rPr>
              <a:t>GITAM (Deemed-to-be) University</a:t>
            </a:r>
            <a:endParaRPr b="0" i="0" sz="2800" u="none" cap="none" strike="noStrike">
              <a:solidFill>
                <a:srgbClr val="000000"/>
              </a:solidFill>
              <a:latin typeface="Arial"/>
              <a:ea typeface="Arial"/>
              <a:cs typeface="Arial"/>
              <a:sym typeface="Arial"/>
            </a:endParaRPr>
          </a:p>
        </p:txBody>
      </p:sp>
      <p:sp>
        <p:nvSpPr>
          <p:cNvPr id="56" name="Google Shape;56;p2"/>
          <p:cNvSpPr/>
          <p:nvPr/>
        </p:nvSpPr>
        <p:spPr>
          <a:xfrm>
            <a:off x="3060700" y="6148918"/>
            <a:ext cx="6096000"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7F7F7F"/>
                </a:solidFill>
                <a:latin typeface="Montserrat Medium"/>
                <a:ea typeface="Montserrat Medium"/>
                <a:cs typeface="Montserrat Medium"/>
                <a:sym typeface="Montserrat Medium"/>
              </a:rPr>
              <a:t>www.gitam.edu</a:t>
            </a:r>
            <a:endParaRPr b="0" i="0" sz="1200" u="none" cap="none" strike="noStrike">
              <a:solidFill>
                <a:srgbClr val="7F7F7F"/>
              </a:solidFill>
              <a:latin typeface="Montserrat Medium"/>
              <a:ea typeface="Montserrat Medium"/>
              <a:cs typeface="Montserrat Medium"/>
              <a:sym typeface="Montserrat Medium"/>
            </a:endParaRPr>
          </a:p>
        </p:txBody>
      </p:sp>
      <p:grpSp>
        <p:nvGrpSpPr>
          <p:cNvPr id="57" name="Google Shape;57;p2"/>
          <p:cNvGrpSpPr/>
          <p:nvPr/>
        </p:nvGrpSpPr>
        <p:grpSpPr>
          <a:xfrm rot="2700000">
            <a:off x="5984712" y="5183993"/>
            <a:ext cx="231043" cy="225933"/>
            <a:chOff x="11087593" y="13905"/>
            <a:chExt cx="1085533" cy="1061509"/>
          </a:xfrm>
        </p:grpSpPr>
        <p:sp>
          <p:nvSpPr>
            <p:cNvPr id="58" name="Google Shape;58;p2"/>
            <p:cNvSpPr/>
            <p:nvPr/>
          </p:nvSpPr>
          <p:spPr>
            <a:xfrm>
              <a:off x="11087593" y="548342"/>
              <a:ext cx="537028" cy="527072"/>
            </a:xfrm>
            <a:prstGeom prst="rect">
              <a:avLst/>
            </a:prstGeom>
            <a:solidFill>
              <a:srgbClr val="DF2A3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sp>
          <p:nvSpPr>
            <p:cNvPr id="59" name="Google Shape;59;p2"/>
            <p:cNvSpPr/>
            <p:nvPr/>
          </p:nvSpPr>
          <p:spPr>
            <a:xfrm>
              <a:off x="11636098" y="13905"/>
              <a:ext cx="537028" cy="527079"/>
            </a:xfrm>
            <a:prstGeom prst="rect">
              <a:avLst/>
            </a:prstGeom>
            <a:solidFill>
              <a:srgbClr val="3A3A7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grpSp>
      <p:sp>
        <p:nvSpPr>
          <p:cNvPr id="60" name="Google Shape;60;p2"/>
          <p:cNvSpPr/>
          <p:nvPr/>
        </p:nvSpPr>
        <p:spPr>
          <a:xfrm>
            <a:off x="3136825" y="3858425"/>
            <a:ext cx="6096000" cy="646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2000" u="none" cap="none" strike="noStrike">
                <a:solidFill>
                  <a:schemeClr val="dk1"/>
                </a:solidFill>
                <a:latin typeface="Calibri"/>
                <a:ea typeface="Calibri"/>
                <a:cs typeface="Calibri"/>
                <a:sym typeface="Calibri"/>
              </a:rPr>
              <a:t>Department of Electrical Electronics and Communication Engineering</a:t>
            </a:r>
            <a:endParaRPr b="1" i="0" sz="2000" u="none" cap="none" strike="noStrike">
              <a:solidFill>
                <a:schemeClr val="dk1"/>
              </a:solidFill>
              <a:latin typeface="Calibri"/>
              <a:ea typeface="Calibri"/>
              <a:cs typeface="Calibri"/>
              <a:sym typeface="Calibri"/>
            </a:endParaRPr>
          </a:p>
        </p:txBody>
      </p:sp>
      <p:sp>
        <p:nvSpPr>
          <p:cNvPr id="61" name="Google Shape;61;p2"/>
          <p:cNvSpPr/>
          <p:nvPr/>
        </p:nvSpPr>
        <p:spPr>
          <a:xfrm>
            <a:off x="9156700" y="5791918"/>
            <a:ext cx="292694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p:txBody>
      </p:sp>
      <p:sp>
        <p:nvSpPr>
          <p:cNvPr id="62" name="Google Shape;62;p2"/>
          <p:cNvSpPr/>
          <p:nvPr/>
        </p:nvSpPr>
        <p:spPr>
          <a:xfrm>
            <a:off x="133750" y="4504625"/>
            <a:ext cx="3801600" cy="1411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chemeClr val="dk1"/>
                </a:solidFill>
                <a:latin typeface="Calibri"/>
                <a:ea typeface="Calibri"/>
                <a:cs typeface="Calibri"/>
                <a:sym typeface="Calibri"/>
              </a:rPr>
              <a:t>Project Team: </a:t>
            </a:r>
            <a:endParaRPr sz="1600">
              <a:latin typeface="Calibri"/>
              <a:ea typeface="Calibri"/>
              <a:cs typeface="Calibri"/>
              <a:sym typeface="Calibri"/>
            </a:endParaRPr>
          </a:p>
          <a:p>
            <a:pPr indent="-330200" lvl="0" marL="457200" marR="0" rtl="0" algn="l">
              <a:lnSpc>
                <a:spcPct val="100000"/>
              </a:lnSpc>
              <a:spcBef>
                <a:spcPts val="0"/>
              </a:spcBef>
              <a:spcAft>
                <a:spcPts val="0"/>
              </a:spcAft>
              <a:buClr>
                <a:schemeClr val="dk1"/>
              </a:buClr>
              <a:buSzPts val="1600"/>
              <a:buFont typeface="Calibri"/>
              <a:buChar char="●"/>
            </a:pPr>
            <a:r>
              <a:rPr b="1" lang="en-US" sz="1600">
                <a:solidFill>
                  <a:schemeClr val="dk1"/>
                </a:solidFill>
                <a:latin typeface="Calibri"/>
                <a:ea typeface="Calibri"/>
                <a:cs typeface="Calibri"/>
                <a:sym typeface="Calibri"/>
              </a:rPr>
              <a:t>Niharika Sidda  (BU21EECE0100374)</a:t>
            </a:r>
            <a:endParaRPr b="1" sz="1600">
              <a:solidFill>
                <a:schemeClr val="dk1"/>
              </a:solidFill>
              <a:latin typeface="Calibri"/>
              <a:ea typeface="Calibri"/>
              <a:cs typeface="Calibri"/>
              <a:sym typeface="Calibri"/>
            </a:endParaRPr>
          </a:p>
          <a:p>
            <a:pPr indent="-330200" lvl="0" marL="457200" marR="0" rtl="0" algn="l">
              <a:lnSpc>
                <a:spcPct val="100000"/>
              </a:lnSpc>
              <a:spcBef>
                <a:spcPts val="0"/>
              </a:spcBef>
              <a:spcAft>
                <a:spcPts val="0"/>
              </a:spcAft>
              <a:buClr>
                <a:schemeClr val="dk1"/>
              </a:buClr>
              <a:buSzPts val="1600"/>
              <a:buFont typeface="Calibri"/>
              <a:buChar char="●"/>
            </a:pPr>
            <a:r>
              <a:rPr b="1" lang="en-US" sz="1600">
                <a:solidFill>
                  <a:schemeClr val="dk1"/>
                </a:solidFill>
                <a:latin typeface="Calibri"/>
                <a:ea typeface="Calibri"/>
                <a:cs typeface="Calibri"/>
                <a:sym typeface="Calibri"/>
              </a:rPr>
              <a:t>Jillela Mounika (BU21EECE0100448)</a:t>
            </a:r>
            <a:endParaRPr b="1" sz="1600">
              <a:solidFill>
                <a:schemeClr val="dk1"/>
              </a:solidFill>
              <a:latin typeface="Calibri"/>
              <a:ea typeface="Calibri"/>
              <a:cs typeface="Calibri"/>
              <a:sym typeface="Calibri"/>
            </a:endParaRPr>
          </a:p>
          <a:p>
            <a:pPr indent="-330200" lvl="0" marL="457200" marR="0" rtl="0" algn="l">
              <a:lnSpc>
                <a:spcPct val="100000"/>
              </a:lnSpc>
              <a:spcBef>
                <a:spcPts val="0"/>
              </a:spcBef>
              <a:spcAft>
                <a:spcPts val="0"/>
              </a:spcAft>
              <a:buClr>
                <a:schemeClr val="dk1"/>
              </a:buClr>
              <a:buSzPts val="1600"/>
              <a:buFont typeface="Calibri"/>
              <a:buChar char="●"/>
            </a:pPr>
            <a:r>
              <a:rPr b="1" lang="en-US" sz="1600">
                <a:solidFill>
                  <a:schemeClr val="dk1"/>
                </a:solidFill>
                <a:latin typeface="Calibri"/>
                <a:ea typeface="Calibri"/>
                <a:cs typeface="Calibri"/>
                <a:sym typeface="Calibri"/>
              </a:rPr>
              <a:t>Sushanth Pasupuleti (BU21EECE0100466)</a:t>
            </a:r>
            <a:endParaRPr b="1" sz="1600">
              <a:solidFill>
                <a:schemeClr val="dk1"/>
              </a:solidFill>
              <a:latin typeface="Calibri"/>
              <a:ea typeface="Calibri"/>
              <a:cs typeface="Calibri"/>
              <a:sym typeface="Calibri"/>
            </a:endParaRPr>
          </a:p>
        </p:txBody>
      </p:sp>
      <p:sp>
        <p:nvSpPr>
          <p:cNvPr id="63" name="Google Shape;63;p2"/>
          <p:cNvSpPr/>
          <p:nvPr/>
        </p:nvSpPr>
        <p:spPr>
          <a:xfrm>
            <a:off x="9143925" y="4831787"/>
            <a:ext cx="2927100" cy="105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600" u="none" cap="none" strike="noStrike">
                <a:solidFill>
                  <a:schemeClr val="dk1"/>
                </a:solidFill>
                <a:latin typeface="Calibri"/>
                <a:ea typeface="Calibri"/>
                <a:cs typeface="Calibri"/>
                <a:sym typeface="Calibri"/>
              </a:rPr>
              <a:t>Project Mentor: </a:t>
            </a:r>
            <a:endParaRPr sz="1600">
              <a:latin typeface="Calibri"/>
              <a:ea typeface="Calibri"/>
              <a:cs typeface="Calibri"/>
              <a:sym typeface="Calibri"/>
            </a:endParaRPr>
          </a:p>
          <a:p>
            <a:pPr indent="-298450" lvl="0" marL="285750" marR="0" rtl="0" algn="ctr">
              <a:lnSpc>
                <a:spcPct val="100000"/>
              </a:lnSpc>
              <a:spcBef>
                <a:spcPts val="0"/>
              </a:spcBef>
              <a:spcAft>
                <a:spcPts val="0"/>
              </a:spcAft>
              <a:buClr>
                <a:srgbClr val="000000"/>
              </a:buClr>
              <a:buSzPts val="1600"/>
              <a:buFont typeface="Calibri"/>
              <a:buChar char="•"/>
            </a:pPr>
            <a:r>
              <a:rPr b="1" lang="en-US" sz="1600">
                <a:solidFill>
                  <a:schemeClr val="dk1"/>
                </a:solidFill>
                <a:latin typeface="Calibri"/>
                <a:ea typeface="Calibri"/>
                <a:cs typeface="Calibri"/>
                <a:sym typeface="Calibri"/>
              </a:rPr>
              <a:t>Dr. Ajit Kumar</a:t>
            </a:r>
            <a:endParaRPr sz="16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i="0" lang="en-US" sz="1600" u="none" cap="none" strike="noStrike">
                <a:solidFill>
                  <a:schemeClr val="dk1"/>
                </a:solidFill>
                <a:latin typeface="Calibri"/>
                <a:ea typeface="Calibri"/>
                <a:cs typeface="Calibri"/>
                <a:sym typeface="Calibri"/>
              </a:rPr>
              <a:t>Project In-charge: </a:t>
            </a:r>
            <a:endParaRPr sz="1600">
              <a:latin typeface="Calibri"/>
              <a:ea typeface="Calibri"/>
              <a:cs typeface="Calibri"/>
              <a:sym typeface="Calibri"/>
            </a:endParaRPr>
          </a:p>
          <a:p>
            <a:pPr indent="-285750" lvl="0" marL="285750" marR="0" rtl="0" algn="ctr">
              <a:lnSpc>
                <a:spcPct val="100000"/>
              </a:lnSpc>
              <a:spcBef>
                <a:spcPts val="0"/>
              </a:spcBef>
              <a:spcAft>
                <a:spcPts val="0"/>
              </a:spcAft>
              <a:buClr>
                <a:srgbClr val="000000"/>
              </a:buClr>
              <a:buSzPts val="1400"/>
              <a:buFont typeface="Arial"/>
              <a:buChar char="•"/>
            </a:pPr>
            <a:r>
              <a:rPr b="1" lang="en-US" sz="1600">
                <a:solidFill>
                  <a:schemeClr val="dk1"/>
                </a:solidFill>
                <a:latin typeface="Calibri"/>
                <a:ea typeface="Calibri"/>
                <a:cs typeface="Calibri"/>
                <a:sym typeface="Calibri"/>
              </a:rPr>
              <a:t>Rohan Prasad</a:t>
            </a:r>
            <a:br>
              <a:rPr b="1" lang="en-US">
                <a:solidFill>
                  <a:schemeClr val="dk1"/>
                </a:solidFill>
                <a:latin typeface="Montserrat Medium"/>
                <a:ea typeface="Montserrat Medium"/>
                <a:cs typeface="Montserrat Medium"/>
                <a:sym typeface="Montserrat Medium"/>
              </a:rPr>
            </a:br>
            <a:endParaRPr b="1" i="0" sz="1400" u="none" cap="none" strike="noStrike">
              <a:solidFill>
                <a:schemeClr val="dk1"/>
              </a:solidFill>
              <a:latin typeface="Arial"/>
              <a:ea typeface="Arial"/>
              <a:cs typeface="Arial"/>
              <a:sym typeface="Arial"/>
            </a:endParaRPr>
          </a:p>
        </p:txBody>
      </p:sp>
      <p:pic>
        <p:nvPicPr>
          <p:cNvPr id="64" name="Google Shape;64;p2"/>
          <p:cNvPicPr preferRelativeResize="0"/>
          <p:nvPr/>
        </p:nvPicPr>
        <p:blipFill rotWithShape="1">
          <a:blip r:embed="rId4">
            <a:alphaModFix/>
          </a:blip>
          <a:srcRect b="0" l="0" r="0" t="0"/>
          <a:stretch/>
        </p:blipFill>
        <p:spPr>
          <a:xfrm>
            <a:off x="4601352" y="1778687"/>
            <a:ext cx="2674631" cy="1245671"/>
          </a:xfrm>
          <a:prstGeom prst="rect">
            <a:avLst/>
          </a:prstGeom>
          <a:noFill/>
          <a:ln>
            <a:noFill/>
          </a:ln>
        </p:spPr>
      </p:pic>
      <p:sp>
        <p:nvSpPr>
          <p:cNvPr id="65" name="Google Shape;65;p2"/>
          <p:cNvSpPr txBox="1"/>
          <p:nvPr/>
        </p:nvSpPr>
        <p:spPr>
          <a:xfrm>
            <a:off x="1644200" y="264025"/>
            <a:ext cx="8052300" cy="954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lang="en-US" sz="2800">
                <a:solidFill>
                  <a:srgbClr val="007069"/>
                </a:solidFill>
                <a:latin typeface="Open Sans"/>
                <a:ea typeface="Open Sans"/>
                <a:cs typeface="Open Sans"/>
                <a:sym typeface="Open Sans"/>
              </a:rPr>
              <a:t>Simulation &amp; Characterization of NanoScaled FET</a:t>
            </a:r>
            <a:endParaRPr b="0" i="0" sz="2800" u="none" cap="none" strike="noStrike">
              <a:solidFill>
                <a:srgbClr val="000000"/>
              </a:solidFill>
              <a:latin typeface="Arial"/>
              <a:ea typeface="Arial"/>
              <a:cs typeface="Arial"/>
              <a:sym typeface="Arial"/>
            </a:endParaRPr>
          </a:p>
        </p:txBody>
      </p:sp>
      <p:sp>
        <p:nvSpPr>
          <p:cNvPr id="66" name="Google Shape;66;p2"/>
          <p:cNvSpPr txBox="1"/>
          <p:nvPr/>
        </p:nvSpPr>
        <p:spPr>
          <a:xfrm>
            <a:off x="4106200" y="1268425"/>
            <a:ext cx="40050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7069"/>
                </a:solidFill>
                <a:latin typeface="Open Sans"/>
                <a:ea typeface="Open Sans"/>
                <a:cs typeface="Open Sans"/>
                <a:sym typeface="Open Sans"/>
              </a:rPr>
              <a:t>Mid-Review 1</a:t>
            </a:r>
            <a:endParaRPr b="0" i="0" sz="2000" u="none" cap="none" strike="noStrike">
              <a:solidFill>
                <a:srgbClr val="000000"/>
              </a:solidFill>
              <a:latin typeface="Arial"/>
              <a:ea typeface="Arial"/>
              <a:cs typeface="Arial"/>
              <a:sym typeface="Arial"/>
            </a:endParaRPr>
          </a:p>
        </p:txBody>
      </p:sp>
      <p:sp>
        <p:nvSpPr>
          <p:cNvPr id="67" name="Google Shape;67;p2"/>
          <p:cNvSpPr/>
          <p:nvPr/>
        </p:nvSpPr>
        <p:spPr>
          <a:xfrm>
            <a:off x="133754" y="3194604"/>
            <a:ext cx="2432100" cy="468900"/>
          </a:xfrm>
          <a:prstGeom prst="roundRect">
            <a:avLst>
              <a:gd fmla="val 16667" name="adj"/>
            </a:avLst>
          </a:prstGeom>
          <a:solidFill>
            <a:srgbClr val="19191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2000" u="none" cap="none" strike="noStrike">
                <a:solidFill>
                  <a:schemeClr val="lt1"/>
                </a:solidFill>
                <a:latin typeface="Calibri"/>
                <a:ea typeface="Calibri"/>
                <a:cs typeface="Calibri"/>
                <a:sym typeface="Calibri"/>
              </a:rPr>
              <a:t>AY 2021-25 </a:t>
            </a:r>
            <a:endParaRPr b="1" i="0" sz="2000" u="none" cap="none" strike="noStrike">
              <a:solidFill>
                <a:srgbClr val="000000"/>
              </a:solidFill>
              <a:latin typeface="Calibri"/>
              <a:ea typeface="Calibri"/>
              <a:cs typeface="Calibri"/>
              <a:sym typeface="Calibri"/>
            </a:endParaRPr>
          </a:p>
        </p:txBody>
      </p:sp>
      <p:sp>
        <p:nvSpPr>
          <p:cNvPr id="68" name="Google Shape;68;p2"/>
          <p:cNvSpPr/>
          <p:nvPr/>
        </p:nvSpPr>
        <p:spPr>
          <a:xfrm>
            <a:off x="9156701" y="2965412"/>
            <a:ext cx="2901546" cy="818907"/>
          </a:xfrm>
          <a:prstGeom prst="roundRect">
            <a:avLst>
              <a:gd fmla="val 16667" name="adj"/>
            </a:avLst>
          </a:prstGeom>
          <a:solidFill>
            <a:srgbClr val="19191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2000" u="none" cap="none" strike="noStrike">
                <a:solidFill>
                  <a:schemeClr val="lt1"/>
                </a:solidFill>
                <a:latin typeface="Calibri"/>
                <a:ea typeface="Calibri"/>
                <a:cs typeface="Calibri"/>
                <a:sym typeface="Calibri"/>
              </a:rPr>
              <a:t>Major Project</a:t>
            </a:r>
            <a:endParaRPr sz="1600">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600"/>
              <a:buFont typeface="Arial"/>
              <a:buNone/>
            </a:pPr>
            <a:r>
              <a:rPr b="1" i="0" lang="en-US" sz="2000" u="none" cap="none" strike="noStrike">
                <a:solidFill>
                  <a:schemeClr val="lt1"/>
                </a:solidFill>
                <a:latin typeface="Calibri"/>
                <a:ea typeface="Calibri"/>
                <a:cs typeface="Calibri"/>
                <a:sym typeface="Calibri"/>
              </a:rPr>
              <a:t>Project ID: </a:t>
            </a:r>
            <a:r>
              <a:rPr b="1" lang="en-US" sz="2000">
                <a:solidFill>
                  <a:schemeClr val="lt1"/>
                </a:solidFill>
                <a:latin typeface="Calibri"/>
                <a:ea typeface="Calibri"/>
                <a:cs typeface="Calibri"/>
                <a:sym typeface="Calibri"/>
              </a:rPr>
              <a:t>V1</a:t>
            </a:r>
            <a:endParaRPr sz="16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3387786aab9_0_10"/>
          <p:cNvSpPr txBox="1"/>
          <p:nvPr>
            <p:ph type="title"/>
          </p:nvPr>
        </p:nvSpPr>
        <p:spPr>
          <a:xfrm>
            <a:off x="839800" y="904575"/>
            <a:ext cx="10515600" cy="679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2500">
                <a:latin typeface="Calibri"/>
                <a:ea typeface="Calibri"/>
                <a:cs typeface="Calibri"/>
                <a:sym typeface="Calibri"/>
              </a:rPr>
              <a:t>IM-FET :</a:t>
            </a:r>
            <a:endParaRPr b="1" sz="2500">
              <a:latin typeface="Calibri"/>
              <a:ea typeface="Calibri"/>
              <a:cs typeface="Calibri"/>
              <a:sym typeface="Calibri"/>
            </a:endParaRPr>
          </a:p>
        </p:txBody>
      </p:sp>
      <p:sp>
        <p:nvSpPr>
          <p:cNvPr id="138" name="Google Shape;138;g3387786aab9_0_10"/>
          <p:cNvSpPr txBox="1"/>
          <p:nvPr>
            <p:ph idx="12" type="sldNum"/>
          </p:nvPr>
        </p:nvSpPr>
        <p:spPr>
          <a:xfrm>
            <a:off x="9448800" y="648537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39" name="Google Shape;139;g3387786aab9_0_10"/>
          <p:cNvPicPr preferRelativeResize="0"/>
          <p:nvPr/>
        </p:nvPicPr>
        <p:blipFill>
          <a:blip r:embed="rId3">
            <a:alphaModFix/>
          </a:blip>
          <a:stretch>
            <a:fillRect/>
          </a:stretch>
        </p:blipFill>
        <p:spPr>
          <a:xfrm>
            <a:off x="926650" y="1724975"/>
            <a:ext cx="9741351" cy="4204525"/>
          </a:xfrm>
          <a:prstGeom prst="rect">
            <a:avLst/>
          </a:prstGeom>
          <a:noFill/>
          <a:ln>
            <a:noFill/>
          </a:ln>
        </p:spPr>
      </p:pic>
      <p:sp>
        <p:nvSpPr>
          <p:cNvPr id="140" name="Google Shape;140;g3387786aab9_0_10"/>
          <p:cNvSpPr txBox="1"/>
          <p:nvPr/>
        </p:nvSpPr>
        <p:spPr>
          <a:xfrm>
            <a:off x="2349525" y="141525"/>
            <a:ext cx="6742500" cy="67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latin typeface="Calibri"/>
                <a:ea typeface="Calibri"/>
                <a:cs typeface="Calibri"/>
                <a:sym typeface="Calibri"/>
              </a:rPr>
              <a:t>IMPLEMENTATION:</a:t>
            </a:r>
            <a:endParaRPr b="1" sz="24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3387786aab9_0_21"/>
          <p:cNvSpPr txBox="1"/>
          <p:nvPr>
            <p:ph type="title"/>
          </p:nvPr>
        </p:nvSpPr>
        <p:spPr>
          <a:xfrm>
            <a:off x="839800" y="365125"/>
            <a:ext cx="10515600" cy="975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2500">
                <a:latin typeface="Calibri"/>
                <a:ea typeface="Calibri"/>
                <a:cs typeface="Calibri"/>
                <a:sym typeface="Calibri"/>
              </a:rPr>
              <a:t>DGIM-FET:</a:t>
            </a:r>
            <a:endParaRPr b="1" sz="2500">
              <a:latin typeface="Calibri"/>
              <a:ea typeface="Calibri"/>
              <a:cs typeface="Calibri"/>
              <a:sym typeface="Calibri"/>
            </a:endParaRPr>
          </a:p>
        </p:txBody>
      </p:sp>
      <p:sp>
        <p:nvSpPr>
          <p:cNvPr id="147" name="Google Shape;147;g3387786aab9_0_21"/>
          <p:cNvSpPr txBox="1"/>
          <p:nvPr>
            <p:ph idx="12" type="sldNum"/>
          </p:nvPr>
        </p:nvSpPr>
        <p:spPr>
          <a:xfrm>
            <a:off x="9448800" y="648537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48" name="Google Shape;148;g3387786aab9_0_21"/>
          <p:cNvPicPr preferRelativeResize="0"/>
          <p:nvPr/>
        </p:nvPicPr>
        <p:blipFill>
          <a:blip r:embed="rId3">
            <a:alphaModFix/>
          </a:blip>
          <a:stretch>
            <a:fillRect/>
          </a:stretch>
        </p:blipFill>
        <p:spPr>
          <a:xfrm>
            <a:off x="609600" y="1186600"/>
            <a:ext cx="10526726" cy="4678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328ca2f95eb_0_407"/>
          <p:cNvSpPr txBox="1"/>
          <p:nvPr>
            <p:ph idx="12" type="sldNum"/>
          </p:nvPr>
        </p:nvSpPr>
        <p:spPr>
          <a:xfrm>
            <a:off x="9448799" y="6492875"/>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4" name="Google Shape;154;g328ca2f95eb_0_407"/>
          <p:cNvSpPr txBox="1"/>
          <p:nvPr/>
        </p:nvSpPr>
        <p:spPr>
          <a:xfrm>
            <a:off x="961675" y="270750"/>
            <a:ext cx="10515600" cy="723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n-US" sz="3000">
                <a:latin typeface="Calibri"/>
                <a:ea typeface="Calibri"/>
                <a:cs typeface="Calibri"/>
                <a:sym typeface="Calibri"/>
              </a:rPr>
              <a:t>JL-FET:</a:t>
            </a:r>
            <a:endParaRPr i="0" sz="2000" u="none" cap="none" strike="noStrike">
              <a:solidFill>
                <a:srgbClr val="000000"/>
              </a:solidFill>
              <a:latin typeface="Calibri"/>
              <a:ea typeface="Calibri"/>
              <a:cs typeface="Calibri"/>
              <a:sym typeface="Calibri"/>
            </a:endParaRPr>
          </a:p>
        </p:txBody>
      </p:sp>
      <p:sp>
        <p:nvSpPr>
          <p:cNvPr id="155" name="Google Shape;155;g328ca2f95eb_0_407"/>
          <p:cNvSpPr txBox="1"/>
          <p:nvPr/>
        </p:nvSpPr>
        <p:spPr>
          <a:xfrm>
            <a:off x="-163000" y="942775"/>
            <a:ext cx="12020100" cy="535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p:txBody>
      </p:sp>
      <p:pic>
        <p:nvPicPr>
          <p:cNvPr id="156" name="Google Shape;156;g328ca2f95eb_0_407"/>
          <p:cNvPicPr preferRelativeResize="0"/>
          <p:nvPr/>
        </p:nvPicPr>
        <p:blipFill>
          <a:blip r:embed="rId3">
            <a:alphaModFix/>
          </a:blip>
          <a:stretch>
            <a:fillRect/>
          </a:stretch>
        </p:blipFill>
        <p:spPr>
          <a:xfrm>
            <a:off x="657450" y="1268425"/>
            <a:ext cx="10331875" cy="4673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34165dc2a0e_0_6"/>
          <p:cNvSpPr txBox="1"/>
          <p:nvPr>
            <p:ph idx="12" type="sldNum"/>
          </p:nvPr>
        </p:nvSpPr>
        <p:spPr>
          <a:xfrm>
            <a:off x="9448799" y="6492875"/>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63" name="Google Shape;163;g34165dc2a0e_0_6"/>
          <p:cNvSpPr txBox="1"/>
          <p:nvPr/>
        </p:nvSpPr>
        <p:spPr>
          <a:xfrm>
            <a:off x="554925" y="584100"/>
            <a:ext cx="8178300" cy="6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500">
                <a:latin typeface="Calibri"/>
                <a:ea typeface="Calibri"/>
                <a:cs typeface="Calibri"/>
                <a:sym typeface="Calibri"/>
              </a:rPr>
              <a:t>n</a:t>
            </a:r>
            <a:r>
              <a:rPr b="1" lang="en-US" sz="2500">
                <a:latin typeface="Calibri"/>
                <a:ea typeface="Calibri"/>
                <a:cs typeface="Calibri"/>
                <a:sym typeface="Calibri"/>
              </a:rPr>
              <a:t>DGJL-FET:</a:t>
            </a:r>
            <a:endParaRPr b="1" sz="2500">
              <a:latin typeface="Calibri"/>
              <a:ea typeface="Calibri"/>
              <a:cs typeface="Calibri"/>
              <a:sym typeface="Calibri"/>
            </a:endParaRPr>
          </a:p>
        </p:txBody>
      </p:sp>
      <p:pic>
        <p:nvPicPr>
          <p:cNvPr id="164" name="Google Shape;164;g34165dc2a0e_0_6"/>
          <p:cNvPicPr preferRelativeResize="0"/>
          <p:nvPr/>
        </p:nvPicPr>
        <p:blipFill>
          <a:blip r:embed="rId3">
            <a:alphaModFix/>
          </a:blip>
          <a:stretch>
            <a:fillRect/>
          </a:stretch>
        </p:blipFill>
        <p:spPr>
          <a:xfrm>
            <a:off x="913825" y="1268425"/>
            <a:ext cx="9934500" cy="4699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34182433806_0_0"/>
          <p:cNvSpPr txBox="1"/>
          <p:nvPr>
            <p:ph idx="12" type="sldNum"/>
          </p:nvPr>
        </p:nvSpPr>
        <p:spPr>
          <a:xfrm>
            <a:off x="9448799" y="6492875"/>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graphicFrame>
        <p:nvGraphicFramePr>
          <p:cNvPr id="171" name="Google Shape;171;g34182433806_0_0"/>
          <p:cNvGraphicFramePr/>
          <p:nvPr/>
        </p:nvGraphicFramePr>
        <p:xfrm>
          <a:off x="952300" y="1659600"/>
          <a:ext cx="3000000" cy="3000000"/>
        </p:xfrm>
        <a:graphic>
          <a:graphicData uri="http://schemas.openxmlformats.org/drawingml/2006/table">
            <a:tbl>
              <a:tblPr>
                <a:noFill/>
                <a:tableStyleId>{6B6FAB86-A63B-4B87-B8AB-43BE93CD3EFA}</a:tableStyleId>
              </a:tblPr>
              <a:tblGrid>
                <a:gridCol w="1873000"/>
                <a:gridCol w="1872800"/>
                <a:gridCol w="1872800"/>
                <a:gridCol w="1872800"/>
                <a:gridCol w="1872800"/>
              </a:tblGrid>
              <a:tr h="484125">
                <a:tc>
                  <a:txBody>
                    <a:bodyPr/>
                    <a:lstStyle/>
                    <a:p>
                      <a:pPr indent="0" lvl="0" marL="0" rtl="0" algn="l">
                        <a:spcBef>
                          <a:spcPts val="0"/>
                        </a:spcBef>
                        <a:spcAft>
                          <a:spcPts val="0"/>
                        </a:spcAft>
                        <a:buNone/>
                      </a:pPr>
                      <a:r>
                        <a:rPr b="1" lang="en-US" sz="2200">
                          <a:latin typeface="Calibri"/>
                          <a:ea typeface="Calibri"/>
                          <a:cs typeface="Calibri"/>
                          <a:sym typeface="Calibri"/>
                        </a:rPr>
                        <a:t>Name</a:t>
                      </a:r>
                      <a:endParaRPr b="1" sz="22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2200">
                          <a:latin typeface="Calibri"/>
                          <a:ea typeface="Calibri"/>
                          <a:cs typeface="Calibri"/>
                          <a:sym typeface="Calibri"/>
                        </a:rPr>
                        <a:t>IM-FET</a:t>
                      </a:r>
                      <a:endParaRPr b="1" sz="22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2200">
                          <a:latin typeface="Calibri"/>
                          <a:ea typeface="Calibri"/>
                          <a:cs typeface="Calibri"/>
                          <a:sym typeface="Calibri"/>
                        </a:rPr>
                        <a:t>DGIM-FET</a:t>
                      </a:r>
                      <a:endParaRPr b="1" sz="22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2200">
                          <a:latin typeface="Calibri"/>
                          <a:ea typeface="Calibri"/>
                          <a:cs typeface="Calibri"/>
                          <a:sym typeface="Calibri"/>
                        </a:rPr>
                        <a:t>JL-FET</a:t>
                      </a:r>
                      <a:endParaRPr b="1" sz="22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2200">
                          <a:latin typeface="Calibri"/>
                          <a:ea typeface="Calibri"/>
                          <a:cs typeface="Calibri"/>
                          <a:sym typeface="Calibri"/>
                        </a:rPr>
                        <a:t>nDGJL-FET</a:t>
                      </a:r>
                      <a:endParaRPr b="1" sz="22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97400">
                <a:tc>
                  <a:txBody>
                    <a:bodyPr/>
                    <a:lstStyle/>
                    <a:p>
                      <a:pPr indent="0" lvl="0" marL="0" rtl="0" algn="l">
                        <a:spcBef>
                          <a:spcPts val="0"/>
                        </a:spcBef>
                        <a:spcAft>
                          <a:spcPts val="0"/>
                        </a:spcAft>
                        <a:buNone/>
                      </a:pPr>
                      <a:r>
                        <a:rPr b="1" lang="en-US" sz="2200">
                          <a:latin typeface="Calibri"/>
                          <a:ea typeface="Calibri"/>
                          <a:cs typeface="Calibri"/>
                          <a:sym typeface="Calibri"/>
                        </a:rPr>
                        <a:t>Threshold Voltage</a:t>
                      </a:r>
                      <a:endParaRPr b="1" sz="22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900">
                          <a:latin typeface="Calibri"/>
                          <a:ea typeface="Calibri"/>
                          <a:cs typeface="Calibri"/>
                          <a:sym typeface="Calibri"/>
                        </a:rPr>
                        <a:t>0.474346V</a:t>
                      </a:r>
                      <a:endParaRPr sz="19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900">
                          <a:latin typeface="Calibri"/>
                          <a:ea typeface="Calibri"/>
                          <a:cs typeface="Calibri"/>
                          <a:sym typeface="Calibri"/>
                        </a:rPr>
                        <a:t>0.472654V</a:t>
                      </a:r>
                      <a:endParaRPr sz="19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900">
                          <a:latin typeface="Calibri"/>
                          <a:ea typeface="Calibri"/>
                          <a:cs typeface="Calibri"/>
                          <a:sym typeface="Calibri"/>
                        </a:rPr>
                        <a:t>0.27251V</a:t>
                      </a:r>
                      <a:endParaRPr sz="19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900">
                          <a:latin typeface="Calibri"/>
                          <a:ea typeface="Calibri"/>
                          <a:cs typeface="Calibri"/>
                          <a:sym typeface="Calibri"/>
                        </a:rPr>
                        <a:t>0.5539V</a:t>
                      </a:r>
                      <a:endParaRPr sz="19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84125">
                <a:tc>
                  <a:txBody>
                    <a:bodyPr/>
                    <a:lstStyle/>
                    <a:p>
                      <a:pPr indent="0" lvl="0" marL="0" rtl="0" algn="l">
                        <a:spcBef>
                          <a:spcPts val="0"/>
                        </a:spcBef>
                        <a:spcAft>
                          <a:spcPts val="0"/>
                        </a:spcAft>
                        <a:buNone/>
                      </a:pPr>
                      <a:r>
                        <a:rPr b="1" lang="en-US" sz="2200">
                          <a:latin typeface="Calibri"/>
                          <a:ea typeface="Calibri"/>
                          <a:cs typeface="Calibri"/>
                          <a:sym typeface="Calibri"/>
                        </a:rPr>
                        <a:t>GmMax</a:t>
                      </a:r>
                      <a:endParaRPr b="1" sz="22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900">
                          <a:latin typeface="Calibri"/>
                          <a:ea typeface="Calibri"/>
                          <a:cs typeface="Calibri"/>
                          <a:sym typeface="Calibri"/>
                        </a:rPr>
                        <a:t>0.000950</a:t>
                      </a:r>
                      <a:endParaRPr sz="19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900">
                          <a:latin typeface="Calibri"/>
                          <a:ea typeface="Calibri"/>
                          <a:cs typeface="Calibri"/>
                          <a:sym typeface="Calibri"/>
                        </a:rPr>
                        <a:t>0.00110</a:t>
                      </a:r>
                      <a:endParaRPr sz="19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900">
                          <a:latin typeface="Calibri"/>
                          <a:ea typeface="Calibri"/>
                          <a:cs typeface="Calibri"/>
                          <a:sym typeface="Calibri"/>
                        </a:rPr>
                        <a:t>0.0004529</a:t>
                      </a:r>
                      <a:endParaRPr sz="19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900">
                          <a:latin typeface="Calibri"/>
                          <a:ea typeface="Calibri"/>
                          <a:cs typeface="Calibri"/>
                          <a:sym typeface="Calibri"/>
                        </a:rPr>
                        <a:t>0.00055</a:t>
                      </a:r>
                      <a:endParaRPr sz="19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97400">
                <a:tc>
                  <a:txBody>
                    <a:bodyPr/>
                    <a:lstStyle/>
                    <a:p>
                      <a:pPr indent="0" lvl="0" marL="0" rtl="0" algn="l">
                        <a:spcBef>
                          <a:spcPts val="0"/>
                        </a:spcBef>
                        <a:spcAft>
                          <a:spcPts val="0"/>
                        </a:spcAft>
                        <a:buNone/>
                      </a:pPr>
                      <a:r>
                        <a:rPr b="1" lang="en-US" sz="2200">
                          <a:latin typeface="Calibri"/>
                          <a:ea typeface="Calibri"/>
                          <a:cs typeface="Calibri"/>
                          <a:sym typeface="Calibri"/>
                        </a:rPr>
                        <a:t>Ioff(Id at Vg=0)</a:t>
                      </a:r>
                      <a:endParaRPr b="1" sz="22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900">
                          <a:latin typeface="Calibri"/>
                          <a:ea typeface="Calibri"/>
                          <a:cs typeface="Calibri"/>
                          <a:sym typeface="Calibri"/>
                        </a:rPr>
                        <a:t>2.49 x 10^ -18 A</a:t>
                      </a:r>
                      <a:endParaRPr sz="19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900">
                          <a:latin typeface="Calibri"/>
                          <a:ea typeface="Calibri"/>
                          <a:cs typeface="Calibri"/>
                          <a:sym typeface="Calibri"/>
                        </a:rPr>
                        <a:t>1.75 x 10^ - 19 A</a:t>
                      </a:r>
                      <a:endParaRPr sz="19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900">
                          <a:latin typeface="Calibri"/>
                          <a:ea typeface="Calibri"/>
                          <a:cs typeface="Calibri"/>
                          <a:sym typeface="Calibri"/>
                        </a:rPr>
                        <a:t>5.28 x 10 ^ -17 A</a:t>
                      </a:r>
                      <a:endParaRPr sz="19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900">
                          <a:latin typeface="Calibri"/>
                          <a:ea typeface="Calibri"/>
                          <a:cs typeface="Calibri"/>
                          <a:sym typeface="Calibri"/>
                        </a:rPr>
                        <a:t>3.17 x 10^-12 A</a:t>
                      </a:r>
                      <a:endParaRPr sz="19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84125">
                <a:tc>
                  <a:txBody>
                    <a:bodyPr/>
                    <a:lstStyle/>
                    <a:p>
                      <a:pPr indent="0" lvl="0" marL="0" rtl="0" algn="l">
                        <a:spcBef>
                          <a:spcPts val="0"/>
                        </a:spcBef>
                        <a:spcAft>
                          <a:spcPts val="0"/>
                        </a:spcAft>
                        <a:buNone/>
                      </a:pPr>
                      <a:r>
                        <a:rPr b="1" lang="en-US" sz="2200">
                          <a:latin typeface="Calibri"/>
                          <a:ea typeface="Calibri"/>
                          <a:cs typeface="Calibri"/>
                          <a:sym typeface="Calibri"/>
                        </a:rPr>
                        <a:t>Id sat</a:t>
                      </a:r>
                      <a:endParaRPr b="1" sz="22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900">
                          <a:latin typeface="Calibri"/>
                          <a:ea typeface="Calibri"/>
                          <a:cs typeface="Calibri"/>
                          <a:sym typeface="Calibri"/>
                        </a:rPr>
                        <a:t>0.000465 A</a:t>
                      </a:r>
                      <a:endParaRPr sz="19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900">
                          <a:latin typeface="Calibri"/>
                          <a:ea typeface="Calibri"/>
                          <a:cs typeface="Calibri"/>
                          <a:sym typeface="Calibri"/>
                        </a:rPr>
                        <a:t>0.000555 A</a:t>
                      </a:r>
                      <a:endParaRPr sz="19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900">
                          <a:latin typeface="Calibri"/>
                          <a:ea typeface="Calibri"/>
                          <a:cs typeface="Calibri"/>
                          <a:sym typeface="Calibri"/>
                        </a:rPr>
                        <a:t>0.000326 A</a:t>
                      </a:r>
                      <a:endParaRPr sz="19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900">
                          <a:latin typeface="Calibri"/>
                          <a:ea typeface="Calibri"/>
                          <a:cs typeface="Calibri"/>
                          <a:sym typeface="Calibri"/>
                        </a:rPr>
                        <a:t>0.000246 A</a:t>
                      </a:r>
                      <a:endParaRPr sz="19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84125">
                <a:tc>
                  <a:txBody>
                    <a:bodyPr/>
                    <a:lstStyle/>
                    <a:p>
                      <a:pPr indent="0" lvl="0" marL="0" rtl="0" algn="l">
                        <a:spcBef>
                          <a:spcPts val="0"/>
                        </a:spcBef>
                        <a:spcAft>
                          <a:spcPts val="0"/>
                        </a:spcAft>
                        <a:buNone/>
                      </a:pPr>
                      <a:r>
                        <a:rPr b="1" lang="en-US" sz="2200">
                          <a:latin typeface="Calibri"/>
                          <a:ea typeface="Calibri"/>
                          <a:cs typeface="Calibri"/>
                          <a:sym typeface="Calibri"/>
                        </a:rPr>
                        <a:t>R out</a:t>
                      </a:r>
                      <a:endParaRPr b="1" sz="22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900">
                          <a:latin typeface="Calibri"/>
                          <a:ea typeface="Calibri"/>
                          <a:cs typeface="Calibri"/>
                          <a:sym typeface="Calibri"/>
                        </a:rPr>
                        <a:t>1.839 x 10 ^ 6</a:t>
                      </a:r>
                      <a:endParaRPr sz="19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900">
                          <a:latin typeface="Calibri"/>
                          <a:ea typeface="Calibri"/>
                          <a:cs typeface="Calibri"/>
                          <a:sym typeface="Calibri"/>
                        </a:rPr>
                        <a:t> 1.655 x 10 ^ 6</a:t>
                      </a:r>
                      <a:endParaRPr sz="19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900">
                          <a:latin typeface="Calibri"/>
                          <a:ea typeface="Calibri"/>
                          <a:cs typeface="Calibri"/>
                          <a:sym typeface="Calibri"/>
                        </a:rPr>
                        <a:t> 2.130 x 10 ^ 6</a:t>
                      </a:r>
                      <a:endParaRPr sz="19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900">
                          <a:latin typeface="Calibri"/>
                          <a:ea typeface="Calibri"/>
                          <a:cs typeface="Calibri"/>
                          <a:sym typeface="Calibri"/>
                        </a:rPr>
                        <a:t>2.054 </a:t>
                      </a:r>
                      <a:r>
                        <a:rPr lang="en-US" sz="1900">
                          <a:latin typeface="Calibri"/>
                          <a:ea typeface="Calibri"/>
                          <a:cs typeface="Calibri"/>
                          <a:sym typeface="Calibri"/>
                        </a:rPr>
                        <a:t>x 10 ^ 6</a:t>
                      </a:r>
                      <a:endParaRPr sz="19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84125">
                <a:tc>
                  <a:txBody>
                    <a:bodyPr/>
                    <a:lstStyle/>
                    <a:p>
                      <a:pPr indent="0" lvl="0" marL="0" rtl="0" algn="l">
                        <a:spcBef>
                          <a:spcPts val="0"/>
                        </a:spcBef>
                        <a:spcAft>
                          <a:spcPts val="0"/>
                        </a:spcAft>
                        <a:buNone/>
                      </a:pPr>
                      <a:r>
                        <a:rPr b="1" lang="en-US" sz="2200">
                          <a:latin typeface="Calibri"/>
                          <a:ea typeface="Calibri"/>
                          <a:cs typeface="Calibri"/>
                          <a:sym typeface="Calibri"/>
                        </a:rPr>
                        <a:t>R On</a:t>
                      </a:r>
                      <a:endParaRPr b="1" sz="22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900">
                          <a:latin typeface="Calibri"/>
                          <a:ea typeface="Calibri"/>
                          <a:cs typeface="Calibri"/>
                          <a:sym typeface="Calibri"/>
                        </a:rPr>
                        <a:t>0</a:t>
                      </a:r>
                      <a:endParaRPr sz="19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900">
                          <a:latin typeface="Calibri"/>
                          <a:ea typeface="Calibri"/>
                          <a:cs typeface="Calibri"/>
                          <a:sym typeface="Calibri"/>
                        </a:rPr>
                        <a:t>0</a:t>
                      </a:r>
                      <a:endParaRPr sz="19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900">
                          <a:latin typeface="Calibri"/>
                          <a:ea typeface="Calibri"/>
                          <a:cs typeface="Calibri"/>
                          <a:sym typeface="Calibri"/>
                        </a:rPr>
                        <a:t>0</a:t>
                      </a:r>
                      <a:endParaRPr sz="19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900">
                          <a:latin typeface="Calibri"/>
                          <a:ea typeface="Calibri"/>
                          <a:cs typeface="Calibri"/>
                          <a:sym typeface="Calibri"/>
                        </a:rPr>
                        <a:t>0</a:t>
                      </a:r>
                      <a:endParaRPr sz="19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72" name="Google Shape;172;g34182433806_0_0"/>
          <p:cNvSpPr txBox="1"/>
          <p:nvPr/>
        </p:nvSpPr>
        <p:spPr>
          <a:xfrm>
            <a:off x="952300" y="481550"/>
            <a:ext cx="8023500" cy="78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latin typeface="Calibri"/>
                <a:ea typeface="Calibri"/>
                <a:cs typeface="Calibri"/>
                <a:sym typeface="Calibri"/>
              </a:rPr>
              <a:t>Results:</a:t>
            </a:r>
            <a:endParaRPr b="1" sz="30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34165dc2a0e_0_42"/>
          <p:cNvSpPr txBox="1"/>
          <p:nvPr>
            <p:ph idx="12" type="sldNum"/>
          </p:nvPr>
        </p:nvSpPr>
        <p:spPr>
          <a:xfrm>
            <a:off x="9448799" y="6492875"/>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79" name="Google Shape;179;g34165dc2a0e_0_42"/>
          <p:cNvSpPr txBox="1"/>
          <p:nvPr/>
        </p:nvSpPr>
        <p:spPr>
          <a:xfrm>
            <a:off x="281700" y="1268425"/>
            <a:ext cx="11628600" cy="46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US" sz="1900">
                <a:latin typeface="Calibri"/>
                <a:ea typeface="Calibri"/>
                <a:cs typeface="Calibri"/>
                <a:sym typeface="Calibri"/>
              </a:rPr>
              <a:t>Based on all the given parameters, </a:t>
            </a:r>
            <a:r>
              <a:rPr b="1" lang="en-US" sz="1900">
                <a:latin typeface="Calibri"/>
                <a:ea typeface="Calibri"/>
                <a:cs typeface="Calibri"/>
                <a:sym typeface="Calibri"/>
              </a:rPr>
              <a:t>DGIM-FET is the best choice</a:t>
            </a:r>
            <a:r>
              <a:rPr lang="en-US" sz="1900">
                <a:latin typeface="Calibri"/>
                <a:ea typeface="Calibri"/>
                <a:cs typeface="Calibri"/>
                <a:sym typeface="Calibri"/>
              </a:rPr>
              <a:t> for our project. Here's why:</a:t>
            </a:r>
            <a:endParaRPr sz="1900">
              <a:latin typeface="Calibri"/>
              <a:ea typeface="Calibri"/>
              <a:cs typeface="Calibri"/>
              <a:sym typeface="Calibri"/>
            </a:endParaRPr>
          </a:p>
          <a:p>
            <a:pPr indent="-349250" lvl="0" marL="457200" rtl="0" algn="l">
              <a:lnSpc>
                <a:spcPct val="115000"/>
              </a:lnSpc>
              <a:spcBef>
                <a:spcPts val="120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Best Performance (GmMax = 0.00110)</a:t>
            </a:r>
            <a:endParaRPr sz="1900">
              <a:solidFill>
                <a:schemeClr val="dk1"/>
              </a:solidFill>
              <a:latin typeface="Calibri"/>
              <a:ea typeface="Calibri"/>
              <a:cs typeface="Calibri"/>
              <a:sym typeface="Calibri"/>
            </a:endParaRPr>
          </a:p>
          <a:p>
            <a:pPr indent="-349250" lvl="1" marL="914400" rtl="0" algn="l">
              <a:lnSpc>
                <a:spcPct val="115000"/>
              </a:lnSpc>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Higher GmMax means better amplification and switching speed.</a:t>
            </a:r>
            <a:endParaRPr sz="1900">
              <a:solidFill>
                <a:schemeClr val="dk1"/>
              </a:solidFill>
              <a:latin typeface="Calibri"/>
              <a:ea typeface="Calibri"/>
              <a:cs typeface="Calibri"/>
              <a:sym typeface="Calibri"/>
            </a:endParaRPr>
          </a:p>
          <a:p>
            <a:pPr indent="-349250" lvl="1" marL="914400" rtl="0" algn="l">
              <a:lnSpc>
                <a:spcPct val="115000"/>
              </a:lnSpc>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DGIM-FET has the highest value, making it the most efficient.</a:t>
            </a:r>
            <a:endParaRPr sz="1900">
              <a:solidFill>
                <a:schemeClr val="dk1"/>
              </a:solidFill>
              <a:latin typeface="Calibri"/>
              <a:ea typeface="Calibri"/>
              <a:cs typeface="Calibri"/>
              <a:sym typeface="Calibri"/>
            </a:endParaRPr>
          </a:p>
          <a:p>
            <a:pPr indent="-349250" lvl="0" marL="457200" rtl="0" algn="l">
              <a:lnSpc>
                <a:spcPct val="115000"/>
              </a:lnSpc>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Lowest Power Consumption (Ioff = 1.75 × 10⁻¹⁹ A)</a:t>
            </a:r>
            <a:endParaRPr sz="1900">
              <a:solidFill>
                <a:schemeClr val="dk1"/>
              </a:solidFill>
              <a:latin typeface="Calibri"/>
              <a:ea typeface="Calibri"/>
              <a:cs typeface="Calibri"/>
              <a:sym typeface="Calibri"/>
            </a:endParaRPr>
          </a:p>
          <a:p>
            <a:pPr indent="-349250" lvl="1" marL="914400" rtl="0" algn="l">
              <a:lnSpc>
                <a:spcPct val="115000"/>
              </a:lnSpc>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It has the lowest leakage current, meaning less power is wasted when the device is off.</a:t>
            </a:r>
            <a:endParaRPr sz="1900">
              <a:solidFill>
                <a:schemeClr val="dk1"/>
              </a:solidFill>
              <a:latin typeface="Calibri"/>
              <a:ea typeface="Calibri"/>
              <a:cs typeface="Calibri"/>
              <a:sym typeface="Calibri"/>
            </a:endParaRPr>
          </a:p>
          <a:p>
            <a:pPr indent="-349250" lvl="0" marL="457200" rtl="0" algn="l">
              <a:lnSpc>
                <a:spcPct val="115000"/>
              </a:lnSpc>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Highest Drive Strength (Id,sat = 0.000555 A)</a:t>
            </a:r>
            <a:endParaRPr sz="1900">
              <a:solidFill>
                <a:schemeClr val="dk1"/>
              </a:solidFill>
              <a:latin typeface="Calibri"/>
              <a:ea typeface="Calibri"/>
              <a:cs typeface="Calibri"/>
              <a:sym typeface="Calibri"/>
            </a:endParaRPr>
          </a:p>
          <a:p>
            <a:pPr indent="-349250" lvl="1" marL="914400" rtl="0" algn="l">
              <a:lnSpc>
                <a:spcPct val="115000"/>
              </a:lnSpc>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It provides the highest saturation current, which means it can handle more load and perform better.</a:t>
            </a:r>
            <a:endParaRPr sz="1900">
              <a:solidFill>
                <a:schemeClr val="dk1"/>
              </a:solidFill>
              <a:latin typeface="Calibri"/>
              <a:ea typeface="Calibri"/>
              <a:cs typeface="Calibri"/>
              <a:sym typeface="Calibri"/>
            </a:endParaRPr>
          </a:p>
          <a:p>
            <a:pPr indent="-349250" lvl="0" marL="457200" rtl="0" algn="l">
              <a:lnSpc>
                <a:spcPct val="115000"/>
              </a:lnSpc>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Balanced Output Resistance (Rout = 1.655 × 10⁶ Ω)</a:t>
            </a:r>
            <a:endParaRPr sz="1900">
              <a:solidFill>
                <a:schemeClr val="dk1"/>
              </a:solidFill>
              <a:latin typeface="Calibri"/>
              <a:ea typeface="Calibri"/>
              <a:cs typeface="Calibri"/>
              <a:sym typeface="Calibri"/>
            </a:endParaRPr>
          </a:p>
          <a:p>
            <a:pPr indent="-349250" lvl="1" marL="914400" rtl="0" algn="l">
              <a:lnSpc>
                <a:spcPct val="115000"/>
              </a:lnSpc>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Good output resistance ensures stable operation and less power loss.</a:t>
            </a:r>
            <a:endParaRPr sz="1900">
              <a:solidFill>
                <a:schemeClr val="dk1"/>
              </a:solidFill>
              <a:latin typeface="Calibri"/>
              <a:ea typeface="Calibri"/>
              <a:cs typeface="Calibri"/>
              <a:sym typeface="Calibri"/>
            </a:endParaRPr>
          </a:p>
          <a:p>
            <a:pPr indent="0" lvl="0" marL="0" rtl="0" algn="l">
              <a:spcBef>
                <a:spcPts val="1200"/>
              </a:spcBef>
              <a:spcAft>
                <a:spcPts val="0"/>
              </a:spcAft>
              <a:buNone/>
            </a:pPr>
            <a:r>
              <a:t/>
            </a:r>
            <a:endParaRPr sz="1900">
              <a:latin typeface="Calibri"/>
              <a:ea typeface="Calibri"/>
              <a:cs typeface="Calibri"/>
              <a:sym typeface="Calibri"/>
            </a:endParaRPr>
          </a:p>
          <a:p>
            <a:pPr indent="0" lvl="0" marL="0" rtl="0" algn="l">
              <a:spcBef>
                <a:spcPts val="0"/>
              </a:spcBef>
              <a:spcAft>
                <a:spcPts val="0"/>
              </a:spcAft>
              <a:buNone/>
            </a:pPr>
            <a:r>
              <a:t/>
            </a:r>
            <a:endParaRPr sz="1500"/>
          </a:p>
        </p:txBody>
      </p:sp>
      <p:sp>
        <p:nvSpPr>
          <p:cNvPr id="180" name="Google Shape;180;g34165dc2a0e_0_42"/>
          <p:cNvSpPr txBox="1"/>
          <p:nvPr/>
        </p:nvSpPr>
        <p:spPr>
          <a:xfrm>
            <a:off x="413900" y="622575"/>
            <a:ext cx="7281000" cy="76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latin typeface="Calibri"/>
                <a:ea typeface="Calibri"/>
                <a:cs typeface="Calibri"/>
                <a:sym typeface="Calibri"/>
              </a:rPr>
              <a:t>Result:</a:t>
            </a:r>
            <a:endParaRPr b="1" sz="24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31ae5748121_0_65"/>
          <p:cNvSpPr txBox="1"/>
          <p:nvPr>
            <p:ph idx="12" type="sldNum"/>
          </p:nvPr>
        </p:nvSpPr>
        <p:spPr>
          <a:xfrm>
            <a:off x="9448799"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86" name="Google Shape;186;g31ae5748121_0_65"/>
          <p:cNvSpPr txBox="1"/>
          <p:nvPr/>
        </p:nvSpPr>
        <p:spPr>
          <a:xfrm>
            <a:off x="1000124" y="232275"/>
            <a:ext cx="10515600" cy="49385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3000" u="none" cap="none" strike="noStrike">
                <a:solidFill>
                  <a:srgbClr val="000000"/>
                </a:solidFill>
                <a:latin typeface="Calibri"/>
                <a:ea typeface="Calibri"/>
                <a:cs typeface="Calibri"/>
                <a:sym typeface="Calibri"/>
              </a:rPr>
              <a:t>Conclusion &amp; Future Work</a:t>
            </a:r>
            <a:endParaRPr i="0" sz="2000" u="none" cap="none" strike="noStrike">
              <a:solidFill>
                <a:srgbClr val="000000"/>
              </a:solidFill>
              <a:latin typeface="Calibri"/>
              <a:ea typeface="Calibri"/>
              <a:cs typeface="Calibri"/>
              <a:sym typeface="Calibri"/>
            </a:endParaRPr>
          </a:p>
        </p:txBody>
      </p:sp>
      <p:sp>
        <p:nvSpPr>
          <p:cNvPr id="187" name="Google Shape;187;g31ae5748121_0_65"/>
          <p:cNvSpPr txBox="1"/>
          <p:nvPr/>
        </p:nvSpPr>
        <p:spPr>
          <a:xfrm>
            <a:off x="334975" y="909975"/>
            <a:ext cx="10947000" cy="5398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2200" u="none" cap="none" strike="noStrike">
                <a:solidFill>
                  <a:srgbClr val="000000"/>
                </a:solidFill>
                <a:latin typeface="Calibri"/>
                <a:ea typeface="Calibri"/>
                <a:cs typeface="Calibri"/>
                <a:sym typeface="Calibri"/>
              </a:rPr>
              <a:t>Summary </a:t>
            </a:r>
            <a:r>
              <a:rPr b="1" lang="en-US" sz="2200">
                <a:latin typeface="Calibri"/>
                <a:ea typeface="Calibri"/>
                <a:cs typeface="Calibri"/>
                <a:sym typeface="Calibri"/>
              </a:rPr>
              <a:t>:</a:t>
            </a:r>
            <a:endParaRPr b="0" i="0" sz="1400" u="none" cap="none" strike="noStrike">
              <a:solidFill>
                <a:srgbClr val="000000"/>
              </a:solidFill>
              <a:latin typeface="Verdana"/>
              <a:ea typeface="Verdana"/>
              <a:cs typeface="Verdana"/>
              <a:sym typeface="Verdana"/>
            </a:endParaRPr>
          </a:p>
          <a:p>
            <a:pPr indent="-336550" lvl="0" marL="457200" rtl="0" algn="l">
              <a:lnSpc>
                <a:spcPct val="115000"/>
              </a:lnSpc>
              <a:spcBef>
                <a:spcPts val="1200"/>
              </a:spcBef>
              <a:spcAft>
                <a:spcPts val="0"/>
              </a:spcAft>
              <a:buSzPts val="1700"/>
              <a:buFont typeface="Calibri"/>
              <a:buChar char="❖"/>
            </a:pPr>
            <a:r>
              <a:rPr lang="en-US" sz="1700">
                <a:latin typeface="Calibri"/>
                <a:ea typeface="Calibri"/>
                <a:cs typeface="Calibri"/>
                <a:sym typeface="Calibri"/>
              </a:rPr>
              <a:t>In this project, we analyzed and compared four advanced transistor technologies: IMFET, DGIMFET, JLFET, and NDGJLFET. The comparison was based on key factors like size, speed, power consumption, heat dissipation, leakage current, scalability, and applications. Each technology has its own advantages and drawbacks, making them suitable for different applications.</a:t>
            </a:r>
            <a:endParaRPr sz="1700">
              <a:latin typeface="Calibri"/>
              <a:ea typeface="Calibri"/>
              <a:cs typeface="Calibri"/>
              <a:sym typeface="Calibri"/>
            </a:endParaRPr>
          </a:p>
          <a:p>
            <a:pPr indent="-336550" lvl="0" marL="457200" rtl="0" algn="l">
              <a:lnSpc>
                <a:spcPct val="115000"/>
              </a:lnSpc>
              <a:spcBef>
                <a:spcPts val="0"/>
              </a:spcBef>
              <a:spcAft>
                <a:spcPts val="0"/>
              </a:spcAft>
              <a:buSzPts val="1700"/>
              <a:buFont typeface="Calibri"/>
              <a:buChar char="❖"/>
            </a:pPr>
            <a:r>
              <a:rPr lang="en-US" sz="1700">
                <a:latin typeface="Calibri"/>
                <a:ea typeface="Calibri"/>
                <a:cs typeface="Calibri"/>
                <a:sym typeface="Calibri"/>
              </a:rPr>
              <a:t>Our simulations showed that</a:t>
            </a:r>
            <a:r>
              <a:rPr b="1" lang="en-US" sz="1700">
                <a:latin typeface="Calibri"/>
                <a:ea typeface="Calibri"/>
                <a:cs typeface="Calibri"/>
                <a:sym typeface="Calibri"/>
              </a:rPr>
              <a:t> nDGJLFET</a:t>
            </a:r>
            <a:r>
              <a:rPr lang="en-US" sz="1700">
                <a:latin typeface="Calibri"/>
                <a:ea typeface="Calibri"/>
                <a:cs typeface="Calibri"/>
                <a:sym typeface="Calibri"/>
              </a:rPr>
              <a:t> performs the best in most aspects. It is the smallest, fastest, most power-efficient, and highly scalable, making it ideal for modern, low-power, and high-speed applications.</a:t>
            </a:r>
            <a:endParaRPr sz="1700">
              <a:latin typeface="Calibri"/>
              <a:ea typeface="Calibri"/>
              <a:cs typeface="Calibri"/>
              <a:sym typeface="Calibri"/>
            </a:endParaRPr>
          </a:p>
          <a:p>
            <a:pPr indent="0" lvl="0" marL="0" rtl="0" algn="l">
              <a:lnSpc>
                <a:spcPct val="115000"/>
              </a:lnSpc>
              <a:spcBef>
                <a:spcPts val="1200"/>
              </a:spcBef>
              <a:spcAft>
                <a:spcPts val="0"/>
              </a:spcAft>
              <a:buNone/>
            </a:pPr>
            <a:r>
              <a:rPr lang="en-US" sz="1900">
                <a:latin typeface="Calibri"/>
                <a:ea typeface="Calibri"/>
                <a:cs typeface="Calibri"/>
                <a:sym typeface="Calibri"/>
              </a:rPr>
              <a:t> </a:t>
            </a:r>
            <a:r>
              <a:rPr b="1" lang="en-US" sz="2200">
                <a:latin typeface="Calibri"/>
                <a:ea typeface="Calibri"/>
                <a:cs typeface="Calibri"/>
                <a:sym typeface="Calibri"/>
              </a:rPr>
              <a:t>Conclusion :</a:t>
            </a:r>
            <a:endParaRPr b="1" sz="2200">
              <a:latin typeface="Calibri"/>
              <a:ea typeface="Calibri"/>
              <a:cs typeface="Calibri"/>
              <a:sym typeface="Calibri"/>
            </a:endParaRPr>
          </a:p>
          <a:p>
            <a:pPr indent="0" lvl="0" marL="0" rtl="0" algn="l">
              <a:lnSpc>
                <a:spcPct val="115000"/>
              </a:lnSpc>
              <a:spcBef>
                <a:spcPts val="1200"/>
              </a:spcBef>
              <a:spcAft>
                <a:spcPts val="0"/>
              </a:spcAft>
              <a:buNone/>
            </a:pPr>
            <a:r>
              <a:rPr lang="en-US" sz="1900">
                <a:latin typeface="Calibri"/>
                <a:ea typeface="Calibri"/>
                <a:cs typeface="Calibri"/>
                <a:sym typeface="Calibri"/>
              </a:rPr>
              <a:t>We conclude that </a:t>
            </a:r>
            <a:r>
              <a:rPr b="1" lang="en-US" sz="1900">
                <a:latin typeface="Calibri"/>
                <a:ea typeface="Calibri"/>
                <a:cs typeface="Calibri"/>
                <a:sym typeface="Calibri"/>
              </a:rPr>
              <a:t>nDGJLFET </a:t>
            </a:r>
            <a:r>
              <a:rPr lang="en-US" sz="1900">
                <a:latin typeface="Calibri"/>
                <a:ea typeface="Calibri"/>
                <a:cs typeface="Calibri"/>
                <a:sym typeface="Calibri"/>
              </a:rPr>
              <a:t>is the best choice because it has ;</a:t>
            </a:r>
            <a:endParaRPr sz="1900">
              <a:latin typeface="Calibri"/>
              <a:ea typeface="Calibri"/>
              <a:cs typeface="Calibri"/>
              <a:sym typeface="Calibri"/>
            </a:endParaRPr>
          </a:p>
          <a:p>
            <a:pPr indent="-336550" lvl="0" marL="457200" rtl="0" algn="l">
              <a:lnSpc>
                <a:spcPct val="115000"/>
              </a:lnSpc>
              <a:spcBef>
                <a:spcPts val="1200"/>
              </a:spcBef>
              <a:spcAft>
                <a:spcPts val="0"/>
              </a:spcAft>
              <a:buSzPts val="1700"/>
              <a:buFont typeface="Calibri"/>
              <a:buChar char="●"/>
            </a:pPr>
            <a:r>
              <a:rPr lang="en-US" sz="1700">
                <a:latin typeface="Calibri"/>
                <a:ea typeface="Calibri"/>
                <a:cs typeface="Calibri"/>
                <a:sym typeface="Calibri"/>
              </a:rPr>
              <a:t>fastest switching speed</a:t>
            </a:r>
            <a:endParaRPr sz="1700">
              <a:latin typeface="Calibri"/>
              <a:ea typeface="Calibri"/>
              <a:cs typeface="Calibri"/>
              <a:sym typeface="Calibri"/>
            </a:endParaRPr>
          </a:p>
          <a:p>
            <a:pPr indent="-336550" lvl="0" marL="457200" rtl="0" algn="l">
              <a:lnSpc>
                <a:spcPct val="115000"/>
              </a:lnSpc>
              <a:spcBef>
                <a:spcPts val="0"/>
              </a:spcBef>
              <a:spcAft>
                <a:spcPts val="0"/>
              </a:spcAft>
              <a:buSzPts val="1700"/>
              <a:buFont typeface="Calibri"/>
              <a:buChar char="●"/>
            </a:pPr>
            <a:r>
              <a:rPr lang="en-US" sz="1700">
                <a:latin typeface="Calibri"/>
                <a:ea typeface="Calibri"/>
                <a:cs typeface="Calibri"/>
                <a:sym typeface="Calibri"/>
              </a:rPr>
              <a:t>least power</a:t>
            </a:r>
            <a:endParaRPr sz="1700">
              <a:latin typeface="Calibri"/>
              <a:ea typeface="Calibri"/>
              <a:cs typeface="Calibri"/>
              <a:sym typeface="Calibri"/>
            </a:endParaRPr>
          </a:p>
          <a:p>
            <a:pPr indent="-336550" lvl="0" marL="457200" rtl="0" algn="l">
              <a:lnSpc>
                <a:spcPct val="115000"/>
              </a:lnSpc>
              <a:spcBef>
                <a:spcPts val="0"/>
              </a:spcBef>
              <a:spcAft>
                <a:spcPts val="0"/>
              </a:spcAft>
              <a:buSzPts val="1700"/>
              <a:buFont typeface="Calibri"/>
              <a:buChar char="●"/>
            </a:pPr>
            <a:r>
              <a:rPr lang="en-US" sz="1700">
                <a:latin typeface="Calibri"/>
                <a:ea typeface="Calibri"/>
                <a:cs typeface="Calibri"/>
                <a:sym typeface="Calibri"/>
              </a:rPr>
              <a:t>excellent thermal stability and also minimal heat dissipation.</a:t>
            </a:r>
            <a:endParaRPr sz="1700">
              <a:latin typeface="Calibri"/>
              <a:ea typeface="Calibri"/>
              <a:cs typeface="Calibri"/>
              <a:sym typeface="Calibri"/>
            </a:endParaRPr>
          </a:p>
          <a:p>
            <a:pPr indent="-336550" lvl="0" marL="457200" rtl="0" algn="l">
              <a:lnSpc>
                <a:spcPct val="115000"/>
              </a:lnSpc>
              <a:spcBef>
                <a:spcPts val="0"/>
              </a:spcBef>
              <a:spcAft>
                <a:spcPts val="0"/>
              </a:spcAft>
              <a:buSzPts val="1700"/>
              <a:buFont typeface="Calibri"/>
              <a:buChar char="●"/>
            </a:pPr>
            <a:r>
              <a:rPr lang="en-US" sz="1700">
                <a:latin typeface="Calibri"/>
                <a:ea typeface="Calibri"/>
                <a:cs typeface="Calibri"/>
                <a:sym typeface="Calibri"/>
              </a:rPr>
              <a:t>very low leakage current, and it is highly scalable</a:t>
            </a:r>
            <a:endParaRPr sz="1700">
              <a:latin typeface="Calibri"/>
              <a:ea typeface="Calibri"/>
              <a:cs typeface="Calibri"/>
              <a:sym typeface="Calibri"/>
            </a:endParaRPr>
          </a:p>
          <a:p>
            <a:pPr indent="0" lvl="0" marL="0" rtl="0" algn="l">
              <a:lnSpc>
                <a:spcPct val="115000"/>
              </a:lnSpc>
              <a:spcBef>
                <a:spcPts val="1200"/>
              </a:spcBef>
              <a:spcAft>
                <a:spcPts val="0"/>
              </a:spcAft>
              <a:buNone/>
            </a:pPr>
            <a:r>
              <a:t/>
            </a:r>
            <a:endParaRPr sz="1700">
              <a:latin typeface="Calibri"/>
              <a:ea typeface="Calibri"/>
              <a:cs typeface="Calibri"/>
              <a:sym typeface="Calibri"/>
            </a:endParaRPr>
          </a:p>
          <a:p>
            <a:pPr indent="0" lvl="0" marL="0" rtl="0" algn="l">
              <a:lnSpc>
                <a:spcPct val="115000"/>
              </a:lnSpc>
              <a:spcBef>
                <a:spcPts val="1200"/>
              </a:spcBef>
              <a:spcAft>
                <a:spcPts val="0"/>
              </a:spcAft>
              <a:buNone/>
            </a:pPr>
            <a:r>
              <a:t/>
            </a:r>
            <a:endParaRPr sz="1900">
              <a:latin typeface="Calibri"/>
              <a:ea typeface="Calibri"/>
              <a:cs typeface="Calibri"/>
              <a:sym typeface="Calibri"/>
            </a:endParaRPr>
          </a:p>
          <a:p>
            <a:pPr indent="0" lvl="0" marL="0" marR="0" rtl="0" algn="l">
              <a:lnSpc>
                <a:spcPct val="100000"/>
              </a:lnSpc>
              <a:spcBef>
                <a:spcPts val="1200"/>
              </a:spcBef>
              <a:spcAft>
                <a:spcPts val="0"/>
              </a:spcAft>
              <a:buNone/>
            </a:pPr>
            <a:r>
              <a:t/>
            </a:r>
            <a:endParaRPr sz="20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2fee63df26b_0_0"/>
          <p:cNvSpPr txBox="1"/>
          <p:nvPr/>
        </p:nvSpPr>
        <p:spPr>
          <a:xfrm>
            <a:off x="1233714" y="2607717"/>
            <a:ext cx="9724500" cy="1862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1500"/>
              <a:buFont typeface="Arial"/>
              <a:buNone/>
            </a:pPr>
            <a:r>
              <a:rPr b="1" i="0" lang="en-US" sz="11500" u="none" cap="none" strike="noStrike">
                <a:solidFill>
                  <a:srgbClr val="007069"/>
                </a:solidFill>
                <a:latin typeface="Open Sans"/>
                <a:ea typeface="Open Sans"/>
                <a:cs typeface="Open Sans"/>
                <a:sym typeface="Open Sans"/>
              </a:rPr>
              <a:t>THANK </a:t>
            </a:r>
            <a:r>
              <a:rPr b="1" i="0" lang="en-US" sz="11500" u="none" cap="none" strike="noStrike">
                <a:solidFill>
                  <a:srgbClr val="A5A5A5"/>
                </a:solidFill>
                <a:latin typeface="Open Sans"/>
                <a:ea typeface="Open Sans"/>
                <a:cs typeface="Open Sans"/>
                <a:sym typeface="Open Sans"/>
              </a:rPr>
              <a:t>YOU</a:t>
            </a:r>
            <a:endParaRPr b="0" i="0" sz="1400" u="none" cap="none" strike="noStrike">
              <a:solidFill>
                <a:srgbClr val="000000"/>
              </a:solidFill>
              <a:latin typeface="Aharoni"/>
              <a:ea typeface="Aharoni"/>
              <a:cs typeface="Aharoni"/>
              <a:sym typeface="Aharoni"/>
            </a:endParaRPr>
          </a:p>
        </p:txBody>
      </p:sp>
      <p:sp>
        <p:nvSpPr>
          <p:cNvPr id="193" name="Google Shape;193;g2fee63df26b_0_0"/>
          <p:cNvSpPr txBox="1"/>
          <p:nvPr/>
        </p:nvSpPr>
        <p:spPr>
          <a:xfrm>
            <a:off x="1596571" y="4466045"/>
            <a:ext cx="8998800" cy="40006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7F7F7F"/>
                </a:solidFill>
                <a:latin typeface="Open Sans"/>
                <a:ea typeface="Open Sans"/>
                <a:cs typeface="Open Sans"/>
                <a:sym typeface="Open Sans"/>
              </a:rPr>
              <a:t>Have a Great Day ! </a:t>
            </a:r>
            <a:endParaRPr b="0" i="0" sz="1400" u="none" cap="none" strike="noStrike">
              <a:solidFill>
                <a:srgbClr val="000000"/>
              </a:solidFill>
              <a:latin typeface="Aharoni"/>
              <a:ea typeface="Aharoni"/>
              <a:cs typeface="Aharoni"/>
              <a:sym typeface="Aharon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31a516b0401_3_10"/>
          <p:cNvSpPr txBox="1"/>
          <p:nvPr/>
        </p:nvSpPr>
        <p:spPr>
          <a:xfrm>
            <a:off x="1000124" y="232275"/>
            <a:ext cx="10515600" cy="49385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600" u="none" cap="none" strike="noStrike">
                <a:solidFill>
                  <a:srgbClr val="000000"/>
                </a:solidFill>
                <a:latin typeface="Calibri"/>
                <a:ea typeface="Calibri"/>
                <a:cs typeface="Calibri"/>
                <a:sym typeface="Calibri"/>
              </a:rPr>
              <a:t>Objective and Goals</a:t>
            </a:r>
            <a:endParaRPr i="0" sz="1600" u="none" cap="none" strike="noStrike">
              <a:solidFill>
                <a:srgbClr val="000000"/>
              </a:solidFill>
              <a:latin typeface="Calibri"/>
              <a:ea typeface="Calibri"/>
              <a:cs typeface="Calibri"/>
              <a:sym typeface="Calibri"/>
            </a:endParaRPr>
          </a:p>
        </p:txBody>
      </p:sp>
      <p:sp>
        <p:nvSpPr>
          <p:cNvPr id="74" name="Google Shape;74;g31a516b0401_3_10"/>
          <p:cNvSpPr/>
          <p:nvPr/>
        </p:nvSpPr>
        <p:spPr>
          <a:xfrm>
            <a:off x="550606" y="765905"/>
            <a:ext cx="2114338" cy="302183"/>
          </a:xfrm>
          <a:prstGeom prst="roundRect">
            <a:avLst>
              <a:gd fmla="val 16667" name="adj"/>
            </a:avLst>
          </a:prstGeom>
          <a:solidFill>
            <a:srgbClr val="19191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2000" u="none" cap="none" strike="noStrike">
                <a:solidFill>
                  <a:schemeClr val="lt1"/>
                </a:solidFill>
                <a:latin typeface="Calibri"/>
                <a:ea typeface="Calibri"/>
                <a:cs typeface="Calibri"/>
                <a:sym typeface="Calibri"/>
              </a:rPr>
              <a:t>Objective </a:t>
            </a:r>
            <a:endParaRPr b="1" i="0" sz="1000" u="none" cap="none" strike="noStrike">
              <a:solidFill>
                <a:srgbClr val="000000"/>
              </a:solidFill>
              <a:latin typeface="Calibri"/>
              <a:ea typeface="Calibri"/>
              <a:cs typeface="Calibri"/>
              <a:sym typeface="Calibri"/>
            </a:endParaRPr>
          </a:p>
        </p:txBody>
      </p:sp>
      <p:sp>
        <p:nvSpPr>
          <p:cNvPr id="75" name="Google Shape;75;g31a516b0401_3_10"/>
          <p:cNvSpPr/>
          <p:nvPr/>
        </p:nvSpPr>
        <p:spPr>
          <a:xfrm>
            <a:off x="550606" y="3429000"/>
            <a:ext cx="2114338" cy="302183"/>
          </a:xfrm>
          <a:prstGeom prst="roundRect">
            <a:avLst>
              <a:gd fmla="val 16667" name="adj"/>
            </a:avLst>
          </a:prstGeom>
          <a:solidFill>
            <a:srgbClr val="19191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2000" u="none" cap="none" strike="noStrike">
                <a:solidFill>
                  <a:schemeClr val="lt1"/>
                </a:solidFill>
                <a:latin typeface="Calibri"/>
                <a:ea typeface="Calibri"/>
                <a:cs typeface="Calibri"/>
                <a:sym typeface="Calibri"/>
              </a:rPr>
              <a:t>Goals</a:t>
            </a:r>
            <a:endParaRPr b="1" i="0" sz="1000" u="none" cap="none" strike="noStrike">
              <a:solidFill>
                <a:srgbClr val="000000"/>
              </a:solidFill>
              <a:latin typeface="Calibri"/>
              <a:ea typeface="Calibri"/>
              <a:cs typeface="Calibri"/>
              <a:sym typeface="Calibri"/>
            </a:endParaRPr>
          </a:p>
        </p:txBody>
      </p:sp>
      <p:sp>
        <p:nvSpPr>
          <p:cNvPr id="76" name="Google Shape;76;g31a516b0401_3_10"/>
          <p:cNvSpPr txBox="1"/>
          <p:nvPr/>
        </p:nvSpPr>
        <p:spPr>
          <a:xfrm>
            <a:off x="1000125" y="1268350"/>
            <a:ext cx="9943200" cy="153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000">
                <a:latin typeface="Calibri"/>
                <a:ea typeface="Calibri"/>
                <a:cs typeface="Calibri"/>
                <a:sym typeface="Calibri"/>
              </a:rPr>
              <a:t>1.Design and simulate IM-FET,DGIM-FET,JL-FET &amp; nDGJL-FET.</a:t>
            </a:r>
            <a:br>
              <a:rPr lang="en-US" sz="2000">
                <a:latin typeface="Calibri"/>
                <a:ea typeface="Calibri"/>
                <a:cs typeface="Calibri"/>
                <a:sym typeface="Calibri"/>
              </a:rPr>
            </a:br>
            <a:r>
              <a:rPr lang="en-US" sz="2000">
                <a:latin typeface="Calibri"/>
                <a:ea typeface="Calibri"/>
                <a:cs typeface="Calibri"/>
                <a:sym typeface="Calibri"/>
              </a:rPr>
              <a:t>2. Compare them with each other.</a:t>
            </a:r>
            <a:br>
              <a:rPr lang="en-US" sz="2000">
                <a:latin typeface="Calibri"/>
                <a:ea typeface="Calibri"/>
                <a:cs typeface="Calibri"/>
                <a:sym typeface="Calibri"/>
              </a:rPr>
            </a:br>
            <a:r>
              <a:rPr lang="en-US" sz="2000">
                <a:latin typeface="Calibri"/>
                <a:ea typeface="Calibri"/>
                <a:cs typeface="Calibri"/>
                <a:sym typeface="Calibri"/>
              </a:rPr>
              <a:t>3. Measuring performance metrics.</a:t>
            </a:r>
            <a:br>
              <a:rPr lang="en-US" sz="2000">
                <a:latin typeface="Calibri"/>
                <a:ea typeface="Calibri"/>
                <a:cs typeface="Calibri"/>
                <a:sym typeface="Calibri"/>
              </a:rPr>
            </a:br>
            <a:r>
              <a:rPr lang="en-US" sz="2000">
                <a:latin typeface="Calibri"/>
                <a:ea typeface="Calibri"/>
                <a:cs typeface="Calibri"/>
                <a:sym typeface="Calibri"/>
              </a:rPr>
              <a:t>4. Studying scaling impact.</a:t>
            </a:r>
            <a:endParaRPr sz="2000">
              <a:latin typeface="Calibri"/>
              <a:ea typeface="Calibri"/>
              <a:cs typeface="Calibri"/>
              <a:sym typeface="Calibri"/>
            </a:endParaRPr>
          </a:p>
          <a:p>
            <a:pPr indent="0" lvl="0" marL="0" marR="0" rtl="0" algn="l">
              <a:lnSpc>
                <a:spcPct val="100000"/>
              </a:lnSpc>
              <a:spcBef>
                <a:spcPts val="0"/>
              </a:spcBef>
              <a:spcAft>
                <a:spcPts val="0"/>
              </a:spcAft>
              <a:buNone/>
            </a:pPr>
            <a:r>
              <a:t/>
            </a:r>
            <a:endParaRPr>
              <a:latin typeface="Verdana"/>
              <a:ea typeface="Verdana"/>
              <a:cs typeface="Verdana"/>
              <a:sym typeface="Verdana"/>
            </a:endParaRPr>
          </a:p>
        </p:txBody>
      </p:sp>
      <p:sp>
        <p:nvSpPr>
          <p:cNvPr id="77" name="Google Shape;77;g31a516b0401_3_10"/>
          <p:cNvSpPr txBox="1"/>
          <p:nvPr/>
        </p:nvSpPr>
        <p:spPr>
          <a:xfrm>
            <a:off x="1014942" y="3860497"/>
            <a:ext cx="9943200" cy="207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Calibri"/>
                <a:ea typeface="Calibri"/>
                <a:cs typeface="Calibri"/>
                <a:sym typeface="Calibri"/>
              </a:rPr>
              <a:t>Main Goals :</a:t>
            </a:r>
            <a:endParaRPr b="1" sz="2000">
              <a:latin typeface="Calibri"/>
              <a:ea typeface="Calibri"/>
              <a:cs typeface="Calibri"/>
              <a:sym typeface="Calibri"/>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US" sz="2000">
                <a:latin typeface="Calibri"/>
                <a:ea typeface="Calibri"/>
                <a:cs typeface="Calibri"/>
                <a:sym typeface="Calibri"/>
              </a:rPr>
              <a:t>1. Make a faster and more efficient transistor.</a:t>
            </a:r>
            <a:br>
              <a:rPr lang="en-US" sz="2000">
                <a:latin typeface="Calibri"/>
                <a:ea typeface="Calibri"/>
                <a:cs typeface="Calibri"/>
                <a:sym typeface="Calibri"/>
              </a:rPr>
            </a:br>
            <a:r>
              <a:rPr lang="en-US" sz="2000">
                <a:latin typeface="Calibri"/>
                <a:ea typeface="Calibri"/>
                <a:cs typeface="Calibri"/>
                <a:sym typeface="Calibri"/>
              </a:rPr>
              <a:t>2. Reduce power loss and overheating.</a:t>
            </a:r>
            <a:endParaRPr sz="2000">
              <a:latin typeface="Calibri"/>
              <a:ea typeface="Calibri"/>
              <a:cs typeface="Calibri"/>
              <a:sym typeface="Calibri"/>
            </a:endParaRPr>
          </a:p>
          <a:p>
            <a:pPr indent="0" lvl="0" marL="0" marR="0" rtl="0" algn="l">
              <a:lnSpc>
                <a:spcPct val="100000"/>
              </a:lnSpc>
              <a:spcBef>
                <a:spcPts val="0"/>
              </a:spcBef>
              <a:spcAft>
                <a:spcPts val="0"/>
              </a:spcAft>
              <a:buNone/>
            </a:pPr>
            <a:r>
              <a:rPr lang="en-US" sz="2000">
                <a:latin typeface="Calibri"/>
                <a:ea typeface="Calibri"/>
                <a:cs typeface="Calibri"/>
                <a:sym typeface="Calibri"/>
              </a:rPr>
              <a:t>3.Ensure better performance in small sizes.</a:t>
            </a:r>
            <a:endParaRPr sz="2000">
              <a:latin typeface="Calibri"/>
              <a:ea typeface="Calibri"/>
              <a:cs typeface="Calibri"/>
              <a:sym typeface="Calibri"/>
            </a:endParaRPr>
          </a:p>
          <a:p>
            <a:pPr indent="0" lvl="0" marL="0" marR="0" rtl="0" algn="l">
              <a:lnSpc>
                <a:spcPct val="100000"/>
              </a:lnSpc>
              <a:spcBef>
                <a:spcPts val="0"/>
              </a:spcBef>
              <a:spcAft>
                <a:spcPts val="0"/>
              </a:spcAft>
              <a:buNone/>
            </a:pPr>
            <a:r>
              <a:rPr lang="en-US" sz="2000">
                <a:latin typeface="Calibri"/>
                <a:ea typeface="Calibri"/>
                <a:cs typeface="Calibri"/>
                <a:sym typeface="Calibri"/>
              </a:rPr>
              <a:t>4. Scalability</a:t>
            </a:r>
            <a:endParaRPr sz="2000">
              <a:latin typeface="Calibri"/>
              <a:ea typeface="Calibri"/>
              <a:cs typeface="Calibri"/>
              <a:sym typeface="Calibri"/>
            </a:endParaRPr>
          </a:p>
          <a:p>
            <a:pPr indent="0" lvl="0" marL="0" marR="0" rtl="0" algn="l">
              <a:lnSpc>
                <a:spcPct val="100000"/>
              </a:lnSpc>
              <a:spcBef>
                <a:spcPts val="0"/>
              </a:spcBef>
              <a:spcAft>
                <a:spcPts val="0"/>
              </a:spcAft>
              <a:buNone/>
            </a:pPr>
            <a:r>
              <a:t/>
            </a:r>
            <a:endParaRPr i="0" sz="1500" u="none" cap="none" strike="noStrike">
              <a:solidFill>
                <a:srgbClr val="000000"/>
              </a:solidFill>
              <a:latin typeface="Verdana"/>
              <a:ea typeface="Verdana"/>
              <a:cs typeface="Verdana"/>
              <a:sym typeface="Verdana"/>
            </a:endParaRPr>
          </a:p>
        </p:txBody>
      </p:sp>
      <p:sp>
        <p:nvSpPr>
          <p:cNvPr id="78" name="Google Shape;78;g31a516b0401_3_10"/>
          <p:cNvSpPr txBox="1"/>
          <p:nvPr>
            <p:ph idx="12" type="sldNum"/>
          </p:nvPr>
        </p:nvSpPr>
        <p:spPr>
          <a:xfrm>
            <a:off x="9448799"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328ca2f95eb_0_305"/>
          <p:cNvSpPr txBox="1"/>
          <p:nvPr>
            <p:ph idx="12" type="sldNum"/>
          </p:nvPr>
        </p:nvSpPr>
        <p:spPr>
          <a:xfrm>
            <a:off x="9448799" y="6492875"/>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85" name="Google Shape;85;g328ca2f95eb_0_305"/>
          <p:cNvSpPr txBox="1"/>
          <p:nvPr/>
        </p:nvSpPr>
        <p:spPr>
          <a:xfrm>
            <a:off x="413600" y="365900"/>
            <a:ext cx="10665000" cy="435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lang="en-US" sz="2200">
                <a:latin typeface="Calibri"/>
                <a:ea typeface="Calibri"/>
                <a:cs typeface="Calibri"/>
                <a:sym typeface="Calibri"/>
              </a:rPr>
              <a:t>Abstract:</a:t>
            </a:r>
            <a:endParaRPr b="1" sz="22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4000"/>
              <a:buFont typeface="Arial"/>
              <a:buNone/>
            </a:pPr>
            <a:r>
              <a:t/>
            </a:r>
            <a:endParaRPr b="1" sz="2200">
              <a:latin typeface="Calibri"/>
              <a:ea typeface="Calibri"/>
              <a:cs typeface="Calibri"/>
              <a:sym typeface="Calibri"/>
            </a:endParaRPr>
          </a:p>
          <a:p>
            <a:pPr indent="0" lvl="0" marL="0" rtl="0" algn="l">
              <a:spcBef>
                <a:spcPts val="0"/>
              </a:spcBef>
              <a:spcAft>
                <a:spcPts val="0"/>
              </a:spcAft>
              <a:buClr>
                <a:srgbClr val="000000"/>
              </a:buClr>
              <a:buSzPts val="2300"/>
              <a:buFont typeface="Arial"/>
              <a:buNone/>
            </a:pPr>
            <a:r>
              <a:rPr lang="en-US" sz="2200">
                <a:latin typeface="Calibri"/>
                <a:ea typeface="Calibri"/>
                <a:cs typeface="Calibri"/>
                <a:sym typeface="Calibri"/>
              </a:rPr>
              <a:t>The semiconductor devices have been scaled down to nanometer dimension. Henceforth, it has become a great importance to simulate and study their behavior before the fabrication and implementation. Among many of the modern devices are Multi-gate devices, Junctionless devices, and Hetero-junction devices. The device characteristics of these devices are of great importance with respect to application point of view. In our present work, we shall carry out TCAD Sentaurus based simulation of few among these to study and compare their characteristics. Further, we shall also study the variation in the characteristics with device scaling. </a:t>
            </a:r>
            <a:endParaRPr b="1"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Montserrat Medium"/>
              <a:ea typeface="Montserrat Medium"/>
              <a:cs typeface="Montserrat Medium"/>
              <a:sym typeface="Montserrat Medium"/>
            </a:endParaRPr>
          </a:p>
          <a:p>
            <a:pPr indent="0" lvl="0" marL="0" marR="0" rtl="0" algn="l">
              <a:lnSpc>
                <a:spcPct val="115000"/>
              </a:lnSpc>
              <a:spcBef>
                <a:spcPts val="1200"/>
              </a:spcBef>
              <a:spcAft>
                <a:spcPts val="120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34139c7b045_0_0"/>
          <p:cNvSpPr txBox="1"/>
          <p:nvPr>
            <p:ph idx="12" type="sldNum"/>
          </p:nvPr>
        </p:nvSpPr>
        <p:spPr>
          <a:xfrm>
            <a:off x="9448799" y="6492875"/>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graphicFrame>
        <p:nvGraphicFramePr>
          <p:cNvPr id="92" name="Google Shape;92;g34139c7b045_0_0"/>
          <p:cNvGraphicFramePr/>
          <p:nvPr/>
        </p:nvGraphicFramePr>
        <p:xfrm>
          <a:off x="760225" y="1185325"/>
          <a:ext cx="3000000" cy="3000000"/>
        </p:xfrm>
        <a:graphic>
          <a:graphicData uri="http://schemas.openxmlformats.org/drawingml/2006/table">
            <a:tbl>
              <a:tblPr>
                <a:noFill/>
                <a:tableStyleId>{6B6FAB86-A63B-4B87-B8AB-43BE93CD3EFA}</a:tableStyleId>
              </a:tblPr>
              <a:tblGrid>
                <a:gridCol w="2044800"/>
                <a:gridCol w="1997525"/>
                <a:gridCol w="1997525"/>
                <a:gridCol w="1997525"/>
                <a:gridCol w="1997525"/>
              </a:tblGrid>
              <a:tr h="699150">
                <a:tc>
                  <a:txBody>
                    <a:bodyPr/>
                    <a:lstStyle/>
                    <a:p>
                      <a:pPr indent="0" lvl="0" marL="0" rtl="0" algn="l">
                        <a:spcBef>
                          <a:spcPts val="0"/>
                        </a:spcBef>
                        <a:spcAft>
                          <a:spcPts val="0"/>
                        </a:spcAft>
                        <a:buNone/>
                      </a:pPr>
                      <a:r>
                        <a:rPr b="1" lang="en-US" sz="1700">
                          <a:latin typeface="Calibri"/>
                          <a:ea typeface="Calibri"/>
                          <a:cs typeface="Calibri"/>
                          <a:sym typeface="Calibri"/>
                        </a:rPr>
                        <a:t>Parameter</a:t>
                      </a:r>
                      <a:endParaRPr b="1"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Calibri"/>
                          <a:ea typeface="Calibri"/>
                          <a:cs typeface="Calibri"/>
                          <a:sym typeface="Calibri"/>
                        </a:rPr>
                        <a:t>IM-FET</a:t>
                      </a:r>
                      <a:endParaRPr b="1"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Calibri"/>
                          <a:ea typeface="Calibri"/>
                          <a:cs typeface="Calibri"/>
                          <a:sym typeface="Calibri"/>
                        </a:rPr>
                        <a:t>DGIM-FET</a:t>
                      </a:r>
                      <a:endParaRPr b="1"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Calibri"/>
                          <a:ea typeface="Calibri"/>
                          <a:cs typeface="Calibri"/>
                          <a:sym typeface="Calibri"/>
                        </a:rPr>
                        <a:t>JL-FET</a:t>
                      </a:r>
                      <a:endParaRPr b="1"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Calibri"/>
                          <a:ea typeface="Calibri"/>
                          <a:cs typeface="Calibri"/>
                          <a:sym typeface="Calibri"/>
                        </a:rPr>
                        <a:t>n</a:t>
                      </a:r>
                      <a:r>
                        <a:rPr b="1" lang="en-US" sz="1700">
                          <a:latin typeface="Calibri"/>
                          <a:ea typeface="Calibri"/>
                          <a:cs typeface="Calibri"/>
                          <a:sym typeface="Calibri"/>
                        </a:rPr>
                        <a:t>DGJL-FET</a:t>
                      </a:r>
                      <a:endParaRPr b="1"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99150">
                <a:tc>
                  <a:txBody>
                    <a:bodyPr/>
                    <a:lstStyle/>
                    <a:p>
                      <a:pPr indent="0" lvl="0" marL="0" rtl="0" algn="l">
                        <a:spcBef>
                          <a:spcPts val="0"/>
                        </a:spcBef>
                        <a:spcAft>
                          <a:spcPts val="0"/>
                        </a:spcAft>
                        <a:buNone/>
                      </a:pPr>
                      <a:r>
                        <a:rPr b="1" lang="en-US" sz="1700">
                          <a:latin typeface="Calibri"/>
                          <a:ea typeface="Calibri"/>
                          <a:cs typeface="Calibri"/>
                          <a:sym typeface="Calibri"/>
                        </a:rPr>
                        <a:t>Size</a:t>
                      </a:r>
                      <a:endParaRPr b="1"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Moderate</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Smaller than IMFET</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Very Small</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Smallest among all</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68950">
                <a:tc>
                  <a:txBody>
                    <a:bodyPr/>
                    <a:lstStyle/>
                    <a:p>
                      <a:pPr indent="0" lvl="0" marL="0" rtl="0" algn="l">
                        <a:spcBef>
                          <a:spcPts val="0"/>
                        </a:spcBef>
                        <a:spcAft>
                          <a:spcPts val="0"/>
                        </a:spcAft>
                        <a:buNone/>
                      </a:pPr>
                      <a:r>
                        <a:rPr b="1" lang="en-US" sz="1700">
                          <a:latin typeface="Calibri"/>
                          <a:ea typeface="Calibri"/>
                          <a:cs typeface="Calibri"/>
                          <a:sym typeface="Calibri"/>
                        </a:rPr>
                        <a:t>Speed</a:t>
                      </a:r>
                      <a:endParaRPr b="1"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Moderate</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Fast</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Fast but slower than DGIM</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Fastest</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99150">
                <a:tc>
                  <a:txBody>
                    <a:bodyPr/>
                    <a:lstStyle/>
                    <a:p>
                      <a:pPr indent="0" lvl="0" marL="0" rtl="0" algn="l">
                        <a:spcBef>
                          <a:spcPts val="0"/>
                        </a:spcBef>
                        <a:spcAft>
                          <a:spcPts val="0"/>
                        </a:spcAft>
                        <a:buNone/>
                      </a:pPr>
                      <a:r>
                        <a:rPr b="1" lang="en-US" sz="1700">
                          <a:latin typeface="Calibri"/>
                          <a:ea typeface="Calibri"/>
                          <a:cs typeface="Calibri"/>
                          <a:sym typeface="Calibri"/>
                        </a:rPr>
                        <a:t>Thermal Stability</a:t>
                      </a:r>
                      <a:endParaRPr b="1"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Moderate</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Better than IMFET</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lower stability</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Best </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68950">
                <a:tc>
                  <a:txBody>
                    <a:bodyPr/>
                    <a:lstStyle/>
                    <a:p>
                      <a:pPr indent="0" lvl="0" marL="0" rtl="0" algn="l">
                        <a:spcBef>
                          <a:spcPts val="0"/>
                        </a:spcBef>
                        <a:spcAft>
                          <a:spcPts val="0"/>
                        </a:spcAft>
                        <a:buNone/>
                      </a:pPr>
                      <a:r>
                        <a:rPr b="1" lang="en-US" sz="1700">
                          <a:latin typeface="Calibri"/>
                          <a:ea typeface="Calibri"/>
                          <a:cs typeface="Calibri"/>
                          <a:sym typeface="Calibri"/>
                        </a:rPr>
                        <a:t>Majority Carriers</a:t>
                      </a:r>
                      <a:endParaRPr b="1"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Electrons (n-type) / Holes (p-type)</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Electrons (n-type) / Holes (p-type)</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Electrons (n-type) / Holes (p-type)</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Electrons (n-type) / Holes (p-type)</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68950">
                <a:tc>
                  <a:txBody>
                    <a:bodyPr/>
                    <a:lstStyle/>
                    <a:p>
                      <a:pPr indent="0" lvl="0" marL="0" rtl="0" algn="l">
                        <a:spcBef>
                          <a:spcPts val="0"/>
                        </a:spcBef>
                        <a:spcAft>
                          <a:spcPts val="0"/>
                        </a:spcAft>
                        <a:buNone/>
                      </a:pPr>
                      <a:r>
                        <a:rPr b="1" lang="en-US" sz="1700">
                          <a:latin typeface="Calibri"/>
                          <a:ea typeface="Calibri"/>
                          <a:cs typeface="Calibri"/>
                          <a:sym typeface="Calibri"/>
                        </a:rPr>
                        <a:t>Minority Carriers</a:t>
                      </a:r>
                      <a:endParaRPr b="1"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Few due to inversion layer</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Fewer than IMFET</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Not Available(no junction)</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Almost negligible</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93" name="Google Shape;93;g34139c7b045_0_0"/>
          <p:cNvSpPr txBox="1"/>
          <p:nvPr/>
        </p:nvSpPr>
        <p:spPr>
          <a:xfrm>
            <a:off x="503650" y="327725"/>
            <a:ext cx="8652600" cy="5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700">
                <a:latin typeface="Calibri"/>
                <a:ea typeface="Calibri"/>
                <a:cs typeface="Calibri"/>
                <a:sym typeface="Calibri"/>
              </a:rPr>
              <a:t>Comparison</a:t>
            </a:r>
            <a:r>
              <a:rPr b="1" lang="en-US" sz="2700">
                <a:latin typeface="Calibri"/>
                <a:ea typeface="Calibri"/>
                <a:cs typeface="Calibri"/>
                <a:sym typeface="Calibri"/>
              </a:rPr>
              <a:t> table:</a:t>
            </a:r>
            <a:endParaRPr b="1" sz="2700">
              <a:latin typeface="Calibri"/>
              <a:ea typeface="Calibri"/>
              <a:cs typeface="Calibri"/>
              <a:sym typeface="Calibri"/>
            </a:endParaRPr>
          </a:p>
        </p:txBody>
      </p:sp>
      <p:graphicFrame>
        <p:nvGraphicFramePr>
          <p:cNvPr id="94" name="Google Shape;94;g34139c7b045_0_0"/>
          <p:cNvGraphicFramePr/>
          <p:nvPr/>
        </p:nvGraphicFramePr>
        <p:xfrm>
          <a:off x="152400" y="152400"/>
          <a:ext cx="3000000" cy="3000000"/>
        </p:xfrm>
        <a:graphic>
          <a:graphicData uri="http://schemas.openxmlformats.org/drawingml/2006/table">
            <a:tbl>
              <a:tblPr>
                <a:noFill/>
                <a:tableStyleId>{5FE8AA55-C667-43FA-95A0-D16F6AA3BB31}</a:tableStyleId>
              </a:tblPr>
              <a:tblGrid>
                <a:gridCol w="19050"/>
              </a:tblGrid>
              <a:tr h="19050">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34139c7b045_0_70"/>
          <p:cNvSpPr txBox="1"/>
          <p:nvPr>
            <p:ph idx="12" type="sldNum"/>
          </p:nvPr>
        </p:nvSpPr>
        <p:spPr>
          <a:xfrm>
            <a:off x="9448799" y="6492875"/>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graphicFrame>
        <p:nvGraphicFramePr>
          <p:cNvPr id="101" name="Google Shape;101;g34139c7b045_0_70"/>
          <p:cNvGraphicFramePr/>
          <p:nvPr/>
        </p:nvGraphicFramePr>
        <p:xfrm>
          <a:off x="935450" y="857000"/>
          <a:ext cx="3000000" cy="3000000"/>
        </p:xfrm>
        <a:graphic>
          <a:graphicData uri="http://schemas.openxmlformats.org/drawingml/2006/table">
            <a:tbl>
              <a:tblPr>
                <a:noFill/>
                <a:tableStyleId>{6B6FAB86-A63B-4B87-B8AB-43BE93CD3EFA}</a:tableStyleId>
              </a:tblPr>
              <a:tblGrid>
                <a:gridCol w="1896350"/>
                <a:gridCol w="1896350"/>
                <a:gridCol w="1896350"/>
                <a:gridCol w="1896350"/>
                <a:gridCol w="1896350"/>
              </a:tblGrid>
              <a:tr h="485725">
                <a:tc>
                  <a:txBody>
                    <a:bodyPr/>
                    <a:lstStyle/>
                    <a:p>
                      <a:pPr indent="0" lvl="0" marL="0" rtl="0" algn="l">
                        <a:spcBef>
                          <a:spcPts val="0"/>
                        </a:spcBef>
                        <a:spcAft>
                          <a:spcPts val="0"/>
                        </a:spcAft>
                        <a:buNone/>
                      </a:pPr>
                      <a:r>
                        <a:rPr b="1" lang="en-US" sz="1700">
                          <a:latin typeface="Calibri"/>
                          <a:ea typeface="Calibri"/>
                          <a:cs typeface="Calibri"/>
                          <a:sym typeface="Calibri"/>
                        </a:rPr>
                        <a:t>Parameter</a:t>
                      </a:r>
                      <a:endParaRPr b="1"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Calibri"/>
                          <a:ea typeface="Calibri"/>
                          <a:cs typeface="Calibri"/>
                          <a:sym typeface="Calibri"/>
                        </a:rPr>
                        <a:t>IM - FET</a:t>
                      </a:r>
                      <a:endParaRPr b="1"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Calibri"/>
                          <a:ea typeface="Calibri"/>
                          <a:cs typeface="Calibri"/>
                          <a:sym typeface="Calibri"/>
                        </a:rPr>
                        <a:t>DGIM-FET</a:t>
                      </a:r>
                      <a:endParaRPr b="1"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Calibri"/>
                          <a:ea typeface="Calibri"/>
                          <a:cs typeface="Calibri"/>
                          <a:sym typeface="Calibri"/>
                        </a:rPr>
                        <a:t>JL-FET</a:t>
                      </a:r>
                      <a:endParaRPr b="1"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Calibri"/>
                          <a:ea typeface="Calibri"/>
                          <a:cs typeface="Calibri"/>
                          <a:sym typeface="Calibri"/>
                        </a:rPr>
                        <a:t>n</a:t>
                      </a:r>
                      <a:r>
                        <a:rPr b="1" lang="en-US" sz="1700">
                          <a:latin typeface="Calibri"/>
                          <a:ea typeface="Calibri"/>
                          <a:cs typeface="Calibri"/>
                          <a:sym typeface="Calibri"/>
                        </a:rPr>
                        <a:t>DGJL-FET</a:t>
                      </a:r>
                      <a:endParaRPr b="1"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84250">
                <a:tc>
                  <a:txBody>
                    <a:bodyPr/>
                    <a:lstStyle/>
                    <a:p>
                      <a:pPr indent="0" lvl="0" marL="0" rtl="0" algn="l">
                        <a:spcBef>
                          <a:spcPts val="0"/>
                        </a:spcBef>
                        <a:spcAft>
                          <a:spcPts val="0"/>
                        </a:spcAft>
                        <a:buNone/>
                      </a:pPr>
                      <a:r>
                        <a:rPr b="1" lang="en-US" sz="1700">
                          <a:latin typeface="Calibri"/>
                          <a:ea typeface="Calibri"/>
                          <a:cs typeface="Calibri"/>
                          <a:sym typeface="Calibri"/>
                        </a:rPr>
                        <a:t>Leakage Current</a:t>
                      </a:r>
                      <a:endParaRPr b="1"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High</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Low</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Low</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Very Low</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84250">
                <a:tc>
                  <a:txBody>
                    <a:bodyPr/>
                    <a:lstStyle/>
                    <a:p>
                      <a:pPr indent="0" lvl="0" marL="0" rtl="0" algn="l">
                        <a:spcBef>
                          <a:spcPts val="0"/>
                        </a:spcBef>
                        <a:spcAft>
                          <a:spcPts val="0"/>
                        </a:spcAft>
                        <a:buNone/>
                      </a:pPr>
                      <a:r>
                        <a:rPr b="1" lang="en-US" sz="1700">
                          <a:latin typeface="Calibri"/>
                          <a:ea typeface="Calibri"/>
                          <a:cs typeface="Calibri"/>
                          <a:sym typeface="Calibri"/>
                        </a:rPr>
                        <a:t>Threshold Voltage (Vth)</a:t>
                      </a:r>
                      <a:endParaRPr b="1"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Moderate</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Lower than IMFET</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Lowest among all</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Optimal (better than JL but controlled)</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84250">
                <a:tc>
                  <a:txBody>
                    <a:bodyPr/>
                    <a:lstStyle/>
                    <a:p>
                      <a:pPr indent="0" lvl="0" marL="0" rtl="0" algn="l">
                        <a:spcBef>
                          <a:spcPts val="0"/>
                        </a:spcBef>
                        <a:spcAft>
                          <a:spcPts val="0"/>
                        </a:spcAft>
                        <a:buNone/>
                      </a:pPr>
                      <a:r>
                        <a:rPr b="1" lang="en-US" sz="1700">
                          <a:latin typeface="Calibri"/>
                          <a:ea typeface="Calibri"/>
                          <a:cs typeface="Calibri"/>
                          <a:sym typeface="Calibri"/>
                        </a:rPr>
                        <a:t>ID vs VG Plot</a:t>
                      </a:r>
                      <a:endParaRPr b="1"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Standard like MOSFET</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Steeper than IMFET</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Slower rise</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Steepest increase</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84250">
                <a:tc>
                  <a:txBody>
                    <a:bodyPr/>
                    <a:lstStyle/>
                    <a:p>
                      <a:pPr indent="0" lvl="0" marL="0" rtl="0" algn="l">
                        <a:spcBef>
                          <a:spcPts val="0"/>
                        </a:spcBef>
                        <a:spcAft>
                          <a:spcPts val="0"/>
                        </a:spcAft>
                        <a:buNone/>
                      </a:pPr>
                      <a:r>
                        <a:rPr b="1" lang="en-US" sz="1700">
                          <a:latin typeface="Calibri"/>
                          <a:ea typeface="Calibri"/>
                          <a:cs typeface="Calibri"/>
                          <a:sym typeface="Calibri"/>
                        </a:rPr>
                        <a:t>Doping Profile</a:t>
                      </a:r>
                      <a:endParaRPr b="1"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Normal</a:t>
                      </a:r>
                      <a:r>
                        <a:rPr lang="en-US" sz="1700">
                          <a:latin typeface="Calibri"/>
                          <a:ea typeface="Calibri"/>
                          <a:cs typeface="Calibri"/>
                          <a:sym typeface="Calibri"/>
                        </a:rPr>
                        <a:t> doping</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High doping in channel region</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Uniform doping throughout</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Ultra-thin uniform doping</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84250">
                <a:tc>
                  <a:txBody>
                    <a:bodyPr/>
                    <a:lstStyle/>
                    <a:p>
                      <a:pPr indent="0" lvl="0" marL="0" rtl="0" algn="l">
                        <a:spcBef>
                          <a:spcPts val="0"/>
                        </a:spcBef>
                        <a:spcAft>
                          <a:spcPts val="0"/>
                        </a:spcAft>
                        <a:buNone/>
                      </a:pPr>
                      <a:r>
                        <a:rPr b="1" lang="en-US" sz="1700">
                          <a:latin typeface="Calibri"/>
                          <a:ea typeface="Calibri"/>
                          <a:cs typeface="Calibri"/>
                          <a:sym typeface="Calibri"/>
                        </a:rPr>
                        <a:t>Fabrication Complexity</a:t>
                      </a:r>
                      <a:endParaRPr b="1"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Standard CMOS</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More complex due to double-gate</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Easier than DGIM but has leakage issues</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Most complex but best performance</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34165dc2a0e_0_15"/>
          <p:cNvSpPr txBox="1"/>
          <p:nvPr>
            <p:ph idx="12" type="sldNum"/>
          </p:nvPr>
        </p:nvSpPr>
        <p:spPr>
          <a:xfrm>
            <a:off x="9448799" y="6492875"/>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08" name="Google Shape;108;g34165dc2a0e_0_15"/>
          <p:cNvSpPr txBox="1"/>
          <p:nvPr/>
        </p:nvSpPr>
        <p:spPr>
          <a:xfrm>
            <a:off x="311350" y="468750"/>
            <a:ext cx="10947300" cy="55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09" name="Google Shape;109;g34165dc2a0e_0_15"/>
          <p:cNvGraphicFramePr/>
          <p:nvPr/>
        </p:nvGraphicFramePr>
        <p:xfrm>
          <a:off x="952500" y="976675"/>
          <a:ext cx="3000000" cy="3000000"/>
        </p:xfrm>
        <a:graphic>
          <a:graphicData uri="http://schemas.openxmlformats.org/drawingml/2006/table">
            <a:tbl>
              <a:tblPr>
                <a:noFill/>
                <a:tableStyleId>{6B6FAB86-A63B-4B87-B8AB-43BE93CD3EFA}</a:tableStyleId>
              </a:tblPr>
              <a:tblGrid>
                <a:gridCol w="1816400"/>
                <a:gridCol w="1816400"/>
                <a:gridCol w="1816400"/>
                <a:gridCol w="1816400"/>
                <a:gridCol w="1816400"/>
              </a:tblGrid>
              <a:tr h="677850">
                <a:tc>
                  <a:txBody>
                    <a:bodyPr/>
                    <a:lstStyle/>
                    <a:p>
                      <a:pPr indent="0" lvl="0" marL="0" rtl="0" algn="l">
                        <a:spcBef>
                          <a:spcPts val="0"/>
                        </a:spcBef>
                        <a:spcAft>
                          <a:spcPts val="0"/>
                        </a:spcAft>
                        <a:buNone/>
                      </a:pPr>
                      <a:r>
                        <a:rPr b="1" lang="en-US" sz="1700">
                          <a:latin typeface="Calibri"/>
                          <a:ea typeface="Calibri"/>
                          <a:cs typeface="Calibri"/>
                          <a:sym typeface="Calibri"/>
                        </a:rPr>
                        <a:t>Parameter</a:t>
                      </a:r>
                      <a:endParaRPr b="1"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Calibri"/>
                          <a:ea typeface="Calibri"/>
                          <a:cs typeface="Calibri"/>
                          <a:sym typeface="Calibri"/>
                        </a:rPr>
                        <a:t>IM-FET</a:t>
                      </a:r>
                      <a:endParaRPr b="1"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Calibri"/>
                          <a:ea typeface="Calibri"/>
                          <a:cs typeface="Calibri"/>
                          <a:sym typeface="Calibri"/>
                        </a:rPr>
                        <a:t>DGIM-FET</a:t>
                      </a:r>
                      <a:endParaRPr b="1"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Calibri"/>
                          <a:ea typeface="Calibri"/>
                          <a:cs typeface="Calibri"/>
                          <a:sym typeface="Calibri"/>
                        </a:rPr>
                        <a:t>JL-FET</a:t>
                      </a:r>
                      <a:endParaRPr b="1"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Calibri"/>
                          <a:ea typeface="Calibri"/>
                          <a:cs typeface="Calibri"/>
                          <a:sym typeface="Calibri"/>
                        </a:rPr>
                        <a:t>nDGJL-FET</a:t>
                      </a:r>
                      <a:endParaRPr b="1"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77850">
                <a:tc>
                  <a:txBody>
                    <a:bodyPr/>
                    <a:lstStyle/>
                    <a:p>
                      <a:pPr indent="0" lvl="0" marL="0" rtl="0" algn="l">
                        <a:spcBef>
                          <a:spcPts val="0"/>
                        </a:spcBef>
                        <a:spcAft>
                          <a:spcPts val="0"/>
                        </a:spcAft>
                        <a:buNone/>
                      </a:pPr>
                      <a:r>
                        <a:rPr b="1" lang="en-US" sz="1700">
                          <a:latin typeface="Calibri"/>
                          <a:ea typeface="Calibri"/>
                          <a:cs typeface="Calibri"/>
                          <a:sym typeface="Calibri"/>
                        </a:rPr>
                        <a:t>power consumption</a:t>
                      </a:r>
                      <a:endParaRPr b="1"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High</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Moderate</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Low</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Lowest</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77850">
                <a:tc>
                  <a:txBody>
                    <a:bodyPr/>
                    <a:lstStyle/>
                    <a:p>
                      <a:pPr indent="0" lvl="0" marL="0" rtl="0" algn="l">
                        <a:spcBef>
                          <a:spcPts val="0"/>
                        </a:spcBef>
                        <a:spcAft>
                          <a:spcPts val="0"/>
                        </a:spcAft>
                        <a:buNone/>
                      </a:pPr>
                      <a:r>
                        <a:rPr b="1" lang="en-US" sz="1700">
                          <a:latin typeface="Calibri"/>
                          <a:ea typeface="Calibri"/>
                          <a:cs typeface="Calibri"/>
                          <a:sym typeface="Calibri"/>
                        </a:rPr>
                        <a:t>scalability</a:t>
                      </a:r>
                      <a:endParaRPr b="1"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Low</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Medium</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High</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V</a:t>
                      </a:r>
                      <a:r>
                        <a:rPr lang="en-US" sz="1700">
                          <a:latin typeface="Calibri"/>
                          <a:ea typeface="Calibri"/>
                          <a:cs typeface="Calibri"/>
                          <a:sym typeface="Calibri"/>
                        </a:rPr>
                        <a:t>ery high</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77850">
                <a:tc>
                  <a:txBody>
                    <a:bodyPr/>
                    <a:lstStyle/>
                    <a:p>
                      <a:pPr indent="0" lvl="0" marL="0" rtl="0" algn="l">
                        <a:spcBef>
                          <a:spcPts val="0"/>
                        </a:spcBef>
                        <a:spcAft>
                          <a:spcPts val="0"/>
                        </a:spcAft>
                        <a:buNone/>
                      </a:pPr>
                      <a:r>
                        <a:rPr b="1" lang="en-US" sz="1700">
                          <a:latin typeface="Calibri"/>
                          <a:ea typeface="Calibri"/>
                          <a:cs typeface="Calibri"/>
                          <a:sym typeface="Calibri"/>
                        </a:rPr>
                        <a:t>Heat Dissipation</a:t>
                      </a:r>
                      <a:endParaRPr b="1"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High</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Medium</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Low</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Lowest</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431050">
                <a:tc>
                  <a:txBody>
                    <a:bodyPr/>
                    <a:lstStyle/>
                    <a:p>
                      <a:pPr indent="0" lvl="0" marL="0" rtl="0" algn="l">
                        <a:spcBef>
                          <a:spcPts val="0"/>
                        </a:spcBef>
                        <a:spcAft>
                          <a:spcPts val="0"/>
                        </a:spcAft>
                        <a:buNone/>
                      </a:pPr>
                      <a:r>
                        <a:rPr b="1" lang="en-US" sz="1700">
                          <a:latin typeface="Calibri"/>
                          <a:ea typeface="Calibri"/>
                          <a:cs typeface="Calibri"/>
                          <a:sym typeface="Calibri"/>
                        </a:rPr>
                        <a:t>Applications</a:t>
                      </a:r>
                      <a:endParaRPr b="1"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General MOSFET applications</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High-speed and low-power applications</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Low-power but high-leakage applications</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Ultra-low power, high-performance applications</a:t>
                      </a:r>
                      <a:endParaRPr sz="17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3234421f7c8_0_39"/>
          <p:cNvSpPr txBox="1"/>
          <p:nvPr>
            <p:ph idx="12" type="sldNum"/>
          </p:nvPr>
        </p:nvSpPr>
        <p:spPr>
          <a:xfrm>
            <a:off x="9448799" y="6492875"/>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graphicFrame>
        <p:nvGraphicFramePr>
          <p:cNvPr id="116" name="Google Shape;116;g3234421f7c8_0_39"/>
          <p:cNvGraphicFramePr/>
          <p:nvPr/>
        </p:nvGraphicFramePr>
        <p:xfrm>
          <a:off x="681788" y="857250"/>
          <a:ext cx="3000000" cy="3000000"/>
        </p:xfrm>
        <a:graphic>
          <a:graphicData uri="http://schemas.openxmlformats.org/drawingml/2006/table">
            <a:tbl>
              <a:tblPr>
                <a:noFill/>
                <a:tableStyleId>{7E41AA4F-1FE7-4F58-AFBB-D83EAA3D5C85}</a:tableStyleId>
              </a:tblPr>
              <a:tblGrid>
                <a:gridCol w="1405600"/>
                <a:gridCol w="1405600"/>
                <a:gridCol w="906900"/>
                <a:gridCol w="1323150"/>
                <a:gridCol w="1483300"/>
                <a:gridCol w="1601900"/>
                <a:gridCol w="1712775"/>
              </a:tblGrid>
              <a:tr h="91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 </a:t>
                      </a:r>
                      <a:r>
                        <a:rPr b="1" lang="en-US" sz="2500" u="none" cap="none" strike="noStrike">
                          <a:latin typeface="Calibri"/>
                          <a:ea typeface="Calibri"/>
                          <a:cs typeface="Calibri"/>
                          <a:sym typeface="Calibri"/>
                        </a:rPr>
                        <a:t>  T</a:t>
                      </a:r>
                      <a:r>
                        <a:rPr b="1" lang="en-US" sz="2500">
                          <a:latin typeface="Calibri"/>
                          <a:ea typeface="Calibri"/>
                          <a:cs typeface="Calibri"/>
                          <a:sym typeface="Calibri"/>
                        </a:rPr>
                        <a:t>itle</a:t>
                      </a:r>
                      <a:endParaRPr b="1" sz="2500" u="none" cap="none" strike="noStrike">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 </a:t>
                      </a:r>
                      <a:r>
                        <a:rPr b="1" lang="en-US" sz="2500" u="none" cap="none" strike="noStrike">
                          <a:latin typeface="Calibri"/>
                          <a:ea typeface="Calibri"/>
                          <a:cs typeface="Calibri"/>
                          <a:sym typeface="Calibri"/>
                        </a:rPr>
                        <a:t> A</a:t>
                      </a:r>
                      <a:r>
                        <a:rPr b="1" lang="en-US" sz="2500">
                          <a:latin typeface="Calibri"/>
                          <a:ea typeface="Calibri"/>
                          <a:cs typeface="Calibri"/>
                          <a:sym typeface="Calibri"/>
                        </a:rPr>
                        <a:t>uthor</a:t>
                      </a:r>
                      <a:endParaRPr b="1" sz="2500" u="none" cap="none" strike="noStrike">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 </a:t>
                      </a:r>
                      <a:r>
                        <a:rPr b="1" lang="en-US" sz="2500" u="none" cap="none" strike="noStrike">
                          <a:latin typeface="Calibri"/>
                          <a:ea typeface="Calibri"/>
                          <a:cs typeface="Calibri"/>
                          <a:sym typeface="Calibri"/>
                        </a:rPr>
                        <a:t>Y</a:t>
                      </a:r>
                      <a:r>
                        <a:rPr b="1" lang="en-US" sz="2500">
                          <a:latin typeface="Calibri"/>
                          <a:ea typeface="Calibri"/>
                          <a:cs typeface="Calibri"/>
                          <a:sym typeface="Calibri"/>
                        </a:rPr>
                        <a:t>ear</a:t>
                      </a:r>
                      <a:endParaRPr b="1" sz="2500" u="none" cap="none" strike="noStrike">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b="1" lang="en-US" sz="1700" u="none" cap="none" strike="noStrike">
                          <a:latin typeface="Calibri"/>
                          <a:ea typeface="Calibri"/>
                          <a:cs typeface="Calibri"/>
                          <a:sym typeface="Calibri"/>
                        </a:rPr>
                        <a:t>T</a:t>
                      </a:r>
                      <a:r>
                        <a:rPr b="1" lang="en-US" sz="1700">
                          <a:latin typeface="Calibri"/>
                          <a:ea typeface="Calibri"/>
                          <a:cs typeface="Calibri"/>
                          <a:sym typeface="Calibri"/>
                        </a:rPr>
                        <a:t>echnology Used</a:t>
                      </a:r>
                      <a:endParaRPr b="1" sz="1700" u="none" cap="none" strike="noStrike">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500"/>
                        <a:buFont typeface="Arial"/>
                        <a:buNone/>
                      </a:pPr>
                      <a:r>
                        <a:t/>
                      </a:r>
                      <a:endParaRPr b="1" sz="25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500"/>
                        <a:buFont typeface="Arial"/>
                        <a:buNone/>
                      </a:pPr>
                      <a:r>
                        <a:rPr b="1" lang="en-US" sz="2500" u="none" cap="none" strike="noStrike">
                          <a:latin typeface="Calibri"/>
                          <a:ea typeface="Calibri"/>
                          <a:cs typeface="Calibri"/>
                          <a:sym typeface="Calibri"/>
                        </a:rPr>
                        <a:t>S</a:t>
                      </a:r>
                      <a:r>
                        <a:rPr b="1" lang="en-US" sz="2500">
                          <a:latin typeface="Calibri"/>
                          <a:ea typeface="Calibri"/>
                          <a:cs typeface="Calibri"/>
                          <a:sym typeface="Calibri"/>
                        </a:rPr>
                        <a:t>ummary</a:t>
                      </a:r>
                      <a:endParaRPr b="1" sz="2500" u="none" cap="none" strike="noStrike">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     </a:t>
                      </a:r>
                      <a:r>
                        <a:rPr b="1" lang="en-US" sz="2500" u="none" cap="none" strike="noStrike">
                          <a:latin typeface="Calibri"/>
                          <a:ea typeface="Calibri"/>
                          <a:cs typeface="Calibri"/>
                          <a:sym typeface="Calibri"/>
                        </a:rPr>
                        <a:t> P</a:t>
                      </a:r>
                      <a:r>
                        <a:rPr b="1" lang="en-US" sz="2500">
                          <a:latin typeface="Calibri"/>
                          <a:ea typeface="Calibri"/>
                          <a:cs typeface="Calibri"/>
                          <a:sym typeface="Calibri"/>
                        </a:rPr>
                        <a:t>ro</a:t>
                      </a:r>
                      <a:endParaRPr b="1" sz="2500" u="none" cap="none" strike="noStrike">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  </a:t>
                      </a:r>
                      <a:r>
                        <a:rPr b="1" lang="en-US" sz="2500" u="none" cap="none" strike="noStrike">
                          <a:latin typeface="Calibri"/>
                          <a:ea typeface="Calibri"/>
                          <a:cs typeface="Calibri"/>
                          <a:sym typeface="Calibri"/>
                        </a:rPr>
                        <a:t>L</a:t>
                      </a:r>
                      <a:r>
                        <a:rPr b="1" lang="en-US" sz="2500">
                          <a:latin typeface="Calibri"/>
                          <a:ea typeface="Calibri"/>
                          <a:cs typeface="Calibri"/>
                          <a:sym typeface="Calibri"/>
                        </a:rPr>
                        <a:t>imitation</a:t>
                      </a:r>
                      <a:endParaRPr b="1" sz="2500" u="none" cap="none" strike="noStrike">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87075">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alibri"/>
                          <a:ea typeface="Calibri"/>
                          <a:cs typeface="Calibri"/>
                          <a:sym typeface="Calibri"/>
                        </a:rPr>
                        <a:t>Device and circuit performance analysis of double gate junctionless transistors at Lg = 18 nm</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alibri"/>
                          <a:ea typeface="Calibri"/>
                          <a:cs typeface="Calibri"/>
                          <a:sym typeface="Calibri"/>
                        </a:rPr>
                        <a:t>Chitrakant Sahu,</a:t>
                      </a:r>
                      <a:endParaRPr sz="17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alibri"/>
                          <a:ea typeface="Calibri"/>
                          <a:cs typeface="Calibri"/>
                          <a:sym typeface="Calibri"/>
                        </a:rPr>
                        <a:t>Jawar Singh</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alibri"/>
                          <a:ea typeface="Calibri"/>
                          <a:cs typeface="Calibri"/>
                          <a:sym typeface="Calibri"/>
                        </a:rPr>
                        <a:t>2014</a:t>
                      </a:r>
                      <a:endParaRPr sz="17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alibri"/>
                          <a:ea typeface="Calibri"/>
                          <a:cs typeface="Calibri"/>
                          <a:sym typeface="Calibri"/>
                        </a:rPr>
                        <a:t>ATLAS TCAD mixed-mode simulator</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alibri"/>
                          <a:ea typeface="Calibri"/>
                          <a:cs typeface="Calibri"/>
                          <a:sym typeface="Calibri"/>
                        </a:rPr>
                        <a:t>JL DG devices outperform IM FETs with better speed and stability.</a:t>
                      </a:r>
                      <a:endParaRPr sz="1700" u="none" cap="none" strike="noStrike">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alibri"/>
                          <a:ea typeface="Calibri"/>
                          <a:cs typeface="Calibri"/>
                          <a:sym typeface="Calibri"/>
                        </a:rPr>
                        <a:t>Faster performance and improved SRAM stability</a:t>
                      </a:r>
                      <a:endParaRPr sz="1700" u="none" cap="none" strike="noStrike">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alibri"/>
                          <a:ea typeface="Calibri"/>
                          <a:cs typeface="Calibri"/>
                          <a:sym typeface="Calibri"/>
                        </a:rPr>
                        <a:t>JL design complexity compared to conventional CMOS.</a:t>
                      </a:r>
                      <a:endParaRPr sz="1700" u="none" cap="none" strike="noStrike">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38300">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alibri"/>
                          <a:ea typeface="Calibri"/>
                          <a:cs typeface="Calibri"/>
                          <a:sym typeface="Calibri"/>
                        </a:rPr>
                        <a:t>Analysis of Delta-Doped and Uniformly Doped AlGaAs/GaAs HEMTs by Ensemble Monte Carlo Simulations</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alibri"/>
                          <a:ea typeface="Calibri"/>
                          <a:cs typeface="Calibri"/>
                          <a:sym typeface="Calibri"/>
                        </a:rPr>
                        <a:t>Ki Wook Kim, Hong Tian, Michael A. Littlejohn</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alibri"/>
                          <a:ea typeface="Calibri"/>
                          <a:cs typeface="Calibri"/>
                          <a:sym typeface="Calibri"/>
                        </a:rPr>
                        <a:t>1991</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alibri"/>
                          <a:ea typeface="Calibri"/>
                          <a:cs typeface="Calibri"/>
                          <a:sym typeface="Calibri"/>
                        </a:rPr>
                        <a:t>Uniformly doped AlGaAs/GaAs high electron mobility transistors (HEMTs)</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alibri"/>
                          <a:ea typeface="Calibri"/>
                          <a:cs typeface="Calibri"/>
                          <a:sym typeface="Calibri"/>
                        </a:rPr>
                        <a:t>Delta-doped HEMTs outperform uniform ones in electron density and speed.</a:t>
                      </a:r>
                      <a:endParaRPr sz="1700" u="none" cap="none" strike="noStrike">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alibri"/>
                          <a:ea typeface="Calibri"/>
                          <a:cs typeface="Calibri"/>
                          <a:sym typeface="Calibri"/>
                        </a:rPr>
                        <a:t>Improved transconductance and drain current drive</a:t>
                      </a:r>
                      <a:endParaRPr sz="1700" u="none" cap="none" strike="noStrike">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alibri"/>
                          <a:ea typeface="Calibri"/>
                          <a:cs typeface="Calibri"/>
                          <a:sym typeface="Calibri"/>
                        </a:rPr>
                        <a:t>Increased complexity in device structure and fabrication.</a:t>
                      </a:r>
                      <a:endParaRPr sz="1700" u="none" cap="none" strike="noStrike">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17" name="Google Shape;117;g3234421f7c8_0_39"/>
          <p:cNvSpPr txBox="1"/>
          <p:nvPr/>
        </p:nvSpPr>
        <p:spPr>
          <a:xfrm>
            <a:off x="681800" y="115300"/>
            <a:ext cx="112344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alibri"/>
                <a:ea typeface="Calibri"/>
                <a:cs typeface="Calibri"/>
                <a:sym typeface="Calibri"/>
              </a:rPr>
              <a:t>L</a:t>
            </a:r>
            <a:r>
              <a:rPr b="1" lang="en-US" sz="2800">
                <a:solidFill>
                  <a:schemeClr val="dk1"/>
                </a:solidFill>
                <a:latin typeface="Calibri"/>
                <a:ea typeface="Calibri"/>
                <a:cs typeface="Calibri"/>
                <a:sym typeface="Calibri"/>
              </a:rPr>
              <a:t>iterature Survey</a:t>
            </a:r>
            <a:r>
              <a:rPr b="1" i="0" lang="en-US" sz="2800" u="none" cap="none" strike="noStrike">
                <a:solidFill>
                  <a:schemeClr val="dk1"/>
                </a:solidFill>
                <a:latin typeface="Calibri"/>
                <a:ea typeface="Calibri"/>
                <a:cs typeface="Calibri"/>
                <a:sym typeface="Calibri"/>
              </a:rPr>
              <a:t>:</a:t>
            </a:r>
            <a:endParaRPr b="1" i="0" sz="28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3234421f7c8_0_126"/>
          <p:cNvSpPr txBox="1"/>
          <p:nvPr>
            <p:ph idx="12" type="sldNum"/>
          </p:nvPr>
        </p:nvSpPr>
        <p:spPr>
          <a:xfrm>
            <a:off x="9448799" y="6492875"/>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graphicFrame>
        <p:nvGraphicFramePr>
          <p:cNvPr id="124" name="Google Shape;124;g3234421f7c8_0_126"/>
          <p:cNvGraphicFramePr/>
          <p:nvPr/>
        </p:nvGraphicFramePr>
        <p:xfrm>
          <a:off x="538913" y="417163"/>
          <a:ext cx="3000000" cy="3000000"/>
        </p:xfrm>
        <a:graphic>
          <a:graphicData uri="http://schemas.openxmlformats.org/drawingml/2006/table">
            <a:tbl>
              <a:tblPr>
                <a:noFill/>
                <a:tableStyleId>{7E41AA4F-1FE7-4F58-AFBB-D83EAA3D5C85}</a:tableStyleId>
              </a:tblPr>
              <a:tblGrid>
                <a:gridCol w="1822925"/>
                <a:gridCol w="1339650"/>
                <a:gridCol w="1020275"/>
                <a:gridCol w="1488525"/>
                <a:gridCol w="1668700"/>
                <a:gridCol w="1802125"/>
                <a:gridCol w="1926850"/>
              </a:tblGrid>
              <a:tr h="7753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 </a:t>
                      </a:r>
                      <a:r>
                        <a:rPr b="1" lang="en-US" sz="2500" u="none" cap="none" strike="noStrike">
                          <a:latin typeface="Calibri"/>
                          <a:ea typeface="Calibri"/>
                          <a:cs typeface="Calibri"/>
                          <a:sym typeface="Calibri"/>
                        </a:rPr>
                        <a:t>  T</a:t>
                      </a:r>
                      <a:r>
                        <a:rPr b="1" lang="en-US" sz="2500">
                          <a:latin typeface="Calibri"/>
                          <a:ea typeface="Calibri"/>
                          <a:cs typeface="Calibri"/>
                          <a:sym typeface="Calibri"/>
                        </a:rPr>
                        <a:t>itle</a:t>
                      </a:r>
                      <a:endParaRPr b="1" sz="2500" u="none" cap="none" strike="noStrike">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2500"/>
                        <a:buFont typeface="Arial"/>
                        <a:buNone/>
                      </a:pPr>
                      <a:r>
                        <a:rPr b="1" lang="en-US" sz="2500" u="none" cap="none" strike="noStrike">
                          <a:latin typeface="Calibri"/>
                          <a:ea typeface="Calibri"/>
                          <a:cs typeface="Calibri"/>
                          <a:sym typeface="Calibri"/>
                        </a:rPr>
                        <a:t>A</a:t>
                      </a:r>
                      <a:r>
                        <a:rPr b="1" lang="en-US" sz="2500">
                          <a:latin typeface="Calibri"/>
                          <a:ea typeface="Calibri"/>
                          <a:cs typeface="Calibri"/>
                          <a:sym typeface="Calibri"/>
                        </a:rPr>
                        <a:t>uthor</a:t>
                      </a:r>
                      <a:endParaRPr b="1" sz="2500" u="none" cap="none" strike="noStrike">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 </a:t>
                      </a:r>
                      <a:r>
                        <a:rPr b="1" lang="en-US" sz="2500" u="none" cap="none" strike="noStrike">
                          <a:latin typeface="Calibri"/>
                          <a:ea typeface="Calibri"/>
                          <a:cs typeface="Calibri"/>
                          <a:sym typeface="Calibri"/>
                        </a:rPr>
                        <a:t>Y</a:t>
                      </a:r>
                      <a:r>
                        <a:rPr b="1" lang="en-US" sz="2500">
                          <a:latin typeface="Calibri"/>
                          <a:ea typeface="Calibri"/>
                          <a:cs typeface="Calibri"/>
                          <a:sym typeface="Calibri"/>
                        </a:rPr>
                        <a:t>ear</a:t>
                      </a:r>
                      <a:endParaRPr b="1" sz="2500" u="none" cap="none" strike="noStrike">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b="1" lang="en-US" sz="1700" u="none" cap="none" strike="noStrike">
                          <a:latin typeface="Calibri"/>
                          <a:ea typeface="Calibri"/>
                          <a:cs typeface="Calibri"/>
                          <a:sym typeface="Calibri"/>
                        </a:rPr>
                        <a:t>T</a:t>
                      </a:r>
                      <a:r>
                        <a:rPr b="1" lang="en-US" sz="1700">
                          <a:latin typeface="Calibri"/>
                          <a:ea typeface="Calibri"/>
                          <a:cs typeface="Calibri"/>
                          <a:sym typeface="Calibri"/>
                        </a:rPr>
                        <a:t>echnology Used</a:t>
                      </a:r>
                      <a:endParaRPr b="1" sz="1700" u="none" cap="none" strike="noStrike">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500"/>
                        <a:buFont typeface="Arial"/>
                        <a:buNone/>
                      </a:pPr>
                      <a:r>
                        <a:rPr b="1" lang="en-US" sz="2500" u="none" cap="none" strike="noStrike">
                          <a:latin typeface="Calibri"/>
                          <a:ea typeface="Calibri"/>
                          <a:cs typeface="Calibri"/>
                          <a:sym typeface="Calibri"/>
                        </a:rPr>
                        <a:t>S</a:t>
                      </a:r>
                      <a:r>
                        <a:rPr b="1" lang="en-US" sz="2500">
                          <a:latin typeface="Calibri"/>
                          <a:ea typeface="Calibri"/>
                          <a:cs typeface="Calibri"/>
                          <a:sym typeface="Calibri"/>
                        </a:rPr>
                        <a:t>ummary</a:t>
                      </a:r>
                      <a:endParaRPr b="1" sz="2500" u="none" cap="none" strike="noStrike">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     </a:t>
                      </a:r>
                      <a:r>
                        <a:rPr b="1" lang="en-US" sz="2500" u="none" cap="none" strike="noStrike">
                          <a:latin typeface="Calibri"/>
                          <a:ea typeface="Calibri"/>
                          <a:cs typeface="Calibri"/>
                          <a:sym typeface="Calibri"/>
                        </a:rPr>
                        <a:t> P</a:t>
                      </a:r>
                      <a:r>
                        <a:rPr b="1" lang="en-US" sz="2500">
                          <a:latin typeface="Calibri"/>
                          <a:ea typeface="Calibri"/>
                          <a:cs typeface="Calibri"/>
                          <a:sym typeface="Calibri"/>
                        </a:rPr>
                        <a:t>ro</a:t>
                      </a:r>
                      <a:endParaRPr b="1" sz="2500" u="none" cap="none" strike="noStrike">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  </a:t>
                      </a:r>
                      <a:r>
                        <a:rPr b="1" lang="en-US" sz="2500" u="none" cap="none" strike="noStrike">
                          <a:latin typeface="Calibri"/>
                          <a:ea typeface="Calibri"/>
                          <a:cs typeface="Calibri"/>
                          <a:sym typeface="Calibri"/>
                        </a:rPr>
                        <a:t> L</a:t>
                      </a:r>
                      <a:r>
                        <a:rPr b="1" lang="en-US" sz="2500">
                          <a:latin typeface="Calibri"/>
                          <a:ea typeface="Calibri"/>
                          <a:cs typeface="Calibri"/>
                          <a:sym typeface="Calibri"/>
                        </a:rPr>
                        <a:t>imitation</a:t>
                      </a:r>
                      <a:endParaRPr b="1" sz="2500" u="none" cap="none" strike="noStrike">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08575">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alibri"/>
                          <a:ea typeface="Calibri"/>
                          <a:cs typeface="Calibri"/>
                          <a:sym typeface="Calibri"/>
                        </a:rPr>
                        <a:t>A Physics-Based Threshold Voltage Model for Junctionless Double Gate FETs Having Vertical Structural and Doping Asymmetry</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latin typeface="Calibri"/>
                          <a:ea typeface="Calibri"/>
                          <a:cs typeface="Calibri"/>
                          <a:sym typeface="Calibri"/>
                        </a:rPr>
                        <a:t>A. Kumar,</a:t>
                      </a:r>
                      <a:endParaRPr sz="19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900"/>
                        <a:buFont typeface="Arial"/>
                        <a:buNone/>
                      </a:pPr>
                      <a:r>
                        <a:rPr lang="en-US" sz="1900" u="none" cap="none" strike="noStrike">
                          <a:latin typeface="Calibri"/>
                          <a:ea typeface="Calibri"/>
                          <a:cs typeface="Calibri"/>
                          <a:sym typeface="Calibri"/>
                        </a:rPr>
                        <a:t>J. N. Roy</a:t>
                      </a:r>
                      <a:endParaRPr sz="16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t/>
                      </a:r>
                      <a:endParaRPr sz="17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alibri"/>
                          <a:ea typeface="Calibri"/>
                          <a:cs typeface="Calibri"/>
                          <a:sym typeface="Calibri"/>
                        </a:rPr>
                        <a:t>2019</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latin typeface="Calibri"/>
                          <a:ea typeface="Calibri"/>
                          <a:cs typeface="Calibri"/>
                          <a:sym typeface="Calibri"/>
                        </a:rPr>
                        <a:t>Synopsys Sentaurus Device simulation tool,</a:t>
                      </a:r>
                      <a:endParaRPr sz="19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900"/>
                        <a:buFont typeface="Arial"/>
                        <a:buNone/>
                      </a:pPr>
                      <a:r>
                        <a:rPr lang="en-US" sz="1900" u="none" cap="none" strike="noStrike">
                          <a:latin typeface="Calibri"/>
                          <a:ea typeface="Calibri"/>
                          <a:cs typeface="Calibri"/>
                          <a:sym typeface="Calibri"/>
                        </a:rPr>
                        <a:t>MATLAB</a:t>
                      </a:r>
                      <a:endParaRPr sz="19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alibri"/>
                          <a:ea typeface="Calibri"/>
                          <a:cs typeface="Calibri"/>
                          <a:sym typeface="Calibri"/>
                        </a:rPr>
                        <a:t>Model for asymmetric JL DG FETs simplifies analysis while maintaining accuracy</a:t>
                      </a:r>
                      <a:endParaRPr sz="1700" u="none" cap="none" strike="noStrike">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alibri"/>
                          <a:ea typeface="Calibri"/>
                          <a:cs typeface="Calibri"/>
                          <a:sym typeface="Calibri"/>
                        </a:rPr>
                        <a:t>Simplifies complex calculations with improved accuracy.</a:t>
                      </a:r>
                      <a:endParaRPr sz="17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sz="17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sz="1700" u="none" cap="none" strike="noStrike">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alibri"/>
                          <a:ea typeface="Calibri"/>
                          <a:cs typeface="Calibri"/>
                          <a:sym typeface="Calibri"/>
                        </a:rPr>
                        <a:t>May not account for all real-world device variations.</a:t>
                      </a:r>
                      <a:endParaRPr sz="1700" u="none" cap="none" strike="noStrike">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14875">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alibri"/>
                          <a:ea typeface="Calibri"/>
                          <a:cs typeface="Calibri"/>
                          <a:sym typeface="Calibri"/>
                        </a:rPr>
                        <a:t>Impact of Single Charged Gate Oxide Defects on the Performance and Scaling of Nanoscaled FETs</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alibri"/>
                          <a:ea typeface="Calibri"/>
                          <a:cs typeface="Calibri"/>
                          <a:sym typeface="Calibri"/>
                        </a:rPr>
                        <a:t>J. Franco, B. Kaczer, M. Toledano-Luque, et al.</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alibri"/>
                          <a:ea typeface="Calibri"/>
                          <a:cs typeface="Calibri"/>
                          <a:sym typeface="Calibri"/>
                        </a:rPr>
                        <a:t>2012</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alibri"/>
                          <a:ea typeface="Calibri"/>
                          <a:cs typeface="Calibri"/>
                          <a:sym typeface="Calibri"/>
                        </a:rPr>
                        <a:t>Nanoscaled Field-Effect Transistors (FETs)</a:t>
                      </a:r>
                      <a:endParaRPr sz="17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alibri"/>
                          <a:ea typeface="Calibri"/>
                          <a:cs typeface="Calibri"/>
                          <a:sym typeface="Calibri"/>
                        </a:rPr>
                        <a:t>particularly pFinFETs and planar pMOSFETs, which include SiGe channel devices</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alibri"/>
                          <a:ea typeface="Calibri"/>
                          <a:cs typeface="Calibri"/>
                          <a:sym typeface="Calibri"/>
                        </a:rPr>
                        <a:t>NBTI reliability in nanoscaled FETs varies by technology, impacting scaling</a:t>
                      </a:r>
                      <a:endParaRPr sz="1700" u="none" cap="none" strike="noStrike">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alibri"/>
                          <a:ea typeface="Calibri"/>
                          <a:cs typeface="Calibri"/>
                          <a:sym typeface="Calibri"/>
                        </a:rPr>
                        <a:t>SiGe channel devices exhibit reduced time-dependent variability, enhancing NBTI robustness.</a:t>
                      </a:r>
                      <a:endParaRPr sz="17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sz="17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sz="1700" u="none" cap="none" strike="noStrike">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Calibri"/>
                          <a:ea typeface="Calibri"/>
                          <a:cs typeface="Calibri"/>
                          <a:sym typeface="Calibri"/>
                        </a:rPr>
                        <a:t>The severe 1/area scaling rule complicates reliability predictions for further scaling.</a:t>
                      </a:r>
                      <a:endParaRPr sz="1700" u="none" cap="none" strike="noStrike">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34165dc2a0e_0_53"/>
          <p:cNvSpPr txBox="1"/>
          <p:nvPr>
            <p:ph idx="12" type="sldNum"/>
          </p:nvPr>
        </p:nvSpPr>
        <p:spPr>
          <a:xfrm>
            <a:off x="9448799" y="6492875"/>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graphicFrame>
        <p:nvGraphicFramePr>
          <p:cNvPr id="131" name="Google Shape;131;g34165dc2a0e_0_53"/>
          <p:cNvGraphicFramePr/>
          <p:nvPr/>
        </p:nvGraphicFramePr>
        <p:xfrm>
          <a:off x="722450" y="549275"/>
          <a:ext cx="3000000" cy="3000000"/>
        </p:xfrm>
        <a:graphic>
          <a:graphicData uri="http://schemas.openxmlformats.org/drawingml/2006/table">
            <a:tbl>
              <a:tblPr>
                <a:noFill/>
                <a:tableStyleId>{4B09D8CE-45F1-4B67-B853-E0613E7BE803}</a:tableStyleId>
              </a:tblPr>
              <a:tblGrid>
                <a:gridCol w="2029650"/>
                <a:gridCol w="1294750"/>
                <a:gridCol w="1294750"/>
                <a:gridCol w="804875"/>
                <a:gridCol w="1465125"/>
                <a:gridCol w="1229375"/>
                <a:gridCol w="1173525"/>
                <a:gridCol w="1264400"/>
              </a:tblGrid>
              <a:tr h="939425">
                <a:tc>
                  <a:txBody>
                    <a:bodyPr/>
                    <a:lstStyle/>
                    <a:p>
                      <a:pPr indent="0" lvl="0" marL="0" rtl="0" algn="l">
                        <a:spcBef>
                          <a:spcPts val="0"/>
                        </a:spcBef>
                        <a:spcAft>
                          <a:spcPts val="0"/>
                        </a:spcAft>
                        <a:buNone/>
                      </a:pPr>
                      <a:r>
                        <a:rPr b="1" lang="en-US" sz="1700">
                          <a:latin typeface="Calibri"/>
                          <a:ea typeface="Calibri"/>
                          <a:cs typeface="Calibri"/>
                          <a:sym typeface="Calibri"/>
                        </a:rPr>
                        <a:t>TITLE</a:t>
                      </a:r>
                      <a:endParaRPr b="1" sz="1700">
                        <a:latin typeface="Calibri"/>
                        <a:ea typeface="Calibri"/>
                        <a:cs typeface="Calibri"/>
                        <a:sym typeface="Calibri"/>
                      </a:endParaRPr>
                    </a:p>
                    <a:p>
                      <a:pPr indent="0" lvl="0" marL="0" rtl="0" algn="l">
                        <a:spcBef>
                          <a:spcPts val="0"/>
                        </a:spcBef>
                        <a:spcAft>
                          <a:spcPts val="0"/>
                        </a:spcAft>
                        <a:buNone/>
                      </a:pPr>
                      <a:r>
                        <a:t/>
                      </a:r>
                      <a:endParaRPr sz="1700"/>
                    </a:p>
                  </a:txBody>
                  <a:tcPr marT="88900" marB="88900" marR="88900" marL="889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Calibri"/>
                          <a:ea typeface="Calibri"/>
                          <a:cs typeface="Calibri"/>
                          <a:sym typeface="Calibri"/>
                        </a:rPr>
                        <a:t>AUTHOR</a:t>
                      </a:r>
                      <a:endParaRPr sz="1700"/>
                    </a:p>
                  </a:txBody>
                  <a:tcPr marT="88900" marB="88900" marR="88900" marL="889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b="1" sz="1700">
                        <a:latin typeface="Calibri"/>
                        <a:ea typeface="Calibri"/>
                        <a:cs typeface="Calibri"/>
                        <a:sym typeface="Calibri"/>
                      </a:endParaRPr>
                    </a:p>
                  </a:txBody>
                  <a:tcPr marT="88900" marB="88900" marR="88900" marL="889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Calibri"/>
                          <a:ea typeface="Calibri"/>
                          <a:cs typeface="Calibri"/>
                          <a:sym typeface="Calibri"/>
                        </a:rPr>
                        <a:t>YEAR</a:t>
                      </a:r>
                      <a:endParaRPr sz="1700"/>
                    </a:p>
                  </a:txBody>
                  <a:tcPr marT="88900" marB="88900" marR="88900" marL="889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Calibri"/>
                          <a:ea typeface="Calibri"/>
                          <a:cs typeface="Calibri"/>
                          <a:sym typeface="Calibri"/>
                        </a:rPr>
                        <a:t>TECHNOLOGY USED</a:t>
                      </a:r>
                      <a:endParaRPr b="1" sz="1700">
                        <a:latin typeface="Calibri"/>
                        <a:ea typeface="Calibri"/>
                        <a:cs typeface="Calibri"/>
                        <a:sym typeface="Calibri"/>
                      </a:endParaRPr>
                    </a:p>
                    <a:p>
                      <a:pPr indent="0" lvl="0" marL="0" rtl="0" algn="l">
                        <a:spcBef>
                          <a:spcPts val="0"/>
                        </a:spcBef>
                        <a:spcAft>
                          <a:spcPts val="0"/>
                        </a:spcAft>
                        <a:buNone/>
                      </a:pPr>
                      <a:r>
                        <a:t/>
                      </a:r>
                      <a:endParaRPr sz="1700"/>
                    </a:p>
                  </a:txBody>
                  <a:tcPr marT="88900" marB="88900" marR="88900" marL="889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Calibri"/>
                          <a:ea typeface="Calibri"/>
                          <a:cs typeface="Calibri"/>
                          <a:sym typeface="Calibri"/>
                        </a:rPr>
                        <a:t>SUMMARY</a:t>
                      </a:r>
                      <a:endParaRPr sz="1700"/>
                    </a:p>
                  </a:txBody>
                  <a:tcPr marT="88900" marB="88900" marR="88900" marL="889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Calibri"/>
                          <a:ea typeface="Calibri"/>
                          <a:cs typeface="Calibri"/>
                          <a:sym typeface="Calibri"/>
                        </a:rPr>
                        <a:t>PRO</a:t>
                      </a:r>
                      <a:endParaRPr b="1" sz="1700">
                        <a:latin typeface="Calibri"/>
                        <a:ea typeface="Calibri"/>
                        <a:cs typeface="Calibri"/>
                        <a:sym typeface="Calibri"/>
                      </a:endParaRPr>
                    </a:p>
                    <a:p>
                      <a:pPr indent="0" lvl="0" marL="0" rtl="0" algn="l">
                        <a:spcBef>
                          <a:spcPts val="0"/>
                        </a:spcBef>
                        <a:spcAft>
                          <a:spcPts val="0"/>
                        </a:spcAft>
                        <a:buNone/>
                      </a:pPr>
                      <a:r>
                        <a:t/>
                      </a:r>
                      <a:endParaRPr sz="1700"/>
                    </a:p>
                  </a:txBody>
                  <a:tcPr marT="88900" marB="88900" marR="88900" marL="889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Calibri"/>
                          <a:ea typeface="Calibri"/>
                          <a:cs typeface="Calibri"/>
                          <a:sym typeface="Calibri"/>
                        </a:rPr>
                        <a:t> LIMITATION</a:t>
                      </a:r>
                      <a:endParaRPr sz="1700"/>
                    </a:p>
                  </a:txBody>
                  <a:tcPr marT="88900" marB="88900" marR="88900" marL="889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433425">
                <a:tc>
                  <a:txBody>
                    <a:bodyPr/>
                    <a:lstStyle/>
                    <a:p>
                      <a:pPr indent="0" lvl="0" marL="0" rtl="0" algn="l">
                        <a:spcBef>
                          <a:spcPts val="0"/>
                        </a:spcBef>
                        <a:spcAft>
                          <a:spcPts val="0"/>
                        </a:spcAft>
                        <a:buNone/>
                      </a:pPr>
                      <a:r>
                        <a:rPr lang="en-US" sz="1700">
                          <a:latin typeface="Calibri"/>
                          <a:ea typeface="Calibri"/>
                          <a:cs typeface="Calibri"/>
                          <a:sym typeface="Calibri"/>
                        </a:rPr>
                        <a:t>Thermo-magnetic effects on MOSFETs simulated and experimentally characterized for reliability 5th</a:t>
                      </a:r>
                      <a:endParaRPr sz="1700">
                        <a:latin typeface="Calibri"/>
                        <a:ea typeface="Calibri"/>
                        <a:cs typeface="Calibri"/>
                        <a:sym typeface="Calibri"/>
                      </a:endParaRPr>
                    </a:p>
                  </a:txBody>
                  <a:tcPr marT="88900" marB="88900" marR="88900" marL="889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Gabriela A. Rodríguez-Ruiz et al.</a:t>
                      </a:r>
                      <a:endParaRPr sz="1700">
                        <a:latin typeface="Calibri"/>
                        <a:ea typeface="Calibri"/>
                        <a:cs typeface="Calibri"/>
                        <a:sym typeface="Calibri"/>
                      </a:endParaRPr>
                    </a:p>
                  </a:txBody>
                  <a:tcPr marT="88900" marB="88900" marR="88900" marL="889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700">
                        <a:latin typeface="Calibri"/>
                        <a:ea typeface="Calibri"/>
                        <a:cs typeface="Calibri"/>
                        <a:sym typeface="Calibri"/>
                      </a:endParaRPr>
                    </a:p>
                  </a:txBody>
                  <a:tcPr marT="88900" marB="88900" marR="88900" marL="889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2015</a:t>
                      </a:r>
                      <a:endParaRPr sz="1700">
                        <a:latin typeface="Calibri"/>
                        <a:ea typeface="Calibri"/>
                        <a:cs typeface="Calibri"/>
                        <a:sym typeface="Calibri"/>
                      </a:endParaRPr>
                    </a:p>
                  </a:txBody>
                  <a:tcPr marT="88900" marB="88900" marR="88900" marL="889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Thermo-magnetic modeling and simulation in nano-scaled MOSFETs.</a:t>
                      </a:r>
                      <a:endParaRPr sz="1700">
                        <a:latin typeface="Calibri"/>
                        <a:ea typeface="Calibri"/>
                        <a:cs typeface="Calibri"/>
                        <a:sym typeface="Calibri"/>
                      </a:endParaRPr>
                    </a:p>
                  </a:txBody>
                  <a:tcPr marT="88900" marB="88900" marR="88900" marL="889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The paper introduces a simulation method for studying the effects of temperature and magnetic fields on the gate tunneling current in MOSFET devices.</a:t>
                      </a:r>
                      <a:endParaRPr sz="1700">
                        <a:latin typeface="Calibri"/>
                        <a:ea typeface="Calibri"/>
                        <a:cs typeface="Calibri"/>
                        <a:sym typeface="Calibri"/>
                      </a:endParaRPr>
                    </a:p>
                  </a:txBody>
                  <a:tcPr marT="88900" marB="88900" marR="88900" marL="889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Provides a new method for mapping electronic properties in nanoscaled MOSFETs.</a:t>
                      </a:r>
                      <a:endParaRPr sz="1700">
                        <a:latin typeface="Calibri"/>
                        <a:ea typeface="Calibri"/>
                        <a:cs typeface="Calibri"/>
                        <a:sym typeface="Calibri"/>
                      </a:endParaRPr>
                    </a:p>
                    <a:p>
                      <a:pPr indent="0" lvl="0" marL="0" rtl="0" algn="l">
                        <a:spcBef>
                          <a:spcPts val="0"/>
                        </a:spcBef>
                        <a:spcAft>
                          <a:spcPts val="0"/>
                        </a:spcAft>
                        <a:buNone/>
                      </a:pPr>
                      <a:r>
                        <a:t/>
                      </a:r>
                      <a:endParaRPr sz="1700">
                        <a:latin typeface="Calibri"/>
                        <a:ea typeface="Calibri"/>
                        <a:cs typeface="Calibri"/>
                        <a:sym typeface="Calibri"/>
                      </a:endParaRPr>
                    </a:p>
                    <a:p>
                      <a:pPr indent="0" lvl="0" marL="0" rtl="0" algn="l">
                        <a:spcBef>
                          <a:spcPts val="0"/>
                        </a:spcBef>
                        <a:spcAft>
                          <a:spcPts val="0"/>
                        </a:spcAft>
                        <a:buNone/>
                      </a:pPr>
                      <a:r>
                        <a:t/>
                      </a:r>
                      <a:endParaRPr sz="1700">
                        <a:latin typeface="Calibri"/>
                        <a:ea typeface="Calibri"/>
                        <a:cs typeface="Calibri"/>
                        <a:sym typeface="Calibri"/>
                      </a:endParaRPr>
                    </a:p>
                  </a:txBody>
                  <a:tcPr marT="88900" marB="88900" marR="88900" marL="889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Calibri"/>
                          <a:ea typeface="Calibri"/>
                          <a:cs typeface="Calibri"/>
                          <a:sym typeface="Calibri"/>
                        </a:rPr>
                        <a:t>Simulation and experimental setup are complex and require precise control.</a:t>
                      </a:r>
                      <a:endParaRPr sz="1700">
                        <a:latin typeface="Calibri"/>
                        <a:ea typeface="Calibri"/>
                        <a:cs typeface="Calibri"/>
                        <a:sym typeface="Calibri"/>
                      </a:endParaRPr>
                    </a:p>
                  </a:txBody>
                  <a:tcPr marT="88900" marB="88900" marR="88900" marL="889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2022-05-23T07:15:42Z</dcterms:created>
  <dc:creator>GITAM</dc:creator>
</cp:coreProperties>
</file>