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Plus Jakarta Sans"/>
      <p:regular r:id="rId23"/>
      <p:bold r:id="rId24"/>
      <p:italic r:id="rId25"/>
      <p:boldItalic r:id="rId26"/>
    </p:embeddedFont>
    <p:embeddedFont>
      <p:font typeface="Montserrat Medium"/>
      <p:regular r:id="rId27"/>
      <p:bold r:id="rId28"/>
      <p:italic r:id="rId29"/>
      <p:boldItalic r:id="rId30"/>
    </p:embeddedFont>
    <p:embeddedFont>
      <p:font typeface="Poppins SemiBold"/>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3qzlldZl70E2l/ipm/RDuOWLE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4F0EF0-FFB9-4E89-92A5-E361F3A92AF9}">
  <a:tblStyle styleId="{4E4F0EF0-FFB9-4E89-92A5-E361F3A92A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1BDD04-B790-41DE-9253-62CA3992538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A2890CB-4121-462A-9B1A-62977222B152}"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069BFC9-5EFA-4F9E-9C2F-B4CBE660E6C6}" styleName="Table_3">
    <a:wholeTbl>
      <a:tcTxStyle b="off" i="off">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usJakartaSans-bold.fntdata"/><Relationship Id="rId23" Type="http://schemas.openxmlformats.org/officeDocument/2006/relationships/font" Target="fonts/PlusJakarta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usJakartaSans-boldItalic.fntdata"/><Relationship Id="rId25" Type="http://schemas.openxmlformats.org/officeDocument/2006/relationships/font" Target="fonts/PlusJakartaSans-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SemiBold-regular.fntdata"/><Relationship Id="rId30" Type="http://schemas.openxmlformats.org/officeDocument/2006/relationships/font" Target="fonts/MontserratMedium-boldItalic.fntdata"/><Relationship Id="rId11" Type="http://schemas.openxmlformats.org/officeDocument/2006/relationships/slide" Target="slides/slide6.xml"/><Relationship Id="rId33" Type="http://schemas.openxmlformats.org/officeDocument/2006/relationships/font" Target="fonts/PoppinsSemiBold-italic.fntdata"/><Relationship Id="rId10" Type="http://schemas.openxmlformats.org/officeDocument/2006/relationships/slide" Target="slides/slide5.xml"/><Relationship Id="rId32" Type="http://schemas.openxmlformats.org/officeDocument/2006/relationships/font" Target="fonts/PoppinsSemiBold-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oppinsSemiBold-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lus Jakarta Sans"/>
                <a:ea typeface="Plus Jakarta Sans"/>
                <a:cs typeface="Plus Jakarta Sans"/>
                <a:sym typeface="Plus Jakarta Sans"/>
              </a:rPr>
              <a:t>‹#›</a:t>
            </a:fld>
            <a:endParaRPr b="0" i="0" sz="1200" u="none" cap="none" strike="noStrike">
              <a:solidFill>
                <a:schemeClr val="dk1"/>
              </a:solidFill>
              <a:latin typeface="Plus Jakarta Sans"/>
              <a:ea typeface="Plus Jakarta Sans"/>
              <a:cs typeface="Plus Jakarta Sans"/>
              <a:sym typeface="Plus Jakarta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87786aab9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87786aab9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3387786aab9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87786aab9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87786aab9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3387786aab9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8ca2f95eb_0_4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28ca2f95eb_0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165dc2a0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165dc2a0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4165dc2a0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18243380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18243380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418243380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165dc2a0e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165dc2a0e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4165dc2a0e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ae5748121_0_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1ae574812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ee63df26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fee63df26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a516b0401_3_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31a516b0401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8ca2f95eb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g328ca2f95eb_0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328ca2f95eb_0_3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139c7b04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139c7b04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34139c7b04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139c7b045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139c7b045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34139c7b045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165dc2a0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165dc2a0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4165dc2a0e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34421f7c8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3234421f7c8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3234421f7c8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34421f7c8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3234421f7c8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3234421f7c8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165dc2a0e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165dc2a0e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34165dc2a0e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g328ca2f95eb_0_12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2" name="Google Shape;42;g328ca2f95eb_0_12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g328ca2f95eb_0_12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g328ca2f95eb_0_12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g328ca2f95eb_0_12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g328ca2f95eb_0_1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328ca2f95eb_0_1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g328ca2f95eb_0_122"/>
          <p:cNvSpPr txBox="1"/>
          <p:nvPr>
            <p:ph idx="12" type="sldNum"/>
          </p:nvPr>
        </p:nvSpPr>
        <p:spPr>
          <a:xfrm>
            <a:off x="9448800" y="648537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3" name="Shape 13"/>
        <p:cNvGrpSpPr/>
        <p:nvPr/>
      </p:nvGrpSpPr>
      <p:grpSpPr>
        <a:xfrm>
          <a:off x="0" y="0"/>
          <a:ext cx="0" cy="0"/>
          <a:chOff x="0" y="0"/>
          <a:chExt cx="0" cy="0"/>
        </a:xfrm>
      </p:grpSpPr>
      <p:sp>
        <p:nvSpPr>
          <p:cNvPr id="14" name="Google Shape;14;p4"/>
          <p:cNvSpPr/>
          <p:nvPr>
            <p:ph idx="2" type="pic"/>
          </p:nvPr>
        </p:nvSpPr>
        <p:spPr>
          <a:xfrm>
            <a:off x="1" y="0"/>
            <a:ext cx="12192000" cy="6858000"/>
          </a:xfrm>
          <a:prstGeom prst="rect">
            <a:avLst/>
          </a:prstGeom>
          <a:noFill/>
          <a:ln>
            <a:noFill/>
          </a:ln>
        </p:spPr>
      </p:sp>
      <p:sp>
        <p:nvSpPr>
          <p:cNvPr id="15" name="Google Shape;15;p4"/>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sp>
        <p:nvSpPr>
          <p:cNvPr id="17" name="Google Shape;17;p48"/>
          <p:cNvSpPr/>
          <p:nvPr>
            <p:ph idx="2" type="pic"/>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General Content">
    <p:spTree>
      <p:nvGrpSpPr>
        <p:cNvPr id="18" name="Shape 18"/>
        <p:cNvGrpSpPr/>
        <p:nvPr/>
      </p:nvGrpSpPr>
      <p:grpSpPr>
        <a:xfrm>
          <a:off x="0" y="0"/>
          <a:ext cx="0" cy="0"/>
          <a:chOff x="0" y="0"/>
          <a:chExt cx="0" cy="0"/>
        </a:xfrm>
      </p:grpSpPr>
      <p:sp>
        <p:nvSpPr>
          <p:cNvPr id="19" name="Google Shape;19;g2f68141a545_0_445"/>
          <p:cNvSpPr/>
          <p:nvPr/>
        </p:nvSpPr>
        <p:spPr>
          <a:xfrm>
            <a:off x="0" y="2689"/>
            <a:ext cx="688500" cy="6858000"/>
          </a:xfrm>
          <a:prstGeom prst="rect">
            <a:avLst/>
          </a:prstGeom>
          <a:solidFill>
            <a:srgbClr val="059A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g2f68141a545_0_445"/>
          <p:cNvSpPr txBox="1"/>
          <p:nvPr>
            <p:ph type="title"/>
          </p:nvPr>
        </p:nvSpPr>
        <p:spPr>
          <a:xfrm>
            <a:off x="850492" y="245369"/>
            <a:ext cx="7572600" cy="5310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37692"/>
              </a:buClr>
              <a:buSzPts val="2400"/>
              <a:buFont typeface="Poppins SemiBold"/>
              <a:buNone/>
              <a:defRPr b="0" i="0" sz="2400" u="none" cap="none" strike="noStrike">
                <a:solidFill>
                  <a:srgbClr val="037692"/>
                </a:solidFill>
                <a:latin typeface="Poppins SemiBold"/>
                <a:ea typeface="Poppins SemiBold"/>
                <a:cs typeface="Poppins SemiBold"/>
                <a:sym typeface="Poppi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21" name="Google Shape;21;g2f68141a545_0_445"/>
          <p:cNvPicPr preferRelativeResize="0"/>
          <p:nvPr/>
        </p:nvPicPr>
        <p:blipFill rotWithShape="1">
          <a:blip r:embed="rId2">
            <a:alphaModFix/>
          </a:blip>
          <a:srcRect b="0" l="0" r="0" t="0"/>
          <a:stretch/>
        </p:blipFill>
        <p:spPr>
          <a:xfrm flipH="1">
            <a:off x="850490" y="902171"/>
            <a:ext cx="790813" cy="48294"/>
          </a:xfrm>
          <a:prstGeom prst="rect">
            <a:avLst/>
          </a:prstGeom>
          <a:noFill/>
          <a:ln>
            <a:noFill/>
          </a:ln>
        </p:spPr>
      </p:pic>
      <p:pic>
        <p:nvPicPr>
          <p:cNvPr id="22" name="Google Shape;22;g2f68141a545_0_445"/>
          <p:cNvPicPr preferRelativeResize="0"/>
          <p:nvPr/>
        </p:nvPicPr>
        <p:blipFill rotWithShape="1">
          <a:blip r:embed="rId3">
            <a:alphaModFix/>
          </a:blip>
          <a:srcRect b="0" l="0" r="0" t="0"/>
          <a:stretch/>
        </p:blipFill>
        <p:spPr>
          <a:xfrm>
            <a:off x="1010470" y="5707756"/>
            <a:ext cx="805981" cy="9048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p:cSld name="25_Title Slide">
    <p:spTree>
      <p:nvGrpSpPr>
        <p:cNvPr id="23"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27884b107a2_2_166"/>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marR="0" rtl="0" algn="l">
              <a:lnSpc>
                <a:spcPct val="90000"/>
              </a:lnSpc>
              <a:spcBef>
                <a:spcPts val="0"/>
              </a:spcBef>
              <a:spcAft>
                <a:spcPts val="0"/>
              </a:spcAft>
              <a:buClr>
                <a:schemeClr val="dk1"/>
              </a:buClr>
              <a:buSzPts val="28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g27884b107a2_2_166"/>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20000"/>
              </a:lnSpc>
              <a:spcBef>
                <a:spcPts val="0"/>
              </a:spcBef>
              <a:spcAft>
                <a:spcPts val="0"/>
              </a:spcAft>
              <a:buClr>
                <a:schemeClr val="dk1"/>
              </a:buClr>
              <a:buSzPts val="1800"/>
              <a:buFont typeface="Arial"/>
              <a:buChar char="●"/>
              <a:defRPr b="0" i="0" sz="1400" u="none" cap="none" strike="noStrike">
                <a:solidFill>
                  <a:srgbClr val="000000"/>
                </a:solidFill>
                <a:latin typeface="Aharoni"/>
                <a:ea typeface="Aharoni"/>
                <a:cs typeface="Aharoni"/>
                <a:sym typeface="Aharoni"/>
              </a:defRPr>
            </a:lvl1pPr>
            <a:lvl2pPr indent="-317500" lvl="1" marL="9144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7" name="Google Shape;27;g27884b107a2_2_166"/>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1pPr>
            <a:lvl2pPr indent="0" lvl="1"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2pPr>
            <a:lvl3pPr indent="0" lvl="2"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3pPr>
            <a:lvl4pPr indent="0" lvl="3"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4pPr>
            <a:lvl5pPr indent="0" lvl="4"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5pPr>
            <a:lvl6pPr indent="0" lvl="5"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6pPr>
            <a:lvl7pPr indent="0" lvl="6"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7pPr>
            <a:lvl8pPr indent="0" lvl="7"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8pPr>
            <a:lvl9pPr indent="0" lvl="8"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g27884b107a2_0_178"/>
          <p:cNvSpPr/>
          <p:nvPr>
            <p:ph idx="2" type="pic"/>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30" name="Shape 30"/>
        <p:cNvGrpSpPr/>
        <p:nvPr/>
      </p:nvGrpSpPr>
      <p:grpSpPr>
        <a:xfrm>
          <a:off x="0" y="0"/>
          <a:ext cx="0" cy="0"/>
          <a:chOff x="0" y="0"/>
          <a:chExt cx="0" cy="0"/>
        </a:xfrm>
      </p:grpSpPr>
      <p:sp>
        <p:nvSpPr>
          <p:cNvPr id="31" name="Google Shape;31;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us Jakarta Sans"/>
              <a:ea typeface="Plus Jakarta Sans"/>
              <a:cs typeface="Plus Jakarta Sans"/>
              <a:sym typeface="Plus Jakarta Sans"/>
            </a:endParaRPr>
          </a:p>
        </p:txBody>
      </p:sp>
      <p:sp>
        <p:nvSpPr>
          <p:cNvPr id="32" name="Google Shape;32;p85"/>
          <p:cNvSpPr/>
          <p:nvPr>
            <p:ph idx="2" type="pic"/>
          </p:nvPr>
        </p:nvSpPr>
        <p:spPr>
          <a:xfrm>
            <a:off x="6816725" y="1268413"/>
            <a:ext cx="2381023" cy="2976935"/>
          </a:xfrm>
          <a:prstGeom prst="rect">
            <a:avLst/>
          </a:prstGeom>
          <a:solidFill>
            <a:srgbClr val="F2F2F2"/>
          </a:solidFill>
          <a:ln>
            <a:noFill/>
          </a:ln>
        </p:spPr>
      </p:sp>
      <p:sp>
        <p:nvSpPr>
          <p:cNvPr id="33" name="Google Shape;33;p85"/>
          <p:cNvSpPr/>
          <p:nvPr>
            <p:ph idx="3" type="pic"/>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g27884b107a2_0_11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dk1"/>
              </a:buClr>
              <a:buSzPts val="6000"/>
              <a:buFont typeface="Calibri"/>
              <a:buChar char="●"/>
              <a:defRPr b="0" i="0" sz="60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g27884b107a2_0_11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rgbClr val="000000"/>
                </a:solidFill>
                <a:latin typeface="Aharoni"/>
                <a:ea typeface="Aharoni"/>
                <a:cs typeface="Aharoni"/>
                <a:sym typeface="Aharon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37" name="Google Shape;37;g27884b107a2_0_1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g27884b107a2_0_1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 name="Google Shape;39;g27884b107a2_0_1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0C1"/>
        </a:solidFill>
      </p:bgPr>
    </p:bg>
    <p:spTree>
      <p:nvGrpSpPr>
        <p:cNvPr id="9"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Open Sans"/>
                <a:ea typeface="Open Sans"/>
                <a:cs typeface="Open Sans"/>
                <a:sym typeface="Open Sans"/>
              </a:rPr>
              <a:t>Dept EECE, GST Bengaluru</a:t>
            </a:r>
            <a:endParaRPr b="0" i="0" sz="1800" u="none" cap="none" strike="noStrike">
              <a:solidFill>
                <a:srgbClr val="7F7F7F"/>
              </a:solidFill>
              <a:latin typeface="Open Sans"/>
              <a:ea typeface="Open Sans"/>
              <a:cs typeface="Open Sans"/>
              <a:sym typeface="Open Sans"/>
            </a:endParaRPr>
          </a:p>
        </p:txBody>
      </p:sp>
      <p:pic>
        <p:nvPicPr>
          <p:cNvPr id="11" name="Google Shape;11;p64"/>
          <p:cNvPicPr preferRelativeResize="0"/>
          <p:nvPr/>
        </p:nvPicPr>
        <p:blipFill rotWithShape="1">
          <a:blip r:embed="rId1">
            <a:alphaModFix/>
          </a:blip>
          <a:srcRect b="0" l="0" r="0" t="0"/>
          <a:stretch/>
        </p:blipFill>
        <p:spPr>
          <a:xfrm>
            <a:off x="10545066" y="6107763"/>
            <a:ext cx="1432859" cy="6140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idx="12" type="sldNum"/>
          </p:nvPr>
        </p:nvSpPr>
        <p:spPr>
          <a:xfrm>
            <a:off x="11460163" y="6218238"/>
            <a:ext cx="731837" cy="523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4" name="Google Shape;54;p2"/>
          <p:cNvPicPr preferRelativeResize="0"/>
          <p:nvPr/>
        </p:nvPicPr>
        <p:blipFill rotWithShape="1">
          <a:blip r:embed="rId3">
            <a:alphaModFix amt="20000"/>
          </a:blip>
          <a:srcRect b="19493" l="1514" r="2310" t="0"/>
          <a:stretch/>
        </p:blipFill>
        <p:spPr>
          <a:xfrm>
            <a:off x="-1235" y="7409"/>
            <a:ext cx="12193235" cy="6734914"/>
          </a:xfrm>
          <a:prstGeom prst="rect">
            <a:avLst/>
          </a:prstGeom>
          <a:noFill/>
          <a:ln>
            <a:noFill/>
          </a:ln>
        </p:spPr>
      </p:pic>
      <p:sp>
        <p:nvSpPr>
          <p:cNvPr id="55" name="Google Shape;55;p2"/>
          <p:cNvSpPr txBox="1"/>
          <p:nvPr/>
        </p:nvSpPr>
        <p:spPr>
          <a:xfrm>
            <a:off x="2904067" y="3157752"/>
            <a:ext cx="638386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7069"/>
                </a:solidFill>
                <a:latin typeface="Open Sans"/>
                <a:ea typeface="Open Sans"/>
                <a:cs typeface="Open Sans"/>
                <a:sym typeface="Open Sans"/>
              </a:rPr>
              <a:t>GITAM (Deemed-to-be) University</a:t>
            </a:r>
            <a:endParaRPr b="0" i="0" sz="2800" u="none" cap="none" strike="noStrike">
              <a:solidFill>
                <a:srgbClr val="000000"/>
              </a:solidFill>
              <a:latin typeface="Arial"/>
              <a:ea typeface="Arial"/>
              <a:cs typeface="Arial"/>
              <a:sym typeface="Arial"/>
            </a:endParaRPr>
          </a:p>
        </p:txBody>
      </p:sp>
      <p:sp>
        <p:nvSpPr>
          <p:cNvPr id="56" name="Google Shape;56;p2"/>
          <p:cNvSpPr/>
          <p:nvPr/>
        </p:nvSpPr>
        <p:spPr>
          <a:xfrm>
            <a:off x="3060700" y="6148918"/>
            <a:ext cx="6096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7F7F7F"/>
                </a:solidFill>
                <a:latin typeface="Montserrat Medium"/>
                <a:ea typeface="Montserrat Medium"/>
                <a:cs typeface="Montserrat Medium"/>
                <a:sym typeface="Montserrat Medium"/>
              </a:rPr>
              <a:t>www.gitam.edu</a:t>
            </a:r>
            <a:endParaRPr b="0" i="0" sz="1200" u="none" cap="none" strike="noStrike">
              <a:solidFill>
                <a:srgbClr val="7F7F7F"/>
              </a:solidFill>
              <a:latin typeface="Montserrat Medium"/>
              <a:ea typeface="Montserrat Medium"/>
              <a:cs typeface="Montserrat Medium"/>
              <a:sym typeface="Montserrat Medium"/>
            </a:endParaRPr>
          </a:p>
        </p:txBody>
      </p:sp>
      <p:grpSp>
        <p:nvGrpSpPr>
          <p:cNvPr id="57" name="Google Shape;57;p2"/>
          <p:cNvGrpSpPr/>
          <p:nvPr/>
        </p:nvGrpSpPr>
        <p:grpSpPr>
          <a:xfrm rot="2700000">
            <a:off x="5984712" y="5183993"/>
            <a:ext cx="231043" cy="225933"/>
            <a:chOff x="11087593" y="13905"/>
            <a:chExt cx="1085533" cy="1061509"/>
          </a:xfrm>
        </p:grpSpPr>
        <p:sp>
          <p:nvSpPr>
            <p:cNvPr id="58" name="Google Shape;58;p2"/>
            <p:cNvSpPr/>
            <p:nvPr/>
          </p:nvSpPr>
          <p:spPr>
            <a:xfrm>
              <a:off x="11087593" y="548342"/>
              <a:ext cx="537028" cy="527072"/>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59" name="Google Shape;59;p2"/>
            <p:cNvSpPr/>
            <p:nvPr/>
          </p:nvSpPr>
          <p:spPr>
            <a:xfrm>
              <a:off x="11636098" y="13905"/>
              <a:ext cx="537028" cy="527079"/>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sp>
        <p:nvSpPr>
          <p:cNvPr id="60" name="Google Shape;60;p2"/>
          <p:cNvSpPr/>
          <p:nvPr/>
        </p:nvSpPr>
        <p:spPr>
          <a:xfrm>
            <a:off x="3136825" y="3858425"/>
            <a:ext cx="60960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2000" u="none" cap="none" strike="noStrike">
                <a:solidFill>
                  <a:schemeClr val="dk1"/>
                </a:solidFill>
                <a:latin typeface="Calibri"/>
                <a:ea typeface="Calibri"/>
                <a:cs typeface="Calibri"/>
                <a:sym typeface="Calibri"/>
              </a:rPr>
              <a:t>Department of Electrical Electronics and Communication Engineering</a:t>
            </a:r>
            <a:endParaRPr b="1" i="0" sz="2000" u="none" cap="none" strike="noStrike">
              <a:solidFill>
                <a:schemeClr val="dk1"/>
              </a:solidFill>
              <a:latin typeface="Calibri"/>
              <a:ea typeface="Calibri"/>
              <a:cs typeface="Calibri"/>
              <a:sym typeface="Calibri"/>
            </a:endParaRPr>
          </a:p>
        </p:txBody>
      </p:sp>
      <p:sp>
        <p:nvSpPr>
          <p:cNvPr id="61" name="Google Shape;61;p2"/>
          <p:cNvSpPr/>
          <p:nvPr/>
        </p:nvSpPr>
        <p:spPr>
          <a:xfrm>
            <a:off x="9156700" y="5791918"/>
            <a:ext cx="292694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62" name="Google Shape;62;p2"/>
          <p:cNvSpPr/>
          <p:nvPr/>
        </p:nvSpPr>
        <p:spPr>
          <a:xfrm>
            <a:off x="133750" y="4504625"/>
            <a:ext cx="3801600" cy="141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Calibri"/>
                <a:ea typeface="Calibri"/>
                <a:cs typeface="Calibri"/>
                <a:sym typeface="Calibri"/>
              </a:rPr>
              <a:t>Project Team: </a:t>
            </a:r>
            <a:endParaRPr sz="1600">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Niharika Sidda  (BU21EECE0100374)</a:t>
            </a:r>
            <a:endParaRPr b="1"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Jillela Mounika (BU21EECE0100448)</a:t>
            </a:r>
            <a:endParaRPr b="1"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Sushanth Pasupuleti (BU21EECE0100466)</a:t>
            </a:r>
            <a:endParaRPr b="1" sz="1600">
              <a:solidFill>
                <a:schemeClr val="dk1"/>
              </a:solidFill>
              <a:latin typeface="Calibri"/>
              <a:ea typeface="Calibri"/>
              <a:cs typeface="Calibri"/>
              <a:sym typeface="Calibri"/>
            </a:endParaRPr>
          </a:p>
        </p:txBody>
      </p:sp>
      <p:sp>
        <p:nvSpPr>
          <p:cNvPr id="63" name="Google Shape;63;p2"/>
          <p:cNvSpPr/>
          <p:nvPr/>
        </p:nvSpPr>
        <p:spPr>
          <a:xfrm>
            <a:off x="9143925" y="4831787"/>
            <a:ext cx="2927100" cy="105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Calibri"/>
                <a:ea typeface="Calibri"/>
                <a:cs typeface="Calibri"/>
                <a:sym typeface="Calibri"/>
              </a:rPr>
              <a:t>Project Mentor: </a:t>
            </a:r>
            <a:endParaRPr sz="1600">
              <a:latin typeface="Calibri"/>
              <a:ea typeface="Calibri"/>
              <a:cs typeface="Calibri"/>
              <a:sym typeface="Calibri"/>
            </a:endParaRPr>
          </a:p>
          <a:p>
            <a:pPr indent="-298450" lvl="0" marL="285750" marR="0" rtl="0" algn="ctr">
              <a:lnSpc>
                <a:spcPct val="100000"/>
              </a:lnSpc>
              <a:spcBef>
                <a:spcPts val="0"/>
              </a:spcBef>
              <a:spcAft>
                <a:spcPts val="0"/>
              </a:spcAft>
              <a:buClr>
                <a:srgbClr val="000000"/>
              </a:buClr>
              <a:buSzPts val="1600"/>
              <a:buFont typeface="Calibri"/>
              <a:buChar char="•"/>
            </a:pPr>
            <a:r>
              <a:rPr b="1" lang="en-US" sz="1600">
                <a:solidFill>
                  <a:schemeClr val="dk1"/>
                </a:solidFill>
                <a:latin typeface="Calibri"/>
                <a:ea typeface="Calibri"/>
                <a:cs typeface="Calibri"/>
                <a:sym typeface="Calibri"/>
              </a:rPr>
              <a:t>Dr. Ajit Kumar</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Calibri"/>
                <a:ea typeface="Calibri"/>
                <a:cs typeface="Calibri"/>
                <a:sym typeface="Calibri"/>
              </a:rPr>
              <a:t>Project In-charge: </a:t>
            </a:r>
            <a:endParaRPr sz="1600">
              <a:latin typeface="Calibri"/>
              <a:ea typeface="Calibri"/>
              <a:cs typeface="Calibri"/>
              <a:sym typeface="Calibri"/>
            </a:endParaRPr>
          </a:p>
          <a:p>
            <a:pPr indent="-285750" lvl="0" marL="285750" marR="0" rtl="0" algn="ctr">
              <a:lnSpc>
                <a:spcPct val="100000"/>
              </a:lnSpc>
              <a:spcBef>
                <a:spcPts val="0"/>
              </a:spcBef>
              <a:spcAft>
                <a:spcPts val="0"/>
              </a:spcAft>
              <a:buClr>
                <a:srgbClr val="000000"/>
              </a:buClr>
              <a:buSzPts val="1400"/>
              <a:buFont typeface="Arial"/>
              <a:buChar char="•"/>
            </a:pPr>
            <a:r>
              <a:rPr b="1" lang="en-US" sz="1600">
                <a:solidFill>
                  <a:schemeClr val="dk1"/>
                </a:solidFill>
                <a:latin typeface="Calibri"/>
                <a:ea typeface="Calibri"/>
                <a:cs typeface="Calibri"/>
                <a:sym typeface="Calibri"/>
              </a:rPr>
              <a:t>Rohan Prasad</a:t>
            </a:r>
            <a:br>
              <a:rPr b="1" lang="en-US">
                <a:solidFill>
                  <a:schemeClr val="dk1"/>
                </a:solidFill>
                <a:latin typeface="Montserrat Medium"/>
                <a:ea typeface="Montserrat Medium"/>
                <a:cs typeface="Montserrat Medium"/>
                <a:sym typeface="Montserrat Medium"/>
              </a:rPr>
            </a:br>
            <a:endParaRPr b="1" i="0" sz="1400" u="none" cap="none" strike="noStrike">
              <a:solidFill>
                <a:schemeClr val="dk1"/>
              </a:solidFill>
              <a:latin typeface="Arial"/>
              <a:ea typeface="Arial"/>
              <a:cs typeface="Arial"/>
              <a:sym typeface="Arial"/>
            </a:endParaRPr>
          </a:p>
        </p:txBody>
      </p:sp>
      <p:pic>
        <p:nvPicPr>
          <p:cNvPr id="64" name="Google Shape;64;p2"/>
          <p:cNvPicPr preferRelativeResize="0"/>
          <p:nvPr/>
        </p:nvPicPr>
        <p:blipFill rotWithShape="1">
          <a:blip r:embed="rId4">
            <a:alphaModFix/>
          </a:blip>
          <a:srcRect b="0" l="0" r="0" t="0"/>
          <a:stretch/>
        </p:blipFill>
        <p:spPr>
          <a:xfrm>
            <a:off x="4601352" y="1778687"/>
            <a:ext cx="2674631" cy="1245671"/>
          </a:xfrm>
          <a:prstGeom prst="rect">
            <a:avLst/>
          </a:prstGeom>
          <a:noFill/>
          <a:ln>
            <a:noFill/>
          </a:ln>
        </p:spPr>
      </p:pic>
      <p:sp>
        <p:nvSpPr>
          <p:cNvPr id="65" name="Google Shape;65;p2"/>
          <p:cNvSpPr txBox="1"/>
          <p:nvPr/>
        </p:nvSpPr>
        <p:spPr>
          <a:xfrm>
            <a:off x="1644200" y="264025"/>
            <a:ext cx="80523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2800">
                <a:solidFill>
                  <a:srgbClr val="007069"/>
                </a:solidFill>
                <a:latin typeface="Open Sans"/>
                <a:ea typeface="Open Sans"/>
                <a:cs typeface="Open Sans"/>
                <a:sym typeface="Open Sans"/>
              </a:rPr>
              <a:t>Simulation &amp; Characterization of NanoScaled FET</a:t>
            </a:r>
            <a:endParaRPr b="0" i="0" sz="2800" u="none" cap="none" strike="noStrike">
              <a:solidFill>
                <a:srgbClr val="000000"/>
              </a:solidFill>
              <a:latin typeface="Arial"/>
              <a:ea typeface="Arial"/>
              <a:cs typeface="Arial"/>
              <a:sym typeface="Arial"/>
            </a:endParaRPr>
          </a:p>
        </p:txBody>
      </p:sp>
      <p:sp>
        <p:nvSpPr>
          <p:cNvPr id="66" name="Google Shape;66;p2"/>
          <p:cNvSpPr txBox="1"/>
          <p:nvPr/>
        </p:nvSpPr>
        <p:spPr>
          <a:xfrm>
            <a:off x="4106200" y="1268425"/>
            <a:ext cx="40050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7069"/>
                </a:solidFill>
                <a:latin typeface="Open Sans"/>
                <a:ea typeface="Open Sans"/>
                <a:cs typeface="Open Sans"/>
                <a:sym typeface="Open Sans"/>
              </a:rPr>
              <a:t>Mid-Review 1</a:t>
            </a:r>
            <a:endParaRPr b="0" i="0" sz="2000" u="none" cap="none" strike="noStrike">
              <a:solidFill>
                <a:srgbClr val="000000"/>
              </a:solidFill>
              <a:latin typeface="Arial"/>
              <a:ea typeface="Arial"/>
              <a:cs typeface="Arial"/>
              <a:sym typeface="Arial"/>
            </a:endParaRPr>
          </a:p>
        </p:txBody>
      </p:sp>
      <p:sp>
        <p:nvSpPr>
          <p:cNvPr id="67" name="Google Shape;67;p2"/>
          <p:cNvSpPr/>
          <p:nvPr/>
        </p:nvSpPr>
        <p:spPr>
          <a:xfrm>
            <a:off x="133754" y="3194604"/>
            <a:ext cx="2432100" cy="468900"/>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AY 2021-25 </a:t>
            </a:r>
            <a:endParaRPr b="1" i="0" sz="2000" u="none" cap="none" strike="noStrike">
              <a:solidFill>
                <a:srgbClr val="000000"/>
              </a:solidFill>
              <a:latin typeface="Calibri"/>
              <a:ea typeface="Calibri"/>
              <a:cs typeface="Calibri"/>
              <a:sym typeface="Calibri"/>
            </a:endParaRPr>
          </a:p>
        </p:txBody>
      </p:sp>
      <p:sp>
        <p:nvSpPr>
          <p:cNvPr id="68" name="Google Shape;68;p2"/>
          <p:cNvSpPr/>
          <p:nvPr/>
        </p:nvSpPr>
        <p:spPr>
          <a:xfrm>
            <a:off x="9156701" y="2965412"/>
            <a:ext cx="2901546" cy="818907"/>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Major Project</a:t>
            </a:r>
            <a:endParaRPr sz="16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Project ID: </a:t>
            </a:r>
            <a:r>
              <a:rPr b="1" lang="en-US" sz="2000">
                <a:solidFill>
                  <a:schemeClr val="lt1"/>
                </a:solidFill>
                <a:latin typeface="Calibri"/>
                <a:ea typeface="Calibri"/>
                <a:cs typeface="Calibri"/>
                <a:sym typeface="Calibri"/>
              </a:rPr>
              <a:t>V1</a:t>
            </a:r>
            <a:endParaRPr sz="1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387786aab9_0_10"/>
          <p:cNvSpPr txBox="1"/>
          <p:nvPr>
            <p:ph type="title"/>
          </p:nvPr>
        </p:nvSpPr>
        <p:spPr>
          <a:xfrm>
            <a:off x="839800" y="904575"/>
            <a:ext cx="10515600" cy="67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Calibri"/>
                <a:ea typeface="Calibri"/>
                <a:cs typeface="Calibri"/>
                <a:sym typeface="Calibri"/>
              </a:rPr>
              <a:t>IM-FET :</a:t>
            </a:r>
            <a:endParaRPr b="1" sz="2500">
              <a:latin typeface="Calibri"/>
              <a:ea typeface="Calibri"/>
              <a:cs typeface="Calibri"/>
              <a:sym typeface="Calibri"/>
            </a:endParaRPr>
          </a:p>
        </p:txBody>
      </p:sp>
      <p:sp>
        <p:nvSpPr>
          <p:cNvPr id="138" name="Google Shape;138;g3387786aab9_0_10"/>
          <p:cNvSpPr txBox="1"/>
          <p:nvPr>
            <p:ph idx="12" type="sldNum"/>
          </p:nvPr>
        </p:nvSpPr>
        <p:spPr>
          <a:xfrm>
            <a:off x="9448800" y="648537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9" name="Google Shape;139;g3387786aab9_0_10"/>
          <p:cNvPicPr preferRelativeResize="0"/>
          <p:nvPr/>
        </p:nvPicPr>
        <p:blipFill>
          <a:blip r:embed="rId3">
            <a:alphaModFix/>
          </a:blip>
          <a:stretch>
            <a:fillRect/>
          </a:stretch>
        </p:blipFill>
        <p:spPr>
          <a:xfrm>
            <a:off x="926650" y="1724975"/>
            <a:ext cx="9741351" cy="4204525"/>
          </a:xfrm>
          <a:prstGeom prst="rect">
            <a:avLst/>
          </a:prstGeom>
          <a:noFill/>
          <a:ln>
            <a:noFill/>
          </a:ln>
        </p:spPr>
      </p:pic>
      <p:sp>
        <p:nvSpPr>
          <p:cNvPr id="140" name="Google Shape;140;g3387786aab9_0_10"/>
          <p:cNvSpPr txBox="1"/>
          <p:nvPr/>
        </p:nvSpPr>
        <p:spPr>
          <a:xfrm>
            <a:off x="2349525" y="141525"/>
            <a:ext cx="67425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alibri"/>
                <a:ea typeface="Calibri"/>
                <a:cs typeface="Calibri"/>
                <a:sym typeface="Calibri"/>
              </a:rPr>
              <a:t>IMPLEMENTATION:</a:t>
            </a:r>
            <a:endParaRPr b="1"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387786aab9_0_21"/>
          <p:cNvSpPr txBox="1"/>
          <p:nvPr>
            <p:ph type="title"/>
          </p:nvPr>
        </p:nvSpPr>
        <p:spPr>
          <a:xfrm>
            <a:off x="839800" y="365125"/>
            <a:ext cx="10515600" cy="975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Calibri"/>
                <a:ea typeface="Calibri"/>
                <a:cs typeface="Calibri"/>
                <a:sym typeface="Calibri"/>
              </a:rPr>
              <a:t>DGIM-FET:</a:t>
            </a:r>
            <a:endParaRPr b="1" sz="2500">
              <a:latin typeface="Calibri"/>
              <a:ea typeface="Calibri"/>
              <a:cs typeface="Calibri"/>
              <a:sym typeface="Calibri"/>
            </a:endParaRPr>
          </a:p>
        </p:txBody>
      </p:sp>
      <p:sp>
        <p:nvSpPr>
          <p:cNvPr id="147" name="Google Shape;147;g3387786aab9_0_21"/>
          <p:cNvSpPr txBox="1"/>
          <p:nvPr>
            <p:ph idx="12" type="sldNum"/>
          </p:nvPr>
        </p:nvSpPr>
        <p:spPr>
          <a:xfrm>
            <a:off x="9448800" y="648537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48" name="Google Shape;148;g3387786aab9_0_21"/>
          <p:cNvPicPr preferRelativeResize="0"/>
          <p:nvPr/>
        </p:nvPicPr>
        <p:blipFill>
          <a:blip r:embed="rId3">
            <a:alphaModFix/>
          </a:blip>
          <a:stretch>
            <a:fillRect/>
          </a:stretch>
        </p:blipFill>
        <p:spPr>
          <a:xfrm>
            <a:off x="609600" y="1186600"/>
            <a:ext cx="10526726" cy="467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28ca2f95eb_0_407"/>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4" name="Google Shape;154;g328ca2f95eb_0_407"/>
          <p:cNvSpPr txBox="1"/>
          <p:nvPr/>
        </p:nvSpPr>
        <p:spPr>
          <a:xfrm>
            <a:off x="961675" y="270750"/>
            <a:ext cx="10515600" cy="72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3000">
                <a:latin typeface="Calibri"/>
                <a:ea typeface="Calibri"/>
                <a:cs typeface="Calibri"/>
                <a:sym typeface="Calibri"/>
              </a:rPr>
              <a:t>JL-FET:</a:t>
            </a:r>
            <a:endParaRPr i="0" sz="2000" u="none" cap="none" strike="noStrike">
              <a:solidFill>
                <a:srgbClr val="000000"/>
              </a:solidFill>
              <a:latin typeface="Calibri"/>
              <a:ea typeface="Calibri"/>
              <a:cs typeface="Calibri"/>
              <a:sym typeface="Calibri"/>
            </a:endParaRPr>
          </a:p>
        </p:txBody>
      </p:sp>
      <p:sp>
        <p:nvSpPr>
          <p:cNvPr id="155" name="Google Shape;155;g328ca2f95eb_0_407"/>
          <p:cNvSpPr txBox="1"/>
          <p:nvPr/>
        </p:nvSpPr>
        <p:spPr>
          <a:xfrm>
            <a:off x="-163000" y="942775"/>
            <a:ext cx="12020100" cy="53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pic>
        <p:nvPicPr>
          <p:cNvPr id="156" name="Google Shape;156;g328ca2f95eb_0_407"/>
          <p:cNvPicPr preferRelativeResize="0"/>
          <p:nvPr/>
        </p:nvPicPr>
        <p:blipFill>
          <a:blip r:embed="rId3">
            <a:alphaModFix/>
          </a:blip>
          <a:stretch>
            <a:fillRect/>
          </a:stretch>
        </p:blipFill>
        <p:spPr>
          <a:xfrm>
            <a:off x="657450" y="1268425"/>
            <a:ext cx="10331875" cy="467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4165dc2a0e_0_6"/>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3" name="Google Shape;163;g34165dc2a0e_0_6"/>
          <p:cNvSpPr txBox="1"/>
          <p:nvPr/>
        </p:nvSpPr>
        <p:spPr>
          <a:xfrm>
            <a:off x="554925" y="584100"/>
            <a:ext cx="81783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latin typeface="Calibri"/>
                <a:ea typeface="Calibri"/>
                <a:cs typeface="Calibri"/>
                <a:sym typeface="Calibri"/>
              </a:rPr>
              <a:t>n</a:t>
            </a:r>
            <a:r>
              <a:rPr b="1" lang="en-US" sz="2500">
                <a:latin typeface="Calibri"/>
                <a:ea typeface="Calibri"/>
                <a:cs typeface="Calibri"/>
                <a:sym typeface="Calibri"/>
              </a:rPr>
              <a:t>DGJL-FET:</a:t>
            </a:r>
            <a:endParaRPr b="1" sz="2500">
              <a:latin typeface="Calibri"/>
              <a:ea typeface="Calibri"/>
              <a:cs typeface="Calibri"/>
              <a:sym typeface="Calibri"/>
            </a:endParaRPr>
          </a:p>
        </p:txBody>
      </p:sp>
      <p:pic>
        <p:nvPicPr>
          <p:cNvPr id="164" name="Google Shape;164;g34165dc2a0e_0_6"/>
          <p:cNvPicPr preferRelativeResize="0"/>
          <p:nvPr/>
        </p:nvPicPr>
        <p:blipFill>
          <a:blip r:embed="rId3">
            <a:alphaModFix/>
          </a:blip>
          <a:stretch>
            <a:fillRect/>
          </a:stretch>
        </p:blipFill>
        <p:spPr>
          <a:xfrm>
            <a:off x="913825" y="1268425"/>
            <a:ext cx="9934500" cy="469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4182433806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71" name="Google Shape;171;g34182433806_0_0"/>
          <p:cNvGraphicFramePr/>
          <p:nvPr/>
        </p:nvGraphicFramePr>
        <p:xfrm>
          <a:off x="952300" y="1326300"/>
          <a:ext cx="3000000" cy="3000000"/>
        </p:xfrm>
        <a:graphic>
          <a:graphicData uri="http://schemas.openxmlformats.org/drawingml/2006/table">
            <a:tbl>
              <a:tblPr>
                <a:noFill/>
                <a:tableStyleId>{4E4F0EF0-FFB9-4E89-92A5-E361F3A92AF9}</a:tableStyleId>
              </a:tblPr>
              <a:tblGrid>
                <a:gridCol w="1725575"/>
                <a:gridCol w="2143275"/>
                <a:gridCol w="1934325"/>
                <a:gridCol w="1934325"/>
                <a:gridCol w="1934325"/>
              </a:tblGrid>
              <a:tr h="499475">
                <a:tc>
                  <a:txBody>
                    <a:bodyPr/>
                    <a:lstStyle/>
                    <a:p>
                      <a:pPr indent="0" lvl="0" marL="0" rtl="0" algn="l">
                        <a:spcBef>
                          <a:spcPts val="0"/>
                        </a:spcBef>
                        <a:spcAft>
                          <a:spcPts val="0"/>
                        </a:spcAft>
                        <a:buNone/>
                      </a:pPr>
                      <a:r>
                        <a:rPr b="1" lang="en-US" sz="2200">
                          <a:latin typeface="Calibri"/>
                          <a:ea typeface="Calibri"/>
                          <a:cs typeface="Calibri"/>
                          <a:sym typeface="Calibri"/>
                        </a:rPr>
                        <a:t>Name</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200">
                          <a:latin typeface="Calibri"/>
                          <a:ea typeface="Calibri"/>
                          <a:cs typeface="Calibri"/>
                          <a:sym typeface="Calibri"/>
                        </a:rPr>
                        <a:t>IM-FET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200">
                          <a:latin typeface="Calibri"/>
                          <a:ea typeface="Calibri"/>
                          <a:cs typeface="Calibri"/>
                          <a:sym typeface="Calibri"/>
                        </a:rPr>
                        <a:t>DGIM-FET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200">
                          <a:latin typeface="Calibri"/>
                          <a:ea typeface="Calibri"/>
                          <a:cs typeface="Calibri"/>
                          <a:sym typeface="Calibri"/>
                        </a:rPr>
                        <a:t>JL-FET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200">
                          <a:latin typeface="Calibri"/>
                          <a:ea typeface="Calibri"/>
                          <a:cs typeface="Calibri"/>
                          <a:sym typeface="Calibri"/>
                        </a:rPr>
                        <a:t>nDGJL-FET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700">
                <a:tc>
                  <a:txBody>
                    <a:bodyPr/>
                    <a:lstStyle/>
                    <a:p>
                      <a:pPr indent="0" lvl="0" marL="0" rtl="0" algn="l">
                        <a:spcBef>
                          <a:spcPts val="0"/>
                        </a:spcBef>
                        <a:spcAft>
                          <a:spcPts val="0"/>
                        </a:spcAft>
                        <a:buNone/>
                      </a:pPr>
                      <a:r>
                        <a:rPr b="1" lang="en-US" sz="2200">
                          <a:latin typeface="Calibri"/>
                          <a:ea typeface="Calibri"/>
                          <a:cs typeface="Calibri"/>
                          <a:sym typeface="Calibri"/>
                        </a:rPr>
                        <a:t>Threshold Voltage</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0.474346V</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0.472654V</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0.27251V</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0.5539V</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700">
                <a:tc>
                  <a:txBody>
                    <a:bodyPr/>
                    <a:lstStyle/>
                    <a:p>
                      <a:pPr indent="0" lvl="0" marL="0" rtl="0" algn="l">
                        <a:spcBef>
                          <a:spcPts val="0"/>
                        </a:spcBef>
                        <a:spcAft>
                          <a:spcPts val="0"/>
                        </a:spcAft>
                        <a:buNone/>
                      </a:pPr>
                      <a:r>
                        <a:rPr b="1" lang="en-US" sz="2200">
                          <a:latin typeface="Calibri"/>
                          <a:ea typeface="Calibri"/>
                          <a:cs typeface="Calibri"/>
                          <a:sym typeface="Calibri"/>
                        </a:rPr>
                        <a:t>Transconductance (Gm)</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0.000950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0.00110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0.0004529</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0.00055</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700">
                <a:tc>
                  <a:txBody>
                    <a:bodyPr/>
                    <a:lstStyle/>
                    <a:p>
                      <a:pPr indent="0" lvl="0" marL="0" rtl="0" algn="l">
                        <a:spcBef>
                          <a:spcPts val="0"/>
                        </a:spcBef>
                        <a:spcAft>
                          <a:spcPts val="0"/>
                        </a:spcAft>
                        <a:buNone/>
                      </a:pPr>
                      <a:r>
                        <a:rPr b="1" lang="en-US" sz="2200">
                          <a:latin typeface="Calibri"/>
                          <a:ea typeface="Calibri"/>
                          <a:cs typeface="Calibri"/>
                          <a:sym typeface="Calibri"/>
                        </a:rPr>
                        <a:t>Ioff(Id at Vg=0)</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2.49 x 10^ -18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1.75 x 10^ - 19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5.28 x 10 ^ -17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3.17 x 10^-12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9475">
                <a:tc>
                  <a:txBody>
                    <a:bodyPr/>
                    <a:lstStyle/>
                    <a:p>
                      <a:pPr indent="0" lvl="0" marL="0" rtl="0" algn="l">
                        <a:spcBef>
                          <a:spcPts val="0"/>
                        </a:spcBef>
                        <a:spcAft>
                          <a:spcPts val="0"/>
                        </a:spcAft>
                        <a:buNone/>
                      </a:pPr>
                      <a:r>
                        <a:rPr b="1" lang="en-US" sz="2200">
                          <a:latin typeface="Calibri"/>
                          <a:ea typeface="Calibri"/>
                          <a:cs typeface="Calibri"/>
                          <a:sym typeface="Calibri"/>
                        </a:rPr>
                        <a:t>Id sat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0.000465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0.000555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0.000326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0.000246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9475">
                <a:tc>
                  <a:txBody>
                    <a:bodyPr/>
                    <a:lstStyle/>
                    <a:p>
                      <a:pPr indent="0" lvl="0" marL="0" rtl="0" algn="l">
                        <a:spcBef>
                          <a:spcPts val="0"/>
                        </a:spcBef>
                        <a:spcAft>
                          <a:spcPts val="0"/>
                        </a:spcAft>
                        <a:buNone/>
                      </a:pPr>
                      <a:r>
                        <a:rPr b="1" lang="en-US" sz="2200">
                          <a:latin typeface="Calibri"/>
                          <a:ea typeface="Calibri"/>
                          <a:cs typeface="Calibri"/>
                          <a:sym typeface="Calibri"/>
                        </a:rPr>
                        <a:t>R out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1.839 x 10 ^ 6</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 1.655 x 10 ^ 6</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 2.130 x 10 ^ 6</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2.054 </a:t>
                      </a:r>
                      <a:r>
                        <a:rPr lang="en-US" sz="1900">
                          <a:latin typeface="Calibri"/>
                          <a:ea typeface="Calibri"/>
                          <a:cs typeface="Calibri"/>
                          <a:sym typeface="Calibri"/>
                        </a:rPr>
                        <a:t>x 10 ^ 6</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9475">
                <a:tc>
                  <a:txBody>
                    <a:bodyPr/>
                    <a:lstStyle/>
                    <a:p>
                      <a:pPr indent="0" lvl="0" marL="0" rtl="0" algn="l">
                        <a:spcBef>
                          <a:spcPts val="0"/>
                        </a:spcBef>
                        <a:spcAft>
                          <a:spcPts val="0"/>
                        </a:spcAft>
                        <a:buNone/>
                      </a:pPr>
                      <a:r>
                        <a:rPr b="1" lang="en-US" sz="2200">
                          <a:latin typeface="Calibri"/>
                          <a:ea typeface="Calibri"/>
                          <a:cs typeface="Calibri"/>
                          <a:sym typeface="Calibri"/>
                        </a:rPr>
                        <a:t>R On</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72" name="Google Shape;172;g34182433806_0_0"/>
          <p:cNvSpPr txBox="1"/>
          <p:nvPr/>
        </p:nvSpPr>
        <p:spPr>
          <a:xfrm>
            <a:off x="952300" y="481550"/>
            <a:ext cx="8023500" cy="7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Calibri"/>
                <a:ea typeface="Calibri"/>
                <a:cs typeface="Calibri"/>
                <a:sym typeface="Calibri"/>
              </a:rPr>
              <a:t>Results:</a:t>
            </a:r>
            <a:endParaRPr b="1" sz="3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4165dc2a0e_0_42"/>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9" name="Google Shape;179;g34165dc2a0e_0_42"/>
          <p:cNvSpPr txBox="1"/>
          <p:nvPr/>
        </p:nvSpPr>
        <p:spPr>
          <a:xfrm>
            <a:off x="281700" y="1268425"/>
            <a:ext cx="11628600" cy="46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900">
                <a:latin typeface="Calibri"/>
                <a:ea typeface="Calibri"/>
                <a:cs typeface="Calibri"/>
                <a:sym typeface="Calibri"/>
              </a:rPr>
              <a:t>Based on all the given parameters, </a:t>
            </a:r>
            <a:r>
              <a:rPr b="1" lang="en-US" sz="1900">
                <a:latin typeface="Calibri"/>
                <a:ea typeface="Calibri"/>
                <a:cs typeface="Calibri"/>
                <a:sym typeface="Calibri"/>
              </a:rPr>
              <a:t>DGIM-FET is the best choice</a:t>
            </a:r>
            <a:r>
              <a:rPr lang="en-US" sz="1900">
                <a:latin typeface="Calibri"/>
                <a:ea typeface="Calibri"/>
                <a:cs typeface="Calibri"/>
                <a:sym typeface="Calibri"/>
              </a:rPr>
              <a:t> for our project. Here's why:</a:t>
            </a:r>
            <a:endParaRPr sz="1900">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Best Performance (GmMax = 0.00110)</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Higher GmMax means better amplification and switching speed.</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DGIM-FET has the highest value, making it the most efficient.</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Lowest Power Consumption (Ioff = 1.75 × 10⁻¹⁹ A)</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It has the lowest leakage current, meaning less power is wasted when the device is off.</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Highest Drive Strength (Id,sat = 0.000555 A)</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It provides the highest saturation current, which means it can handle more load and perform better.</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Balanced Output Resistance (Rout = 1.655 × 10⁶ Ω)</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Good output resistance ensures stable operation and less power loss.</a:t>
            </a:r>
            <a:endParaRPr sz="1900">
              <a:solidFill>
                <a:schemeClr val="dk1"/>
              </a:solidFill>
              <a:latin typeface="Calibri"/>
              <a:ea typeface="Calibri"/>
              <a:cs typeface="Calibri"/>
              <a:sym typeface="Calibri"/>
            </a:endParaRPr>
          </a:p>
          <a:p>
            <a:pPr indent="0" lvl="0" marL="0" rtl="0" algn="l">
              <a:spcBef>
                <a:spcPts val="1200"/>
              </a:spcBef>
              <a:spcAft>
                <a:spcPts val="0"/>
              </a:spcAft>
              <a:buNone/>
            </a:pPr>
            <a:r>
              <a:t/>
            </a:r>
            <a:endParaRPr sz="1900">
              <a:latin typeface="Calibri"/>
              <a:ea typeface="Calibri"/>
              <a:cs typeface="Calibri"/>
              <a:sym typeface="Calibri"/>
            </a:endParaRPr>
          </a:p>
          <a:p>
            <a:pPr indent="0" lvl="0" marL="0" rtl="0" algn="l">
              <a:spcBef>
                <a:spcPts val="0"/>
              </a:spcBef>
              <a:spcAft>
                <a:spcPts val="0"/>
              </a:spcAft>
              <a:buNone/>
            </a:pPr>
            <a:r>
              <a:t/>
            </a:r>
            <a:endParaRPr sz="1500"/>
          </a:p>
        </p:txBody>
      </p:sp>
      <p:sp>
        <p:nvSpPr>
          <p:cNvPr id="180" name="Google Shape;180;g34165dc2a0e_0_42"/>
          <p:cNvSpPr txBox="1"/>
          <p:nvPr/>
        </p:nvSpPr>
        <p:spPr>
          <a:xfrm>
            <a:off x="413900" y="622575"/>
            <a:ext cx="72810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alibri"/>
                <a:ea typeface="Calibri"/>
                <a:cs typeface="Calibri"/>
                <a:sym typeface="Calibri"/>
              </a:rPr>
              <a:t>Result:</a:t>
            </a:r>
            <a:endParaRPr b="1" sz="2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1ae5748121_0_65"/>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6" name="Google Shape;186;g31ae5748121_0_65"/>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3000" u="none" cap="none" strike="noStrike">
                <a:solidFill>
                  <a:srgbClr val="000000"/>
                </a:solidFill>
                <a:latin typeface="Calibri"/>
                <a:ea typeface="Calibri"/>
                <a:cs typeface="Calibri"/>
                <a:sym typeface="Calibri"/>
              </a:rPr>
              <a:t>Conclusion &amp; Future Work</a:t>
            </a:r>
            <a:endParaRPr i="0" sz="2000" u="none" cap="none" strike="noStrike">
              <a:solidFill>
                <a:srgbClr val="000000"/>
              </a:solidFill>
              <a:latin typeface="Calibri"/>
              <a:ea typeface="Calibri"/>
              <a:cs typeface="Calibri"/>
              <a:sym typeface="Calibri"/>
            </a:endParaRPr>
          </a:p>
        </p:txBody>
      </p:sp>
      <p:sp>
        <p:nvSpPr>
          <p:cNvPr id="187" name="Google Shape;187;g31ae5748121_0_65"/>
          <p:cNvSpPr txBox="1"/>
          <p:nvPr/>
        </p:nvSpPr>
        <p:spPr>
          <a:xfrm>
            <a:off x="334975" y="909975"/>
            <a:ext cx="10947000" cy="517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2200" u="none" cap="none" strike="noStrike">
                <a:solidFill>
                  <a:srgbClr val="000000"/>
                </a:solidFill>
                <a:latin typeface="Calibri"/>
                <a:ea typeface="Calibri"/>
                <a:cs typeface="Calibri"/>
                <a:sym typeface="Calibri"/>
              </a:rPr>
              <a:t>Summary </a:t>
            </a:r>
            <a:r>
              <a:rPr b="1" lang="en-US" sz="2200">
                <a:latin typeface="Calibri"/>
                <a:ea typeface="Calibri"/>
                <a:cs typeface="Calibri"/>
                <a:sym typeface="Calibri"/>
              </a:rPr>
              <a:t>:</a:t>
            </a:r>
            <a:endParaRPr b="0" i="0" sz="1400" u="none" cap="none" strike="noStrike">
              <a:solidFill>
                <a:srgbClr val="000000"/>
              </a:solidFill>
              <a:latin typeface="Verdana"/>
              <a:ea typeface="Verdana"/>
              <a:cs typeface="Verdana"/>
              <a:sym typeface="Verdana"/>
            </a:endParaRPr>
          </a:p>
          <a:p>
            <a:pPr indent="-336550" lvl="0" marL="457200" rtl="0" algn="l">
              <a:lnSpc>
                <a:spcPct val="115000"/>
              </a:lnSpc>
              <a:spcBef>
                <a:spcPts val="1200"/>
              </a:spcBef>
              <a:spcAft>
                <a:spcPts val="0"/>
              </a:spcAft>
              <a:buSzPts val="1700"/>
              <a:buFont typeface="Calibri"/>
              <a:buChar char="❖"/>
            </a:pPr>
            <a:r>
              <a:rPr lang="en-US" sz="1700">
                <a:latin typeface="Calibri"/>
                <a:ea typeface="Calibri"/>
                <a:cs typeface="Calibri"/>
                <a:sym typeface="Calibri"/>
              </a:rPr>
              <a:t>In this project, we analyzed and compared four advanced transistor technologies: IM-FET, DGIM-FET, JL-FET, and nDGJL-FET. The comparison was based on key factors like size, speed, power consumption, heat dissipation, leakage current, scalability, and applications. Each technology has its own advantages and drawbacks, making them suitable for different applications.</a:t>
            </a:r>
            <a:endParaRPr sz="17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US" sz="1700">
                <a:latin typeface="Calibri"/>
                <a:ea typeface="Calibri"/>
                <a:cs typeface="Calibri"/>
                <a:sym typeface="Calibri"/>
              </a:rPr>
              <a:t>Our simulations showed that</a:t>
            </a:r>
            <a:r>
              <a:rPr b="1" lang="en-US" sz="1700">
                <a:latin typeface="Calibri"/>
                <a:ea typeface="Calibri"/>
                <a:cs typeface="Calibri"/>
                <a:sym typeface="Calibri"/>
              </a:rPr>
              <a:t> DGIM-FET</a:t>
            </a:r>
            <a:r>
              <a:rPr lang="en-US" sz="1700">
                <a:latin typeface="Calibri"/>
                <a:ea typeface="Calibri"/>
                <a:cs typeface="Calibri"/>
                <a:sym typeface="Calibri"/>
              </a:rPr>
              <a:t> performs the best in most aspects. It is the smallest, fastest, most power-efficient, and highly scalable, making it ideal for modern, low-power, and high-speed applications.</a:t>
            </a:r>
            <a:endParaRPr sz="1700">
              <a:latin typeface="Calibri"/>
              <a:ea typeface="Calibri"/>
              <a:cs typeface="Calibri"/>
              <a:sym typeface="Calibri"/>
            </a:endParaRPr>
          </a:p>
          <a:p>
            <a:pPr indent="0" lvl="0" marL="0" rtl="0" algn="l">
              <a:lnSpc>
                <a:spcPct val="115000"/>
              </a:lnSpc>
              <a:spcBef>
                <a:spcPts val="1200"/>
              </a:spcBef>
              <a:spcAft>
                <a:spcPts val="0"/>
              </a:spcAft>
              <a:buNone/>
            </a:pPr>
            <a:r>
              <a:rPr lang="en-US" sz="1900">
                <a:latin typeface="Calibri"/>
                <a:ea typeface="Calibri"/>
                <a:cs typeface="Calibri"/>
                <a:sym typeface="Calibri"/>
              </a:rPr>
              <a:t> </a:t>
            </a:r>
            <a:r>
              <a:rPr b="1" lang="en-US" sz="2200">
                <a:latin typeface="Calibri"/>
                <a:ea typeface="Calibri"/>
                <a:cs typeface="Calibri"/>
                <a:sym typeface="Calibri"/>
              </a:rPr>
              <a:t>Conclusion :</a:t>
            </a:r>
            <a:endParaRPr b="1" sz="2200">
              <a:latin typeface="Calibri"/>
              <a:ea typeface="Calibri"/>
              <a:cs typeface="Calibri"/>
              <a:sym typeface="Calibri"/>
            </a:endParaRPr>
          </a:p>
          <a:p>
            <a:pPr indent="0" lvl="0" marL="0" rtl="0" algn="l">
              <a:lnSpc>
                <a:spcPct val="115000"/>
              </a:lnSpc>
              <a:spcBef>
                <a:spcPts val="1200"/>
              </a:spcBef>
              <a:spcAft>
                <a:spcPts val="0"/>
              </a:spcAft>
              <a:buNone/>
            </a:pPr>
            <a:r>
              <a:rPr lang="en-US" sz="1900">
                <a:latin typeface="Calibri"/>
                <a:ea typeface="Calibri"/>
                <a:cs typeface="Calibri"/>
                <a:sym typeface="Calibri"/>
              </a:rPr>
              <a:t>We conclude that </a:t>
            </a:r>
            <a:r>
              <a:rPr b="1" lang="en-US" sz="1900">
                <a:latin typeface="Calibri"/>
                <a:ea typeface="Calibri"/>
                <a:cs typeface="Calibri"/>
                <a:sym typeface="Calibri"/>
              </a:rPr>
              <a:t>DGIM-FET </a:t>
            </a:r>
            <a:r>
              <a:rPr lang="en-US" sz="1900">
                <a:latin typeface="Calibri"/>
                <a:ea typeface="Calibri"/>
                <a:cs typeface="Calibri"/>
                <a:sym typeface="Calibri"/>
              </a:rPr>
              <a:t>is the best choice because it has ;</a:t>
            </a:r>
            <a:endParaRPr sz="1900">
              <a:latin typeface="Calibri"/>
              <a:ea typeface="Calibri"/>
              <a:cs typeface="Calibri"/>
              <a:sym typeface="Calibri"/>
            </a:endParaRPr>
          </a:p>
          <a:p>
            <a:pPr indent="-349250" lvl="0" marL="457200" rtl="0" algn="l">
              <a:spcBef>
                <a:spcPts val="1200"/>
              </a:spcBef>
              <a:spcAft>
                <a:spcPts val="0"/>
              </a:spcAft>
              <a:buSzPts val="1900"/>
              <a:buFont typeface="Calibri"/>
              <a:buChar char="●"/>
            </a:pPr>
            <a:r>
              <a:rPr lang="en-US" sz="1700">
                <a:latin typeface="Calibri"/>
                <a:ea typeface="Calibri"/>
                <a:cs typeface="Calibri"/>
                <a:sym typeface="Calibri"/>
              </a:rPr>
              <a:t>Best Performance (GmMax = 0.00110)</a:t>
            </a:r>
            <a:endParaRPr sz="1700">
              <a:latin typeface="Calibri"/>
              <a:ea typeface="Calibri"/>
              <a:cs typeface="Calibri"/>
              <a:sym typeface="Calibri"/>
            </a:endParaRPr>
          </a:p>
          <a:p>
            <a:pPr indent="-349250" lvl="0" marL="457200" rtl="0" algn="l">
              <a:spcBef>
                <a:spcPts val="1200"/>
              </a:spcBef>
              <a:spcAft>
                <a:spcPts val="0"/>
              </a:spcAft>
              <a:buSzPts val="1900"/>
              <a:buFont typeface="Calibri"/>
              <a:buChar char="●"/>
            </a:pPr>
            <a:r>
              <a:rPr lang="en-US" sz="1700">
                <a:latin typeface="Calibri"/>
                <a:ea typeface="Calibri"/>
                <a:cs typeface="Calibri"/>
                <a:sym typeface="Calibri"/>
              </a:rPr>
              <a:t>Lowest Power Consumption (Ioff = 1.75 × 10⁻¹⁹ A)</a:t>
            </a:r>
            <a:endParaRPr sz="1700">
              <a:latin typeface="Calibri"/>
              <a:ea typeface="Calibri"/>
              <a:cs typeface="Calibri"/>
              <a:sym typeface="Calibri"/>
            </a:endParaRPr>
          </a:p>
          <a:p>
            <a:pPr indent="-349250" lvl="0" marL="457200" rtl="0" algn="l">
              <a:spcBef>
                <a:spcPts val="1200"/>
              </a:spcBef>
              <a:spcAft>
                <a:spcPts val="0"/>
              </a:spcAft>
              <a:buSzPts val="1900"/>
              <a:buFont typeface="Calibri"/>
              <a:buChar char="●"/>
            </a:pPr>
            <a:r>
              <a:rPr lang="en-US" sz="1700">
                <a:latin typeface="Calibri"/>
                <a:ea typeface="Calibri"/>
                <a:cs typeface="Calibri"/>
                <a:sym typeface="Calibri"/>
              </a:rPr>
              <a:t>Highest Drive Strength (Id,sat = 0.000555 A)</a:t>
            </a:r>
            <a:endParaRPr sz="1700">
              <a:latin typeface="Calibri"/>
              <a:ea typeface="Calibri"/>
              <a:cs typeface="Calibri"/>
              <a:sym typeface="Calibri"/>
            </a:endParaRPr>
          </a:p>
          <a:p>
            <a:pPr indent="-349250" lvl="0" marL="457200" rtl="0" algn="l">
              <a:spcBef>
                <a:spcPts val="1200"/>
              </a:spcBef>
              <a:spcAft>
                <a:spcPts val="0"/>
              </a:spcAft>
              <a:buSzPts val="1900"/>
              <a:buFont typeface="Calibri"/>
              <a:buChar char="●"/>
            </a:pPr>
            <a:r>
              <a:rPr lang="en-US" sz="1700">
                <a:latin typeface="Calibri"/>
                <a:ea typeface="Calibri"/>
                <a:cs typeface="Calibri"/>
                <a:sym typeface="Calibri"/>
              </a:rPr>
              <a:t>Balanced Output Resistance (Rout = 1.655 × 10⁶ Ω)</a:t>
            </a:r>
            <a:endParaRPr sz="1700">
              <a:latin typeface="Calibri"/>
              <a:ea typeface="Calibri"/>
              <a:cs typeface="Calibri"/>
              <a:sym typeface="Calibri"/>
            </a:endParaRPr>
          </a:p>
          <a:p>
            <a:pPr indent="0" lvl="0" marL="457200" rtl="0" algn="l">
              <a:lnSpc>
                <a:spcPct val="115000"/>
              </a:lnSpc>
              <a:spcBef>
                <a:spcPts val="1200"/>
              </a:spcBef>
              <a:spcAft>
                <a:spcPts val="0"/>
              </a:spcAft>
              <a:buNone/>
            </a:pPr>
            <a:r>
              <a:t/>
            </a:r>
            <a:endParaRPr sz="1700">
              <a:latin typeface="Calibri"/>
              <a:ea typeface="Calibri"/>
              <a:cs typeface="Calibri"/>
              <a:sym typeface="Calibri"/>
            </a:endParaRPr>
          </a:p>
          <a:p>
            <a:pPr indent="0" lvl="0" marL="0" rtl="0" algn="l">
              <a:lnSpc>
                <a:spcPct val="115000"/>
              </a:lnSpc>
              <a:spcBef>
                <a:spcPts val="1200"/>
              </a:spcBef>
              <a:spcAft>
                <a:spcPts val="0"/>
              </a:spcAft>
              <a:buNone/>
            </a:pPr>
            <a:r>
              <a:t/>
            </a:r>
            <a:endParaRPr sz="1700">
              <a:latin typeface="Calibri"/>
              <a:ea typeface="Calibri"/>
              <a:cs typeface="Calibri"/>
              <a:sym typeface="Calibri"/>
            </a:endParaRPr>
          </a:p>
          <a:p>
            <a:pPr indent="0" lvl="0" marL="0" rtl="0" algn="l">
              <a:lnSpc>
                <a:spcPct val="115000"/>
              </a:lnSpc>
              <a:spcBef>
                <a:spcPts val="1200"/>
              </a:spcBef>
              <a:spcAft>
                <a:spcPts val="0"/>
              </a:spcAft>
              <a:buNone/>
            </a:pPr>
            <a:r>
              <a:t/>
            </a:r>
            <a:endParaRPr sz="1900">
              <a:latin typeface="Calibri"/>
              <a:ea typeface="Calibri"/>
              <a:cs typeface="Calibri"/>
              <a:sym typeface="Calibri"/>
            </a:endParaRPr>
          </a:p>
          <a:p>
            <a:pPr indent="0" lvl="0" marL="0" marR="0" rtl="0" algn="l">
              <a:lnSpc>
                <a:spcPct val="100000"/>
              </a:lnSpc>
              <a:spcBef>
                <a:spcPts val="1200"/>
              </a:spcBef>
              <a:spcAft>
                <a:spcPts val="0"/>
              </a:spcAft>
              <a:buNone/>
            </a:pPr>
            <a:r>
              <a:t/>
            </a:r>
            <a:endParaRPr sz="2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fee63df26b_0_0"/>
          <p:cNvSpPr txBox="1"/>
          <p:nvPr/>
        </p:nvSpPr>
        <p:spPr>
          <a:xfrm>
            <a:off x="1233714" y="2607717"/>
            <a:ext cx="9724500" cy="1862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500"/>
              <a:buFont typeface="Arial"/>
              <a:buNone/>
            </a:pPr>
            <a:r>
              <a:rPr b="1" i="0" lang="en-US" sz="11500" u="none" cap="none" strike="noStrike">
                <a:solidFill>
                  <a:srgbClr val="007069"/>
                </a:solidFill>
                <a:latin typeface="Open Sans"/>
                <a:ea typeface="Open Sans"/>
                <a:cs typeface="Open Sans"/>
                <a:sym typeface="Open Sans"/>
              </a:rPr>
              <a:t>THANK </a:t>
            </a:r>
            <a:r>
              <a:rPr b="1" i="0" lang="en-US" sz="11500" u="none" cap="none" strike="noStrike">
                <a:solidFill>
                  <a:srgbClr val="A5A5A5"/>
                </a:solidFill>
                <a:latin typeface="Open Sans"/>
                <a:ea typeface="Open Sans"/>
                <a:cs typeface="Open Sans"/>
                <a:sym typeface="Open Sans"/>
              </a:rPr>
              <a:t>YOU</a:t>
            </a:r>
            <a:endParaRPr b="0" i="0" sz="1400" u="none" cap="none" strike="noStrike">
              <a:solidFill>
                <a:srgbClr val="000000"/>
              </a:solidFill>
              <a:latin typeface="Aharoni"/>
              <a:ea typeface="Aharoni"/>
              <a:cs typeface="Aharoni"/>
              <a:sym typeface="Aharoni"/>
            </a:endParaRPr>
          </a:p>
        </p:txBody>
      </p:sp>
      <p:sp>
        <p:nvSpPr>
          <p:cNvPr id="193" name="Google Shape;193;g2fee63df26b_0_0"/>
          <p:cNvSpPr txBox="1"/>
          <p:nvPr/>
        </p:nvSpPr>
        <p:spPr>
          <a:xfrm>
            <a:off x="1596571" y="4466045"/>
            <a:ext cx="8998800"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F7F7F"/>
                </a:solidFill>
                <a:latin typeface="Open Sans"/>
                <a:ea typeface="Open Sans"/>
                <a:cs typeface="Open Sans"/>
                <a:sym typeface="Open Sans"/>
              </a:rPr>
              <a:t>Have a Great Day ! </a:t>
            </a:r>
            <a:endParaRPr b="0" i="0" sz="1400" u="none" cap="none" strike="noStrike">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1a516b0401_3_10"/>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600" u="none" cap="none" strike="noStrike">
                <a:solidFill>
                  <a:srgbClr val="000000"/>
                </a:solidFill>
                <a:latin typeface="Calibri"/>
                <a:ea typeface="Calibri"/>
                <a:cs typeface="Calibri"/>
                <a:sym typeface="Calibri"/>
              </a:rPr>
              <a:t>Objective and Goals</a:t>
            </a:r>
            <a:endParaRPr i="0" sz="1600" u="none" cap="none" strike="noStrike">
              <a:solidFill>
                <a:srgbClr val="000000"/>
              </a:solidFill>
              <a:latin typeface="Calibri"/>
              <a:ea typeface="Calibri"/>
              <a:cs typeface="Calibri"/>
              <a:sym typeface="Calibri"/>
            </a:endParaRPr>
          </a:p>
        </p:txBody>
      </p:sp>
      <p:sp>
        <p:nvSpPr>
          <p:cNvPr id="74" name="Google Shape;74;g31a516b0401_3_10"/>
          <p:cNvSpPr/>
          <p:nvPr/>
        </p:nvSpPr>
        <p:spPr>
          <a:xfrm>
            <a:off x="550606" y="765905"/>
            <a:ext cx="2114338" cy="302183"/>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Objective </a:t>
            </a:r>
            <a:endParaRPr b="1" i="0" sz="1000" u="none" cap="none" strike="noStrike">
              <a:solidFill>
                <a:srgbClr val="000000"/>
              </a:solidFill>
              <a:latin typeface="Calibri"/>
              <a:ea typeface="Calibri"/>
              <a:cs typeface="Calibri"/>
              <a:sym typeface="Calibri"/>
            </a:endParaRPr>
          </a:p>
        </p:txBody>
      </p:sp>
      <p:sp>
        <p:nvSpPr>
          <p:cNvPr id="75" name="Google Shape;75;g31a516b0401_3_10"/>
          <p:cNvSpPr/>
          <p:nvPr/>
        </p:nvSpPr>
        <p:spPr>
          <a:xfrm>
            <a:off x="550606" y="3429000"/>
            <a:ext cx="2114338" cy="302183"/>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Goals</a:t>
            </a:r>
            <a:endParaRPr b="1" i="0" sz="1000" u="none" cap="none" strike="noStrike">
              <a:solidFill>
                <a:srgbClr val="000000"/>
              </a:solidFill>
              <a:latin typeface="Calibri"/>
              <a:ea typeface="Calibri"/>
              <a:cs typeface="Calibri"/>
              <a:sym typeface="Calibri"/>
            </a:endParaRPr>
          </a:p>
        </p:txBody>
      </p:sp>
      <p:sp>
        <p:nvSpPr>
          <p:cNvPr id="76" name="Google Shape;76;g31a516b0401_3_10"/>
          <p:cNvSpPr txBox="1"/>
          <p:nvPr/>
        </p:nvSpPr>
        <p:spPr>
          <a:xfrm>
            <a:off x="1000125" y="1268350"/>
            <a:ext cx="9943200" cy="153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latin typeface="Calibri"/>
                <a:ea typeface="Calibri"/>
                <a:cs typeface="Calibri"/>
                <a:sym typeface="Calibri"/>
              </a:rPr>
              <a:t>1.Design and simulate IM-FET,DGIM-FET,JL-FET &amp; nDGJL-FET.</a:t>
            </a:r>
            <a:br>
              <a:rPr lang="en-US" sz="2000">
                <a:latin typeface="Calibri"/>
                <a:ea typeface="Calibri"/>
                <a:cs typeface="Calibri"/>
                <a:sym typeface="Calibri"/>
              </a:rPr>
            </a:br>
            <a:r>
              <a:rPr lang="en-US" sz="2000">
                <a:latin typeface="Calibri"/>
                <a:ea typeface="Calibri"/>
                <a:cs typeface="Calibri"/>
                <a:sym typeface="Calibri"/>
              </a:rPr>
              <a:t>2. Compare them with each other.</a:t>
            </a:r>
            <a:br>
              <a:rPr lang="en-US" sz="2000">
                <a:latin typeface="Calibri"/>
                <a:ea typeface="Calibri"/>
                <a:cs typeface="Calibri"/>
                <a:sym typeface="Calibri"/>
              </a:rPr>
            </a:br>
            <a:r>
              <a:rPr lang="en-US" sz="2000">
                <a:latin typeface="Calibri"/>
                <a:ea typeface="Calibri"/>
                <a:cs typeface="Calibri"/>
                <a:sym typeface="Calibri"/>
              </a:rPr>
              <a:t>3. Measuring performance metrics.</a:t>
            </a:r>
            <a:br>
              <a:rPr lang="en-US" sz="2000">
                <a:latin typeface="Calibri"/>
                <a:ea typeface="Calibri"/>
                <a:cs typeface="Calibri"/>
                <a:sym typeface="Calibri"/>
              </a:rPr>
            </a:br>
            <a:r>
              <a:rPr lang="en-US" sz="2000">
                <a:latin typeface="Calibri"/>
                <a:ea typeface="Calibri"/>
                <a:cs typeface="Calibri"/>
                <a:sym typeface="Calibri"/>
              </a:rPr>
              <a:t>4. Studying scaling impact.</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Verdana"/>
              <a:ea typeface="Verdana"/>
              <a:cs typeface="Verdana"/>
              <a:sym typeface="Verdana"/>
            </a:endParaRPr>
          </a:p>
        </p:txBody>
      </p:sp>
      <p:sp>
        <p:nvSpPr>
          <p:cNvPr id="77" name="Google Shape;77;g31a516b0401_3_10"/>
          <p:cNvSpPr txBox="1"/>
          <p:nvPr/>
        </p:nvSpPr>
        <p:spPr>
          <a:xfrm>
            <a:off x="1014942" y="3860497"/>
            <a:ext cx="9943200" cy="207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alibri"/>
                <a:ea typeface="Calibri"/>
                <a:cs typeface="Calibri"/>
                <a:sym typeface="Calibri"/>
              </a:rPr>
              <a:t>Main Goals :</a:t>
            </a:r>
            <a:endParaRPr b="1" sz="2000">
              <a:latin typeface="Calibri"/>
              <a:ea typeface="Calibri"/>
              <a:cs typeface="Calibri"/>
              <a:sym typeface="Calibri"/>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sz="2000">
                <a:latin typeface="Calibri"/>
                <a:ea typeface="Calibri"/>
                <a:cs typeface="Calibri"/>
                <a:sym typeface="Calibri"/>
              </a:rPr>
              <a:t>1. Make a faster and more efficient transistor.</a:t>
            </a:r>
            <a:br>
              <a:rPr lang="en-US" sz="2000">
                <a:latin typeface="Calibri"/>
                <a:ea typeface="Calibri"/>
                <a:cs typeface="Calibri"/>
                <a:sym typeface="Calibri"/>
              </a:rPr>
            </a:br>
            <a:r>
              <a:rPr lang="en-US" sz="2000">
                <a:latin typeface="Calibri"/>
                <a:ea typeface="Calibri"/>
                <a:cs typeface="Calibri"/>
                <a:sym typeface="Calibri"/>
              </a:rPr>
              <a:t>2. Reduce power loss and overheating.</a:t>
            </a:r>
            <a:endParaRPr sz="2000">
              <a:latin typeface="Calibri"/>
              <a:ea typeface="Calibri"/>
              <a:cs typeface="Calibri"/>
              <a:sym typeface="Calibri"/>
            </a:endParaRPr>
          </a:p>
          <a:p>
            <a:pPr indent="0" lvl="0" marL="0" marR="0" rtl="0" algn="l">
              <a:lnSpc>
                <a:spcPct val="100000"/>
              </a:lnSpc>
              <a:spcBef>
                <a:spcPts val="0"/>
              </a:spcBef>
              <a:spcAft>
                <a:spcPts val="0"/>
              </a:spcAft>
              <a:buNone/>
            </a:pPr>
            <a:r>
              <a:rPr lang="en-US" sz="2000">
                <a:latin typeface="Calibri"/>
                <a:ea typeface="Calibri"/>
                <a:cs typeface="Calibri"/>
                <a:sym typeface="Calibri"/>
              </a:rPr>
              <a:t>3.Ensure better performance in small sizes.</a:t>
            </a:r>
            <a:endParaRPr sz="2000">
              <a:latin typeface="Calibri"/>
              <a:ea typeface="Calibri"/>
              <a:cs typeface="Calibri"/>
              <a:sym typeface="Calibri"/>
            </a:endParaRPr>
          </a:p>
          <a:p>
            <a:pPr indent="0" lvl="0" marL="0" marR="0" rtl="0" algn="l">
              <a:lnSpc>
                <a:spcPct val="100000"/>
              </a:lnSpc>
              <a:spcBef>
                <a:spcPts val="0"/>
              </a:spcBef>
              <a:spcAft>
                <a:spcPts val="0"/>
              </a:spcAft>
              <a:buNone/>
            </a:pPr>
            <a:r>
              <a:rPr lang="en-US" sz="2000">
                <a:latin typeface="Calibri"/>
                <a:ea typeface="Calibri"/>
                <a:cs typeface="Calibri"/>
                <a:sym typeface="Calibri"/>
              </a:rPr>
              <a:t>4. Scalability</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i="0" sz="1500" u="none" cap="none" strike="noStrike">
              <a:solidFill>
                <a:srgbClr val="000000"/>
              </a:solidFill>
              <a:latin typeface="Verdana"/>
              <a:ea typeface="Verdana"/>
              <a:cs typeface="Verdana"/>
              <a:sym typeface="Verdana"/>
            </a:endParaRPr>
          </a:p>
        </p:txBody>
      </p:sp>
      <p:sp>
        <p:nvSpPr>
          <p:cNvPr id="78" name="Google Shape;78;g31a516b0401_3_10"/>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28ca2f95eb_0_305"/>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5" name="Google Shape;85;g328ca2f95eb_0_305"/>
          <p:cNvSpPr txBox="1"/>
          <p:nvPr/>
        </p:nvSpPr>
        <p:spPr>
          <a:xfrm>
            <a:off x="413600" y="365900"/>
            <a:ext cx="10665000" cy="435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2200">
                <a:latin typeface="Calibri"/>
                <a:ea typeface="Calibri"/>
                <a:cs typeface="Calibri"/>
                <a:sym typeface="Calibri"/>
              </a:rPr>
              <a:t>Abstract:</a:t>
            </a:r>
            <a:endParaRPr b="1" sz="22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1" sz="2200">
              <a:latin typeface="Calibri"/>
              <a:ea typeface="Calibri"/>
              <a:cs typeface="Calibri"/>
              <a:sym typeface="Calibri"/>
            </a:endParaRPr>
          </a:p>
          <a:p>
            <a:pPr indent="0" lvl="0" marL="0" rtl="0" algn="l">
              <a:spcBef>
                <a:spcPts val="0"/>
              </a:spcBef>
              <a:spcAft>
                <a:spcPts val="0"/>
              </a:spcAft>
              <a:buClr>
                <a:srgbClr val="000000"/>
              </a:buClr>
              <a:buSzPts val="2300"/>
              <a:buFont typeface="Arial"/>
              <a:buNone/>
            </a:pPr>
            <a:r>
              <a:rPr lang="en-US" sz="2200">
                <a:latin typeface="Calibri"/>
                <a:ea typeface="Calibri"/>
                <a:cs typeface="Calibri"/>
                <a:sym typeface="Calibri"/>
              </a:rPr>
              <a:t>The semiconductor devices have been scaled down to nanometer dimension. Henceforth, it has become a great importance to simulate and study their behavior before the fabrication and implementation. Among many of the modern devices are Multi-gate devices, Junctionless devices, and Hetero-junction devices. The device characteristics of these devices are of great importance with respect to application point of view. In our present work, we shall carry out TCAD Sentaurus based simulation of few among these to study and compare their characteristics. Further, we shall also study the variation in the characteristics with device scaling. </a:t>
            </a:r>
            <a:endParaRPr b="1"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Montserrat Medium"/>
              <a:ea typeface="Montserrat Medium"/>
              <a:cs typeface="Montserrat Medium"/>
              <a:sym typeface="Montserrat Medium"/>
            </a:endParaRPr>
          </a:p>
          <a:p>
            <a:pPr indent="0" lvl="0" marL="0" marR="0" rtl="0" algn="l">
              <a:lnSpc>
                <a:spcPct val="115000"/>
              </a:lnSpc>
              <a:spcBef>
                <a:spcPts val="1200"/>
              </a:spcBef>
              <a:spcAft>
                <a:spcPts val="120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4139c7b045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92" name="Google Shape;92;g34139c7b045_0_0"/>
          <p:cNvGraphicFramePr/>
          <p:nvPr/>
        </p:nvGraphicFramePr>
        <p:xfrm>
          <a:off x="760225" y="1185325"/>
          <a:ext cx="3000000" cy="3000000"/>
        </p:xfrm>
        <a:graphic>
          <a:graphicData uri="http://schemas.openxmlformats.org/drawingml/2006/table">
            <a:tbl>
              <a:tblPr>
                <a:noFill/>
                <a:tableStyleId>{4E4F0EF0-FFB9-4E89-92A5-E361F3A92AF9}</a:tableStyleId>
              </a:tblPr>
              <a:tblGrid>
                <a:gridCol w="2044800"/>
                <a:gridCol w="1997525"/>
                <a:gridCol w="1997525"/>
                <a:gridCol w="1997525"/>
                <a:gridCol w="1997525"/>
              </a:tblGrid>
              <a:tr h="699150">
                <a:tc>
                  <a:txBody>
                    <a:bodyPr/>
                    <a:lstStyle/>
                    <a:p>
                      <a:pPr indent="0" lvl="0" marL="0" rtl="0" algn="l">
                        <a:spcBef>
                          <a:spcPts val="0"/>
                        </a:spcBef>
                        <a:spcAft>
                          <a:spcPts val="0"/>
                        </a:spcAft>
                        <a:buNone/>
                      </a:pPr>
                      <a:r>
                        <a:rPr b="1" lang="en-US" sz="1700">
                          <a:latin typeface="Calibri"/>
                          <a:ea typeface="Calibri"/>
                          <a:cs typeface="Calibri"/>
                          <a:sym typeface="Calibri"/>
                        </a:rPr>
                        <a:t>Parameter</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DGIM-FET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n</a:t>
                      </a:r>
                      <a:r>
                        <a:rPr b="1" lang="en-US" sz="1700">
                          <a:latin typeface="Calibri"/>
                          <a:ea typeface="Calibri"/>
                          <a:cs typeface="Calibri"/>
                          <a:sym typeface="Calibri"/>
                        </a:rPr>
                        <a:t>DGJL-FET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99150">
                <a:tc>
                  <a:txBody>
                    <a:bodyPr/>
                    <a:lstStyle/>
                    <a:p>
                      <a:pPr indent="0" lvl="0" marL="0" rtl="0" algn="l">
                        <a:spcBef>
                          <a:spcPts val="0"/>
                        </a:spcBef>
                        <a:spcAft>
                          <a:spcPts val="0"/>
                        </a:spcAft>
                        <a:buNone/>
                      </a:pPr>
                      <a:r>
                        <a:rPr b="1" lang="en-US" sz="1700">
                          <a:latin typeface="Calibri"/>
                          <a:ea typeface="Calibri"/>
                          <a:cs typeface="Calibri"/>
                          <a:sym typeface="Calibri"/>
                        </a:rPr>
                        <a:t>Size</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Smaller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Very Small</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Smallest among all</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68950">
                <a:tc>
                  <a:txBody>
                    <a:bodyPr/>
                    <a:lstStyle/>
                    <a:p>
                      <a:pPr indent="0" lvl="0" marL="0" rtl="0" algn="l">
                        <a:spcBef>
                          <a:spcPts val="0"/>
                        </a:spcBef>
                        <a:spcAft>
                          <a:spcPts val="0"/>
                        </a:spcAft>
                        <a:buNone/>
                      </a:pPr>
                      <a:r>
                        <a:rPr b="1" lang="en-US" sz="1700">
                          <a:latin typeface="Calibri"/>
                          <a:ea typeface="Calibri"/>
                          <a:cs typeface="Calibri"/>
                          <a:sym typeface="Calibri"/>
                        </a:rPr>
                        <a:t>Speed</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Fast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Fast but slower than DGIM</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Fastest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99150">
                <a:tc>
                  <a:txBody>
                    <a:bodyPr/>
                    <a:lstStyle/>
                    <a:p>
                      <a:pPr indent="0" lvl="0" marL="0" rtl="0" algn="l">
                        <a:spcBef>
                          <a:spcPts val="0"/>
                        </a:spcBef>
                        <a:spcAft>
                          <a:spcPts val="0"/>
                        </a:spcAft>
                        <a:buNone/>
                      </a:pPr>
                      <a:r>
                        <a:rPr b="1" lang="en-US" sz="1700">
                          <a:latin typeface="Calibri"/>
                          <a:ea typeface="Calibri"/>
                          <a:cs typeface="Calibri"/>
                          <a:sym typeface="Calibri"/>
                        </a:rPr>
                        <a:t>Thermal Stability</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Better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lower stability</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Best </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68950">
                <a:tc>
                  <a:txBody>
                    <a:bodyPr/>
                    <a:lstStyle/>
                    <a:p>
                      <a:pPr indent="0" lvl="0" marL="0" rtl="0" algn="l">
                        <a:spcBef>
                          <a:spcPts val="0"/>
                        </a:spcBef>
                        <a:spcAft>
                          <a:spcPts val="0"/>
                        </a:spcAft>
                        <a:buNone/>
                      </a:pPr>
                      <a:r>
                        <a:rPr b="1" lang="en-US" sz="1700">
                          <a:latin typeface="Calibri"/>
                          <a:ea typeface="Calibri"/>
                          <a:cs typeface="Calibri"/>
                          <a:sym typeface="Calibri"/>
                        </a:rPr>
                        <a:t>Majority Carriers</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Electrons (n-type) / Holes (p-type)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Electrons (n-type) / Holes (p-type)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Electrons (n-type) / Holes (p-type)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Electrons (n-type) / Holes (p-type)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68950">
                <a:tc>
                  <a:txBody>
                    <a:bodyPr/>
                    <a:lstStyle/>
                    <a:p>
                      <a:pPr indent="0" lvl="0" marL="0" rtl="0" algn="l">
                        <a:spcBef>
                          <a:spcPts val="0"/>
                        </a:spcBef>
                        <a:spcAft>
                          <a:spcPts val="0"/>
                        </a:spcAft>
                        <a:buNone/>
                      </a:pPr>
                      <a:r>
                        <a:rPr b="1" lang="en-US" sz="1700">
                          <a:latin typeface="Calibri"/>
                          <a:ea typeface="Calibri"/>
                          <a:cs typeface="Calibri"/>
                          <a:sym typeface="Calibri"/>
                        </a:rPr>
                        <a:t>Minority Carriers</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Few due to inversion layer</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Fewer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Not Available(no junction)</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Almost negligible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3" name="Google Shape;93;g34139c7b045_0_0"/>
          <p:cNvSpPr txBox="1"/>
          <p:nvPr/>
        </p:nvSpPr>
        <p:spPr>
          <a:xfrm>
            <a:off x="503650" y="327725"/>
            <a:ext cx="86526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Comparison</a:t>
            </a:r>
            <a:r>
              <a:rPr b="1" lang="en-US" sz="2700">
                <a:latin typeface="Calibri"/>
                <a:ea typeface="Calibri"/>
                <a:cs typeface="Calibri"/>
                <a:sym typeface="Calibri"/>
              </a:rPr>
              <a:t> table:</a:t>
            </a:r>
            <a:endParaRPr b="1" sz="2700">
              <a:latin typeface="Calibri"/>
              <a:ea typeface="Calibri"/>
              <a:cs typeface="Calibri"/>
              <a:sym typeface="Calibri"/>
            </a:endParaRPr>
          </a:p>
        </p:txBody>
      </p:sp>
      <p:graphicFrame>
        <p:nvGraphicFramePr>
          <p:cNvPr id="94" name="Google Shape;94;g34139c7b045_0_0"/>
          <p:cNvGraphicFramePr/>
          <p:nvPr/>
        </p:nvGraphicFramePr>
        <p:xfrm>
          <a:off x="152400" y="152400"/>
          <a:ext cx="3000000" cy="3000000"/>
        </p:xfrm>
        <a:graphic>
          <a:graphicData uri="http://schemas.openxmlformats.org/drawingml/2006/table">
            <a:tbl>
              <a:tblPr>
                <a:noFill/>
                <a:tableStyleId>{CB1BDD04-B790-41DE-9253-62CA39925389}</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4139c7b045_0_7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01" name="Google Shape;101;g34139c7b045_0_70"/>
          <p:cNvGraphicFramePr/>
          <p:nvPr/>
        </p:nvGraphicFramePr>
        <p:xfrm>
          <a:off x="935450" y="857000"/>
          <a:ext cx="3000000" cy="3000000"/>
        </p:xfrm>
        <a:graphic>
          <a:graphicData uri="http://schemas.openxmlformats.org/drawingml/2006/table">
            <a:tbl>
              <a:tblPr>
                <a:noFill/>
                <a:tableStyleId>{4E4F0EF0-FFB9-4E89-92A5-E361F3A92AF9}</a:tableStyleId>
              </a:tblPr>
              <a:tblGrid>
                <a:gridCol w="1896350"/>
                <a:gridCol w="1896350"/>
                <a:gridCol w="1896350"/>
                <a:gridCol w="1896350"/>
                <a:gridCol w="1896350"/>
              </a:tblGrid>
              <a:tr h="485725">
                <a:tc>
                  <a:txBody>
                    <a:bodyPr/>
                    <a:lstStyle/>
                    <a:p>
                      <a:pPr indent="0" lvl="0" marL="0" rtl="0" algn="l">
                        <a:spcBef>
                          <a:spcPts val="0"/>
                        </a:spcBef>
                        <a:spcAft>
                          <a:spcPts val="0"/>
                        </a:spcAft>
                        <a:buNone/>
                      </a:pPr>
                      <a:r>
                        <a:rPr b="1" lang="en-US" sz="1700">
                          <a:latin typeface="Calibri"/>
                          <a:ea typeface="Calibri"/>
                          <a:cs typeface="Calibri"/>
                          <a:sym typeface="Calibri"/>
                        </a:rPr>
                        <a:t>Parameter</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IM - 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DGIM-FET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n</a:t>
                      </a:r>
                      <a:r>
                        <a:rPr b="1" lang="en-US" sz="1700">
                          <a:latin typeface="Calibri"/>
                          <a:ea typeface="Calibri"/>
                          <a:cs typeface="Calibri"/>
                          <a:sym typeface="Calibri"/>
                        </a:rPr>
                        <a:t>DGJL-FET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Leakage Current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Very 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Threshold Voltage (Vth)</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Lowest among all</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Optimal (better than JL but controlled)</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ID vs VG Plot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Standard like MOSFET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Steeper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Slower rise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Steepest increase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Doping Profile</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Normal</a:t>
                      </a:r>
                      <a:r>
                        <a:rPr lang="en-US" sz="1700">
                          <a:latin typeface="Calibri"/>
                          <a:ea typeface="Calibri"/>
                          <a:cs typeface="Calibri"/>
                          <a:sym typeface="Calibri"/>
                        </a:rPr>
                        <a:t> doping</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 doping in channel region</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Uniform doping throughout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Ultra-thin uniform doping</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Fabrication Complexity</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Standard CMOS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More complex due to double-gate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Easier than DGIM but has leakage issues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Most complex but best performance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4165dc2a0e_0_15"/>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8" name="Google Shape;108;g34165dc2a0e_0_15"/>
          <p:cNvSpPr txBox="1"/>
          <p:nvPr/>
        </p:nvSpPr>
        <p:spPr>
          <a:xfrm>
            <a:off x="311350" y="468750"/>
            <a:ext cx="10947300" cy="55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9" name="Google Shape;109;g34165dc2a0e_0_15"/>
          <p:cNvGraphicFramePr/>
          <p:nvPr/>
        </p:nvGraphicFramePr>
        <p:xfrm>
          <a:off x="952500" y="976675"/>
          <a:ext cx="3000000" cy="3000000"/>
        </p:xfrm>
        <a:graphic>
          <a:graphicData uri="http://schemas.openxmlformats.org/drawingml/2006/table">
            <a:tbl>
              <a:tblPr>
                <a:noFill/>
                <a:tableStyleId>{4E4F0EF0-FFB9-4E89-92A5-E361F3A92AF9}</a:tableStyleId>
              </a:tblPr>
              <a:tblGrid>
                <a:gridCol w="1816400"/>
                <a:gridCol w="1816400"/>
                <a:gridCol w="1816400"/>
                <a:gridCol w="1816400"/>
                <a:gridCol w="1816400"/>
              </a:tblGrid>
              <a:tr h="677850">
                <a:tc>
                  <a:txBody>
                    <a:bodyPr/>
                    <a:lstStyle/>
                    <a:p>
                      <a:pPr indent="0" lvl="0" marL="0" rtl="0" algn="l">
                        <a:spcBef>
                          <a:spcPts val="0"/>
                        </a:spcBef>
                        <a:spcAft>
                          <a:spcPts val="0"/>
                        </a:spcAft>
                        <a:buNone/>
                      </a:pPr>
                      <a:r>
                        <a:rPr b="1" lang="en-US" sz="1700">
                          <a:latin typeface="Calibri"/>
                          <a:ea typeface="Calibri"/>
                          <a:cs typeface="Calibri"/>
                          <a:sym typeface="Calibri"/>
                        </a:rPr>
                        <a:t>Parameter</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DGIM-FET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nDGJL-FET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850">
                <a:tc>
                  <a:txBody>
                    <a:bodyPr/>
                    <a:lstStyle/>
                    <a:p>
                      <a:pPr indent="0" lvl="0" marL="0" rtl="0" algn="l">
                        <a:spcBef>
                          <a:spcPts val="0"/>
                        </a:spcBef>
                        <a:spcAft>
                          <a:spcPts val="0"/>
                        </a:spcAft>
                        <a:buNone/>
                      </a:pPr>
                      <a:r>
                        <a:rPr b="1" lang="en-US" sz="1700">
                          <a:latin typeface="Calibri"/>
                          <a:ea typeface="Calibri"/>
                          <a:cs typeface="Calibri"/>
                          <a:sym typeface="Calibri"/>
                        </a:rPr>
                        <a:t>power consumption</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Lowest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850">
                <a:tc>
                  <a:txBody>
                    <a:bodyPr/>
                    <a:lstStyle/>
                    <a:p>
                      <a:pPr indent="0" lvl="0" marL="0" rtl="0" algn="l">
                        <a:spcBef>
                          <a:spcPts val="0"/>
                        </a:spcBef>
                        <a:spcAft>
                          <a:spcPts val="0"/>
                        </a:spcAft>
                        <a:buNone/>
                      </a:pPr>
                      <a:r>
                        <a:rPr b="1" lang="en-US" sz="1700">
                          <a:latin typeface="Calibri"/>
                          <a:ea typeface="Calibri"/>
                          <a:cs typeface="Calibri"/>
                          <a:sym typeface="Calibri"/>
                        </a:rPr>
                        <a:t>scalability</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Medium</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V</a:t>
                      </a:r>
                      <a:r>
                        <a:rPr lang="en-US" sz="1700">
                          <a:latin typeface="Calibri"/>
                          <a:ea typeface="Calibri"/>
                          <a:cs typeface="Calibri"/>
                          <a:sym typeface="Calibri"/>
                        </a:rPr>
                        <a:t>ery 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850">
                <a:tc>
                  <a:txBody>
                    <a:bodyPr/>
                    <a:lstStyle/>
                    <a:p>
                      <a:pPr indent="0" lvl="0" marL="0" rtl="0" algn="l">
                        <a:spcBef>
                          <a:spcPts val="0"/>
                        </a:spcBef>
                        <a:spcAft>
                          <a:spcPts val="0"/>
                        </a:spcAft>
                        <a:buNone/>
                      </a:pPr>
                      <a:r>
                        <a:rPr b="1" lang="en-US" sz="1700">
                          <a:latin typeface="Calibri"/>
                          <a:ea typeface="Calibri"/>
                          <a:cs typeface="Calibri"/>
                          <a:sym typeface="Calibri"/>
                        </a:rPr>
                        <a:t>Heat Dissipation</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Medium</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Lowest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431050">
                <a:tc>
                  <a:txBody>
                    <a:bodyPr/>
                    <a:lstStyle/>
                    <a:p>
                      <a:pPr indent="0" lvl="0" marL="0" rtl="0" algn="l">
                        <a:spcBef>
                          <a:spcPts val="0"/>
                        </a:spcBef>
                        <a:spcAft>
                          <a:spcPts val="0"/>
                        </a:spcAft>
                        <a:buNone/>
                      </a:pPr>
                      <a:r>
                        <a:rPr b="1" lang="en-US" sz="1700">
                          <a:latin typeface="Calibri"/>
                          <a:ea typeface="Calibri"/>
                          <a:cs typeface="Calibri"/>
                          <a:sym typeface="Calibri"/>
                        </a:rPr>
                        <a:t>Applications</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General MOSFET applications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High-speed and low-power applications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Low-power but high-leakage applications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Ultra-low power, high-performance applications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234421f7c8_0_39"/>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16" name="Google Shape;116;g3234421f7c8_0_39"/>
          <p:cNvGraphicFramePr/>
          <p:nvPr/>
        </p:nvGraphicFramePr>
        <p:xfrm>
          <a:off x="681788" y="857250"/>
          <a:ext cx="3000000" cy="3000000"/>
        </p:xfrm>
        <a:graphic>
          <a:graphicData uri="http://schemas.openxmlformats.org/drawingml/2006/table">
            <a:tbl>
              <a:tblPr>
                <a:noFill/>
                <a:tableStyleId>{AA2890CB-4121-462A-9B1A-62977222B152}</a:tableStyleId>
              </a:tblPr>
              <a:tblGrid>
                <a:gridCol w="1405600"/>
                <a:gridCol w="1405600"/>
                <a:gridCol w="906900"/>
                <a:gridCol w="1323150"/>
                <a:gridCol w="1483300"/>
                <a:gridCol w="1601900"/>
                <a:gridCol w="1712775"/>
              </a:tblGrid>
              <a:tr h="91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T</a:t>
                      </a:r>
                      <a:r>
                        <a:rPr b="1" lang="en-US" sz="2500">
                          <a:latin typeface="Calibri"/>
                          <a:ea typeface="Calibri"/>
                          <a:cs typeface="Calibri"/>
                          <a:sym typeface="Calibri"/>
                        </a:rPr>
                        <a:t>itle</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A</a:t>
                      </a:r>
                      <a:r>
                        <a:rPr b="1" lang="en-US" sz="2500">
                          <a:latin typeface="Calibri"/>
                          <a:ea typeface="Calibri"/>
                          <a:cs typeface="Calibri"/>
                          <a:sym typeface="Calibri"/>
                        </a:rPr>
                        <a:t>uthor</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Y</a:t>
                      </a:r>
                      <a:r>
                        <a:rPr b="1" lang="en-US" sz="2500">
                          <a:latin typeface="Calibri"/>
                          <a:ea typeface="Calibri"/>
                          <a:cs typeface="Calibri"/>
                          <a:sym typeface="Calibri"/>
                        </a:rPr>
                        <a:t>ear</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latin typeface="Calibri"/>
                          <a:ea typeface="Calibri"/>
                          <a:cs typeface="Calibri"/>
                          <a:sym typeface="Calibri"/>
                        </a:rPr>
                        <a:t>T</a:t>
                      </a:r>
                      <a:r>
                        <a:rPr b="1" lang="en-US" sz="1700">
                          <a:latin typeface="Calibri"/>
                          <a:ea typeface="Calibri"/>
                          <a:cs typeface="Calibri"/>
                          <a:sym typeface="Calibri"/>
                        </a:rPr>
                        <a:t>echnology Used</a:t>
                      </a:r>
                      <a:endParaRPr b="1"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t/>
                      </a:r>
                      <a:endParaRPr b="1" sz="25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1" lang="en-US" sz="2500" u="none" cap="none" strike="noStrike">
                          <a:latin typeface="Calibri"/>
                          <a:ea typeface="Calibri"/>
                          <a:cs typeface="Calibri"/>
                          <a:sym typeface="Calibri"/>
                        </a:rPr>
                        <a:t>S</a:t>
                      </a:r>
                      <a:r>
                        <a:rPr b="1" lang="en-US" sz="2500">
                          <a:latin typeface="Calibri"/>
                          <a:ea typeface="Calibri"/>
                          <a:cs typeface="Calibri"/>
                          <a:sym typeface="Calibri"/>
                        </a:rPr>
                        <a:t>ummary</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P</a:t>
                      </a:r>
                      <a:r>
                        <a:rPr b="1" lang="en-US" sz="2500">
                          <a:latin typeface="Calibri"/>
                          <a:ea typeface="Calibri"/>
                          <a:cs typeface="Calibri"/>
                          <a:sym typeface="Calibri"/>
                        </a:rPr>
                        <a:t>ro</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L</a:t>
                      </a:r>
                      <a:r>
                        <a:rPr b="1" lang="en-US" sz="2500">
                          <a:latin typeface="Calibri"/>
                          <a:ea typeface="Calibri"/>
                          <a:cs typeface="Calibri"/>
                          <a:sym typeface="Calibri"/>
                        </a:rPr>
                        <a:t>imitation</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870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Device and circuit performance analysis of double gate junctionless transistors at Lg = 18 nm</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Chitrakant Sahu,</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Jawar Singh</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2014</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ATLAS TCAD mixed-mode simulator</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JL DG devices outperform IM FETs with better speed and stability.</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Faster performance and improved SRAM stability</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JL design complexity compared to conventional CMOS.</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83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Analysis of Delta-Doped and Uniformly Doped AlGaAs/GaAs HEMTs by Ensemble Monte Carlo Simulations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Ki Wook Kim, Hong Tian, Michael A. Littlejohn</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1991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Uniformly doped AlGaAs/GaAs high electron mobility transistors (HEMTs)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Delta-doped HEMTs outperform uniform ones in electron density and speed.</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Improved transconductance and drain current drive</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Increased complexity in device structure and fabrication.</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7" name="Google Shape;117;g3234421f7c8_0_39"/>
          <p:cNvSpPr txBox="1"/>
          <p:nvPr/>
        </p:nvSpPr>
        <p:spPr>
          <a:xfrm>
            <a:off x="681800" y="115300"/>
            <a:ext cx="11234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L</a:t>
            </a:r>
            <a:r>
              <a:rPr b="1" lang="en-US" sz="2800">
                <a:solidFill>
                  <a:schemeClr val="dk1"/>
                </a:solidFill>
                <a:latin typeface="Calibri"/>
                <a:ea typeface="Calibri"/>
                <a:cs typeface="Calibri"/>
                <a:sym typeface="Calibri"/>
              </a:rPr>
              <a:t>iterature Survey</a:t>
            </a:r>
            <a:r>
              <a:rPr b="1" i="0" lang="en-US" sz="2800" u="none" cap="none" strike="noStrike">
                <a:solidFill>
                  <a:schemeClr val="dk1"/>
                </a:solidFill>
                <a:latin typeface="Calibri"/>
                <a:ea typeface="Calibri"/>
                <a:cs typeface="Calibri"/>
                <a:sym typeface="Calibri"/>
              </a:rPr>
              <a:t>:</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234421f7c8_0_126"/>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24" name="Google Shape;124;g3234421f7c8_0_126"/>
          <p:cNvGraphicFramePr/>
          <p:nvPr/>
        </p:nvGraphicFramePr>
        <p:xfrm>
          <a:off x="538913" y="417163"/>
          <a:ext cx="3000000" cy="3000000"/>
        </p:xfrm>
        <a:graphic>
          <a:graphicData uri="http://schemas.openxmlformats.org/drawingml/2006/table">
            <a:tbl>
              <a:tblPr>
                <a:noFill/>
                <a:tableStyleId>{AA2890CB-4121-462A-9B1A-62977222B152}</a:tableStyleId>
              </a:tblPr>
              <a:tblGrid>
                <a:gridCol w="1822925"/>
                <a:gridCol w="1339650"/>
                <a:gridCol w="1020275"/>
                <a:gridCol w="1488525"/>
                <a:gridCol w="1668700"/>
                <a:gridCol w="1802125"/>
                <a:gridCol w="1926850"/>
              </a:tblGrid>
              <a:tr h="775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T</a:t>
                      </a:r>
                      <a:r>
                        <a:rPr b="1" lang="en-US" sz="2500">
                          <a:latin typeface="Calibri"/>
                          <a:ea typeface="Calibri"/>
                          <a:cs typeface="Calibri"/>
                          <a:sym typeface="Calibri"/>
                        </a:rPr>
                        <a:t>itle</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2500"/>
                        <a:buFont typeface="Arial"/>
                        <a:buNone/>
                      </a:pPr>
                      <a:r>
                        <a:rPr b="1" lang="en-US" sz="2500" u="none" cap="none" strike="noStrike">
                          <a:latin typeface="Calibri"/>
                          <a:ea typeface="Calibri"/>
                          <a:cs typeface="Calibri"/>
                          <a:sym typeface="Calibri"/>
                        </a:rPr>
                        <a:t>A</a:t>
                      </a:r>
                      <a:r>
                        <a:rPr b="1" lang="en-US" sz="2500">
                          <a:latin typeface="Calibri"/>
                          <a:ea typeface="Calibri"/>
                          <a:cs typeface="Calibri"/>
                          <a:sym typeface="Calibri"/>
                        </a:rPr>
                        <a:t>uthor</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Y</a:t>
                      </a:r>
                      <a:r>
                        <a:rPr b="1" lang="en-US" sz="2500">
                          <a:latin typeface="Calibri"/>
                          <a:ea typeface="Calibri"/>
                          <a:cs typeface="Calibri"/>
                          <a:sym typeface="Calibri"/>
                        </a:rPr>
                        <a:t>ear</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latin typeface="Calibri"/>
                          <a:ea typeface="Calibri"/>
                          <a:cs typeface="Calibri"/>
                          <a:sym typeface="Calibri"/>
                        </a:rPr>
                        <a:t>T</a:t>
                      </a:r>
                      <a:r>
                        <a:rPr b="1" lang="en-US" sz="1700">
                          <a:latin typeface="Calibri"/>
                          <a:ea typeface="Calibri"/>
                          <a:cs typeface="Calibri"/>
                          <a:sym typeface="Calibri"/>
                        </a:rPr>
                        <a:t>echnology Used</a:t>
                      </a:r>
                      <a:endParaRPr b="1"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b="1" lang="en-US" sz="2500" u="none" cap="none" strike="noStrike">
                          <a:latin typeface="Calibri"/>
                          <a:ea typeface="Calibri"/>
                          <a:cs typeface="Calibri"/>
                          <a:sym typeface="Calibri"/>
                        </a:rPr>
                        <a:t>S</a:t>
                      </a:r>
                      <a:r>
                        <a:rPr b="1" lang="en-US" sz="2500">
                          <a:latin typeface="Calibri"/>
                          <a:ea typeface="Calibri"/>
                          <a:cs typeface="Calibri"/>
                          <a:sym typeface="Calibri"/>
                        </a:rPr>
                        <a:t>ummary</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P</a:t>
                      </a:r>
                      <a:r>
                        <a:rPr b="1" lang="en-US" sz="2500">
                          <a:latin typeface="Calibri"/>
                          <a:ea typeface="Calibri"/>
                          <a:cs typeface="Calibri"/>
                          <a:sym typeface="Calibri"/>
                        </a:rPr>
                        <a:t>ro</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L</a:t>
                      </a:r>
                      <a:r>
                        <a:rPr b="1" lang="en-US" sz="2500">
                          <a:latin typeface="Calibri"/>
                          <a:ea typeface="Calibri"/>
                          <a:cs typeface="Calibri"/>
                          <a:sym typeface="Calibri"/>
                        </a:rPr>
                        <a:t>imitation</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85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A Physics-Based Threshold Voltage Model for Junctionless Double Gate FETs Having Vertical Structural and Doping Asymmetry</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Calibri"/>
                          <a:ea typeface="Calibri"/>
                          <a:cs typeface="Calibri"/>
                          <a:sym typeface="Calibri"/>
                        </a:rPr>
                        <a:t>A. Kumar,</a:t>
                      </a:r>
                      <a:endParaRPr sz="1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Calibri"/>
                          <a:ea typeface="Calibri"/>
                          <a:cs typeface="Calibri"/>
                          <a:sym typeface="Calibri"/>
                        </a:rPr>
                        <a:t>J. N. Roy</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2019</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Calibri"/>
                          <a:ea typeface="Calibri"/>
                          <a:cs typeface="Calibri"/>
                          <a:sym typeface="Calibri"/>
                        </a:rPr>
                        <a:t>Synopsys Sentaurus Device simulation tool,</a:t>
                      </a:r>
                      <a:endParaRPr sz="1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Calibri"/>
                          <a:ea typeface="Calibri"/>
                          <a:cs typeface="Calibri"/>
                          <a:sym typeface="Calibri"/>
                        </a:rPr>
                        <a:t>MATLAB</a:t>
                      </a:r>
                      <a:endParaRPr sz="19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Model for asymmetric JL DG FETs simplifies analysis while maintaining accuracy</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Simplifies complex calculations with improved accuracy.</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May not account for all real-world device variations.</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48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Impact of Single Charged Gate Oxide Defects on the Performance and Scaling of Nanoscaled FETs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J. Franco, B. Kaczer, M. Toledano-Luque, et al.</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2012</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Nanoscaled Field-Effect Transistors (FETs)</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particularly pFinFETs and planar pMOSFETs, which include SiGe channel devices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NBTI reliability in nanoscaled FETs varies by technology, impacting scaling</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SiGe channel devices exhibit reduced time-dependent variability, enhancing NBTI robustness.</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The severe 1/area scaling rule complicates reliability predictions for further scaling.</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4165dc2a0e_0_53"/>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31" name="Google Shape;131;g34165dc2a0e_0_53"/>
          <p:cNvGraphicFramePr/>
          <p:nvPr/>
        </p:nvGraphicFramePr>
        <p:xfrm>
          <a:off x="722450" y="549275"/>
          <a:ext cx="3000000" cy="3000000"/>
        </p:xfrm>
        <a:graphic>
          <a:graphicData uri="http://schemas.openxmlformats.org/drawingml/2006/table">
            <a:tbl>
              <a:tblPr>
                <a:noFill/>
                <a:tableStyleId>{B069BFC9-5EFA-4F9E-9C2F-B4CBE660E6C6}</a:tableStyleId>
              </a:tblPr>
              <a:tblGrid>
                <a:gridCol w="2029650"/>
                <a:gridCol w="1294750"/>
                <a:gridCol w="1294750"/>
                <a:gridCol w="804875"/>
                <a:gridCol w="1465125"/>
                <a:gridCol w="1229375"/>
                <a:gridCol w="1173525"/>
                <a:gridCol w="1264400"/>
              </a:tblGrid>
              <a:tr h="939425">
                <a:tc>
                  <a:txBody>
                    <a:bodyPr/>
                    <a:lstStyle/>
                    <a:p>
                      <a:pPr indent="0" lvl="0" marL="0" rtl="0" algn="l">
                        <a:spcBef>
                          <a:spcPts val="0"/>
                        </a:spcBef>
                        <a:spcAft>
                          <a:spcPts val="0"/>
                        </a:spcAft>
                        <a:buNone/>
                      </a:pPr>
                      <a:r>
                        <a:rPr b="1" lang="en-US" sz="1700">
                          <a:latin typeface="Calibri"/>
                          <a:ea typeface="Calibri"/>
                          <a:cs typeface="Calibri"/>
                          <a:sym typeface="Calibri"/>
                        </a:rPr>
                        <a:t>TITLE</a:t>
                      </a:r>
                      <a:endParaRPr b="1" sz="1700">
                        <a:latin typeface="Calibri"/>
                        <a:ea typeface="Calibri"/>
                        <a:cs typeface="Calibri"/>
                        <a:sym typeface="Calibri"/>
                      </a:endParaRPr>
                    </a:p>
                    <a:p>
                      <a:pPr indent="0" lvl="0" marL="0" rtl="0" algn="l">
                        <a:spcBef>
                          <a:spcPts val="0"/>
                        </a:spcBef>
                        <a:spcAft>
                          <a:spcPts val="0"/>
                        </a:spcAft>
                        <a:buNone/>
                      </a:pPr>
                      <a:r>
                        <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AUTHOR</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YEAR</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TECHNOLOGY USED</a:t>
                      </a:r>
                      <a:endParaRPr b="1" sz="1700">
                        <a:latin typeface="Calibri"/>
                        <a:ea typeface="Calibri"/>
                        <a:cs typeface="Calibri"/>
                        <a:sym typeface="Calibri"/>
                      </a:endParaRPr>
                    </a:p>
                    <a:p>
                      <a:pPr indent="0" lvl="0" marL="0" rtl="0" algn="l">
                        <a:spcBef>
                          <a:spcPts val="0"/>
                        </a:spcBef>
                        <a:spcAft>
                          <a:spcPts val="0"/>
                        </a:spcAft>
                        <a:buNone/>
                      </a:pPr>
                      <a:r>
                        <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SUMMARY</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PRO</a:t>
                      </a:r>
                      <a:endParaRPr b="1" sz="1700">
                        <a:latin typeface="Calibri"/>
                        <a:ea typeface="Calibri"/>
                        <a:cs typeface="Calibri"/>
                        <a:sym typeface="Calibri"/>
                      </a:endParaRPr>
                    </a:p>
                    <a:p>
                      <a:pPr indent="0" lvl="0" marL="0" rtl="0" algn="l">
                        <a:spcBef>
                          <a:spcPts val="0"/>
                        </a:spcBef>
                        <a:spcAft>
                          <a:spcPts val="0"/>
                        </a:spcAft>
                        <a:buNone/>
                      </a:pPr>
                      <a:r>
                        <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 LIMITATION</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33425">
                <a:tc>
                  <a:txBody>
                    <a:bodyPr/>
                    <a:lstStyle/>
                    <a:p>
                      <a:pPr indent="0" lvl="0" marL="0" rtl="0" algn="l">
                        <a:spcBef>
                          <a:spcPts val="0"/>
                        </a:spcBef>
                        <a:spcAft>
                          <a:spcPts val="0"/>
                        </a:spcAft>
                        <a:buNone/>
                      </a:pPr>
                      <a:r>
                        <a:rPr lang="en-US" sz="1700">
                          <a:latin typeface="Calibri"/>
                          <a:ea typeface="Calibri"/>
                          <a:cs typeface="Calibri"/>
                          <a:sym typeface="Calibri"/>
                        </a:rPr>
                        <a:t>Thermo-magnetic effects on MOSFETs simulated and experimentally characterized for reliability 5th</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Gabriela A. Rodríguez-Ruiz et al.</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2015</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Thermo-magnetic modeling and simulation in nano-scaled MOSFETs.</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The paper introduces a simulation method for studying the effects of temperature and magnetic fields on the gate tunneling current in MOSFET devices.</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Provides a new method for mapping electronic properties in nanoscaled MOSFETs.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Simulation and experimental setup are complex and require precise control.</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2022-05-23T07:15:42Z</dcterms:created>
  <dc:creator>GITAM</dc:creator>
</cp:coreProperties>
</file>