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98601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130076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178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70115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0277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1332953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2028815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3087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90804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B602E-8059-4E72-A504-879B5866B487}"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6136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B602E-8059-4E72-A504-879B5866B487}"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280560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B602E-8059-4E72-A504-879B5866B487}"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273067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B602E-8059-4E72-A504-879B5866B487}"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29767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B602E-8059-4E72-A504-879B5866B487}"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4846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B602E-8059-4E72-A504-879B5866B487}"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36105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B602E-8059-4E72-A504-879B5866B487}"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95C74-EA16-4B19-9600-4B4144F841EC}" type="slidenum">
              <a:rPr lang="en-US" smtClean="0"/>
              <a:t>‹#›</a:t>
            </a:fld>
            <a:endParaRPr lang="en-US"/>
          </a:p>
        </p:txBody>
      </p:sp>
    </p:spTree>
    <p:extLst>
      <p:ext uri="{BB962C8B-B14F-4D97-AF65-F5344CB8AC3E}">
        <p14:creationId xmlns:p14="http://schemas.microsoft.com/office/powerpoint/2010/main" val="1412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3B602E-8059-4E72-A504-879B5866B487}" type="datetimeFigureOut">
              <a:rPr lang="en-US" smtClean="0"/>
              <a:t>8/21/2021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495C74-EA16-4B19-9600-4B4144F841EC}" type="slidenum">
              <a:rPr lang="en-US" smtClean="0"/>
              <a:t>‹#›</a:t>
            </a:fld>
            <a:endParaRPr lang="en-US"/>
          </a:p>
        </p:txBody>
      </p:sp>
    </p:spTree>
    <p:extLst>
      <p:ext uri="{BB962C8B-B14F-4D97-AF65-F5344CB8AC3E}">
        <p14:creationId xmlns:p14="http://schemas.microsoft.com/office/powerpoint/2010/main" val="674732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447A-6E2B-46CF-A50D-ECF05D9E657C}"/>
              </a:ext>
            </a:extLst>
          </p:cNvPr>
          <p:cNvSpPr>
            <a:spLocks noGrp="1"/>
          </p:cNvSpPr>
          <p:nvPr>
            <p:ph type="ctrTitle"/>
          </p:nvPr>
        </p:nvSpPr>
        <p:spPr>
          <a:xfrm>
            <a:off x="3381375" y="228599"/>
            <a:ext cx="5991225" cy="2875813"/>
          </a:xfrm>
        </p:spPr>
        <p:txBody>
          <a:bodyPr>
            <a:normAutofit/>
          </a:bodyPr>
          <a:lstStyle/>
          <a:p>
            <a:r>
              <a:rPr lang="en-US" b="1" u="sng" dirty="0">
                <a:solidFill>
                  <a:srgbClr val="FF0000"/>
                </a:solidFill>
              </a:rPr>
              <a:t>Online</a:t>
            </a:r>
            <a:r>
              <a:rPr lang="en-US" b="1" u="sng" dirty="0"/>
              <a:t> </a:t>
            </a:r>
            <a:r>
              <a:rPr lang="en-US" b="1" u="sng" dirty="0">
                <a:solidFill>
                  <a:srgbClr val="00B050"/>
                </a:solidFill>
              </a:rPr>
              <a:t>vegetables</a:t>
            </a:r>
            <a:r>
              <a:rPr lang="en-US" b="1" u="sng" dirty="0"/>
              <a:t> </a:t>
            </a:r>
            <a:r>
              <a:rPr lang="en-US" b="1" u="sng" dirty="0">
                <a:solidFill>
                  <a:srgbClr val="0070C0"/>
                </a:solidFill>
              </a:rPr>
              <a:t>and</a:t>
            </a:r>
            <a:r>
              <a:rPr lang="en-US" b="1" u="sng" dirty="0"/>
              <a:t> </a:t>
            </a:r>
            <a:r>
              <a:rPr lang="en-US" b="1" u="sng" dirty="0">
                <a:solidFill>
                  <a:srgbClr val="FFC000"/>
                </a:solidFill>
              </a:rPr>
              <a:t>Fruits </a:t>
            </a:r>
            <a:r>
              <a:rPr lang="en-US" b="1" u="sng" dirty="0">
                <a:solidFill>
                  <a:schemeClr val="accent4">
                    <a:lumMod val="75000"/>
                  </a:schemeClr>
                </a:solidFill>
              </a:rPr>
              <a:t>Kart</a:t>
            </a:r>
            <a:r>
              <a:rPr lang="en-US" b="1" u="sng" dirty="0">
                <a:solidFill>
                  <a:srgbClr val="FFC000"/>
                </a:solidFill>
              </a:rPr>
              <a:t> </a:t>
            </a:r>
          </a:p>
        </p:txBody>
      </p:sp>
      <p:pic>
        <p:nvPicPr>
          <p:cNvPr id="5" name="Picture 4">
            <a:extLst>
              <a:ext uri="{FF2B5EF4-FFF2-40B4-BE49-F238E27FC236}">
                <a16:creationId xmlns:a16="http://schemas.microsoft.com/office/drawing/2014/main" id="{99A2B032-17E9-4F51-A237-9D485B8C1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0" y="3104412"/>
            <a:ext cx="5524500" cy="3753588"/>
          </a:xfrm>
          <a:prstGeom prst="rect">
            <a:avLst/>
          </a:prstGeom>
        </p:spPr>
      </p:pic>
      <p:pic>
        <p:nvPicPr>
          <p:cNvPr id="9" name="Picture 8">
            <a:extLst>
              <a:ext uri="{FF2B5EF4-FFF2-40B4-BE49-F238E27FC236}">
                <a16:creationId xmlns:a16="http://schemas.microsoft.com/office/drawing/2014/main" id="{483FE41E-D529-49AB-A891-E73FC6470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25"/>
            <a:ext cx="4495800" cy="4714875"/>
          </a:xfrm>
          <a:prstGeom prst="rect">
            <a:avLst/>
          </a:prstGeom>
        </p:spPr>
      </p:pic>
    </p:spTree>
    <p:extLst>
      <p:ext uri="{BB962C8B-B14F-4D97-AF65-F5344CB8AC3E}">
        <p14:creationId xmlns:p14="http://schemas.microsoft.com/office/powerpoint/2010/main" val="344407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C026B-B2BE-4DB1-9816-59FD448FABEF}"/>
              </a:ext>
            </a:extLst>
          </p:cNvPr>
          <p:cNvSpPr txBox="1"/>
          <p:nvPr/>
        </p:nvSpPr>
        <p:spPr>
          <a:xfrm>
            <a:off x="4933950" y="1428751"/>
            <a:ext cx="4057650" cy="4801314"/>
          </a:xfrm>
          <a:prstGeom prst="rect">
            <a:avLst/>
          </a:prstGeom>
          <a:noFill/>
        </p:spPr>
        <p:txBody>
          <a:bodyPr wrap="square" rtlCol="0">
            <a:spAutoFit/>
          </a:bodyPr>
          <a:lstStyle/>
          <a:p>
            <a:r>
              <a:rPr lang="en-US" b="0" i="0" dirty="0">
                <a:solidFill>
                  <a:srgbClr val="727272"/>
                </a:solidFill>
                <a:effectLst/>
                <a:latin typeface="Roboto" panose="02000000000000000000" pitchFamily="2" charset="0"/>
              </a:rPr>
              <a:t>A fruit is a seed bearing part of plant and is edible when ripen and fleshy. Many vegetables may be considered fruit in the true botanical sense. Botanically, fruits are those portion of plant which house seeds. Therefore, items such as tomatoes, cucumber, peppers etc. would be classified as fruit on this basis. However, important distinction between fruit and vegetable lies on usage basis. Those items that are generally eaten with main course of meal are considered vegetables. Those that are commonly eaten as deserts are considered fruits. Vegetables are derived from different parts of the plants.</a:t>
            </a:r>
            <a:endParaRPr lang="en-US" dirty="0"/>
          </a:p>
        </p:txBody>
      </p:sp>
      <p:pic>
        <p:nvPicPr>
          <p:cNvPr id="4" name="Picture 3">
            <a:extLst>
              <a:ext uri="{FF2B5EF4-FFF2-40B4-BE49-F238E27FC236}">
                <a16:creationId xmlns:a16="http://schemas.microsoft.com/office/drawing/2014/main" id="{4860E0FF-73D6-47DC-B557-9FD144169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600200"/>
            <a:ext cx="4057651" cy="5162550"/>
          </a:xfrm>
          <a:prstGeom prst="rect">
            <a:avLst/>
          </a:prstGeom>
        </p:spPr>
      </p:pic>
      <p:sp>
        <p:nvSpPr>
          <p:cNvPr id="5" name="TextBox 4">
            <a:extLst>
              <a:ext uri="{FF2B5EF4-FFF2-40B4-BE49-F238E27FC236}">
                <a16:creationId xmlns:a16="http://schemas.microsoft.com/office/drawing/2014/main" id="{0A13D857-3E98-4A73-8B27-2DBECBA88CA2}"/>
              </a:ext>
            </a:extLst>
          </p:cNvPr>
          <p:cNvSpPr txBox="1"/>
          <p:nvPr/>
        </p:nvSpPr>
        <p:spPr>
          <a:xfrm>
            <a:off x="523875" y="552450"/>
            <a:ext cx="3962400" cy="1231106"/>
          </a:xfrm>
          <a:prstGeom prst="rect">
            <a:avLst/>
          </a:prstGeom>
          <a:noFill/>
        </p:spPr>
        <p:txBody>
          <a:bodyPr wrap="square" rtlCol="0">
            <a:spAutoFit/>
          </a:bodyPr>
          <a:lstStyle/>
          <a:p>
            <a:r>
              <a:rPr lang="en-US" sz="5400" b="1" i="0" u="sng" dirty="0">
                <a:solidFill>
                  <a:srgbClr val="00387D"/>
                </a:solidFill>
                <a:effectLst/>
                <a:latin typeface="Roboto" panose="02000000000000000000" pitchFamily="2" charset="0"/>
              </a:rPr>
              <a:t>Introduction</a:t>
            </a:r>
          </a:p>
          <a:p>
            <a:endParaRPr lang="en-US" sz="2000" u="sng" dirty="0"/>
          </a:p>
        </p:txBody>
      </p:sp>
    </p:spTree>
    <p:extLst>
      <p:ext uri="{BB962C8B-B14F-4D97-AF65-F5344CB8AC3E}">
        <p14:creationId xmlns:p14="http://schemas.microsoft.com/office/powerpoint/2010/main" val="416506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F0D5-99EF-4DE8-B6F5-D687AA685876}"/>
              </a:ext>
            </a:extLst>
          </p:cNvPr>
          <p:cNvSpPr>
            <a:spLocks noGrp="1"/>
          </p:cNvSpPr>
          <p:nvPr>
            <p:ph type="title"/>
          </p:nvPr>
        </p:nvSpPr>
        <p:spPr>
          <a:xfrm>
            <a:off x="1181100" y="342900"/>
            <a:ext cx="4267200" cy="1485900"/>
          </a:xfrm>
        </p:spPr>
        <p:txBody>
          <a:bodyPr>
            <a:normAutofit/>
          </a:bodyPr>
          <a:lstStyle/>
          <a:p>
            <a:r>
              <a:rPr lang="en-US" sz="4800" b="1" u="sng" dirty="0">
                <a:solidFill>
                  <a:srgbClr val="00B050"/>
                </a:solidFill>
              </a:rPr>
              <a:t>Need</a:t>
            </a:r>
          </a:p>
        </p:txBody>
      </p:sp>
      <p:sp>
        <p:nvSpPr>
          <p:cNvPr id="3" name="TextBox 2">
            <a:extLst>
              <a:ext uri="{FF2B5EF4-FFF2-40B4-BE49-F238E27FC236}">
                <a16:creationId xmlns:a16="http://schemas.microsoft.com/office/drawing/2014/main" id="{39FED738-E014-4360-AFC7-A82AFCD4219A}"/>
              </a:ext>
            </a:extLst>
          </p:cNvPr>
          <p:cNvSpPr txBox="1"/>
          <p:nvPr/>
        </p:nvSpPr>
        <p:spPr>
          <a:xfrm>
            <a:off x="962025" y="2133600"/>
            <a:ext cx="7010400" cy="3046988"/>
          </a:xfrm>
          <a:prstGeom prst="rect">
            <a:avLst/>
          </a:prstGeom>
          <a:noFill/>
        </p:spPr>
        <p:txBody>
          <a:bodyPr wrap="square" rtlCol="0">
            <a:spAutoFit/>
          </a:bodyPr>
          <a:lstStyle/>
          <a:p>
            <a:r>
              <a:rPr lang="en-US" sz="2400" dirty="0">
                <a:solidFill>
                  <a:srgbClr val="00B0F0"/>
                </a:solidFill>
              </a:rPr>
              <a:t>To help people to have easy access to their grocery shopping.</a:t>
            </a:r>
          </a:p>
          <a:p>
            <a:endParaRPr lang="en-US" sz="2400" dirty="0"/>
          </a:p>
          <a:p>
            <a:r>
              <a:rPr lang="en-US" sz="2400" dirty="0">
                <a:solidFill>
                  <a:srgbClr val="FF0000"/>
                </a:solidFill>
              </a:rPr>
              <a:t>To help women save their time and concentrate            on more productive things.</a:t>
            </a:r>
          </a:p>
          <a:p>
            <a:endParaRPr lang="en-US" sz="2400" dirty="0"/>
          </a:p>
          <a:p>
            <a:r>
              <a:rPr lang="en-US" sz="2400" dirty="0">
                <a:solidFill>
                  <a:srgbClr val="FFC000"/>
                </a:solidFill>
              </a:rPr>
              <a:t>To involve men and youth too in buying grocery and share the load.</a:t>
            </a:r>
          </a:p>
        </p:txBody>
      </p:sp>
      <p:sp>
        <p:nvSpPr>
          <p:cNvPr id="4" name="Arrow: Right 3">
            <a:extLst>
              <a:ext uri="{FF2B5EF4-FFF2-40B4-BE49-F238E27FC236}">
                <a16:creationId xmlns:a16="http://schemas.microsoft.com/office/drawing/2014/main" id="{A377CED1-6BB9-4291-BBF1-EE6D6A59AB15}"/>
              </a:ext>
            </a:extLst>
          </p:cNvPr>
          <p:cNvSpPr/>
          <p:nvPr/>
        </p:nvSpPr>
        <p:spPr>
          <a:xfrm>
            <a:off x="323850" y="2352675"/>
            <a:ext cx="4762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19F24B2-331B-4376-AF48-3DEF700D3E7E}"/>
              </a:ext>
            </a:extLst>
          </p:cNvPr>
          <p:cNvSpPr/>
          <p:nvPr/>
        </p:nvSpPr>
        <p:spPr>
          <a:xfrm>
            <a:off x="295275" y="3543300"/>
            <a:ext cx="4762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366149F-68A2-4A93-BEA0-9A4CBB33C0F8}"/>
              </a:ext>
            </a:extLst>
          </p:cNvPr>
          <p:cNvSpPr/>
          <p:nvPr/>
        </p:nvSpPr>
        <p:spPr>
          <a:xfrm>
            <a:off x="295275" y="4591050"/>
            <a:ext cx="4762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14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0AD83-1164-485E-B4A3-5F2F56506A40}"/>
              </a:ext>
            </a:extLst>
          </p:cNvPr>
          <p:cNvSpPr txBox="1"/>
          <p:nvPr/>
        </p:nvSpPr>
        <p:spPr>
          <a:xfrm>
            <a:off x="1600199" y="458926"/>
            <a:ext cx="2502665" cy="769441"/>
          </a:xfrm>
          <a:prstGeom prst="rect">
            <a:avLst/>
          </a:prstGeom>
          <a:noFill/>
        </p:spPr>
        <p:txBody>
          <a:bodyPr wrap="square" rtlCol="0">
            <a:spAutoFit/>
          </a:bodyPr>
          <a:lstStyle/>
          <a:p>
            <a:r>
              <a:rPr lang="en-US" sz="4400" b="1" u="sng" dirty="0">
                <a:solidFill>
                  <a:srgbClr val="FFC000"/>
                </a:solidFill>
              </a:rPr>
              <a:t>Idea</a:t>
            </a:r>
          </a:p>
        </p:txBody>
      </p:sp>
      <p:sp>
        <p:nvSpPr>
          <p:cNvPr id="3" name="TextBox 2">
            <a:extLst>
              <a:ext uri="{FF2B5EF4-FFF2-40B4-BE49-F238E27FC236}">
                <a16:creationId xmlns:a16="http://schemas.microsoft.com/office/drawing/2014/main" id="{34AC3973-453C-4DD5-A29B-E0116A6F74BC}"/>
              </a:ext>
            </a:extLst>
          </p:cNvPr>
          <p:cNvSpPr txBox="1"/>
          <p:nvPr/>
        </p:nvSpPr>
        <p:spPr>
          <a:xfrm>
            <a:off x="1323975" y="2238375"/>
            <a:ext cx="6705600" cy="3416320"/>
          </a:xfrm>
          <a:prstGeom prst="rect">
            <a:avLst/>
          </a:prstGeom>
          <a:noFill/>
        </p:spPr>
        <p:txBody>
          <a:bodyPr wrap="square" rtlCol="0">
            <a:spAutoFit/>
          </a:bodyPr>
          <a:lstStyle/>
          <a:p>
            <a:r>
              <a:rPr lang="en-US" sz="2400" dirty="0">
                <a:solidFill>
                  <a:srgbClr val="FF0000"/>
                </a:solidFill>
              </a:rPr>
              <a:t>Idea is to provide grocery vegetables and fruits shopping convenient for the customer.</a:t>
            </a:r>
          </a:p>
          <a:p>
            <a:endParaRPr lang="en-US" sz="2400" dirty="0">
              <a:solidFill>
                <a:srgbClr val="FF0000"/>
              </a:solidFill>
            </a:endParaRPr>
          </a:p>
          <a:p>
            <a:r>
              <a:rPr lang="en-US" sz="2400" dirty="0">
                <a:solidFill>
                  <a:srgbClr val="00B050"/>
                </a:solidFill>
              </a:rPr>
              <a:t>By making use of android apps and e-commerce sites, give women relaxation from bargaining with vegetable vendors.</a:t>
            </a:r>
          </a:p>
          <a:p>
            <a:endParaRPr lang="en-US" sz="2400" dirty="0"/>
          </a:p>
          <a:p>
            <a:r>
              <a:rPr lang="en-US" sz="2400" dirty="0"/>
              <a:t>This idea will work because we will be providing cash back facility.</a:t>
            </a:r>
          </a:p>
        </p:txBody>
      </p:sp>
      <p:sp>
        <p:nvSpPr>
          <p:cNvPr id="4" name="Arrow: Right 3">
            <a:extLst>
              <a:ext uri="{FF2B5EF4-FFF2-40B4-BE49-F238E27FC236}">
                <a16:creationId xmlns:a16="http://schemas.microsoft.com/office/drawing/2014/main" id="{A0DA834E-E5FC-4A44-BA38-E98BBB946714}"/>
              </a:ext>
            </a:extLst>
          </p:cNvPr>
          <p:cNvSpPr/>
          <p:nvPr/>
        </p:nvSpPr>
        <p:spPr>
          <a:xfrm>
            <a:off x="495300" y="2390775"/>
            <a:ext cx="5524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DADD706-DFD6-4206-9FC9-822A1FB37965}"/>
              </a:ext>
            </a:extLst>
          </p:cNvPr>
          <p:cNvSpPr/>
          <p:nvPr/>
        </p:nvSpPr>
        <p:spPr>
          <a:xfrm>
            <a:off x="514350" y="3533775"/>
            <a:ext cx="5524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074EA72-D9EE-4760-A52C-54029868A7E5}"/>
              </a:ext>
            </a:extLst>
          </p:cNvPr>
          <p:cNvSpPr/>
          <p:nvPr/>
        </p:nvSpPr>
        <p:spPr>
          <a:xfrm>
            <a:off x="533400" y="4524375"/>
            <a:ext cx="5524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47DDB9B-4223-4E9F-A718-C4AB422E8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533" y="458925"/>
            <a:ext cx="2502665" cy="1271527"/>
          </a:xfrm>
          <a:prstGeom prst="rect">
            <a:avLst/>
          </a:prstGeom>
        </p:spPr>
      </p:pic>
    </p:spTree>
    <p:extLst>
      <p:ext uri="{BB962C8B-B14F-4D97-AF65-F5344CB8AC3E}">
        <p14:creationId xmlns:p14="http://schemas.microsoft.com/office/powerpoint/2010/main" val="308123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CDEAB-5E1D-48B0-82FF-E44E5B0914B3}"/>
              </a:ext>
            </a:extLst>
          </p:cNvPr>
          <p:cNvSpPr txBox="1"/>
          <p:nvPr/>
        </p:nvSpPr>
        <p:spPr>
          <a:xfrm>
            <a:off x="809625" y="723900"/>
            <a:ext cx="6753225" cy="646331"/>
          </a:xfrm>
          <a:prstGeom prst="rect">
            <a:avLst/>
          </a:prstGeom>
          <a:noFill/>
        </p:spPr>
        <p:txBody>
          <a:bodyPr wrap="square" rtlCol="0">
            <a:spAutoFit/>
          </a:bodyPr>
          <a:lstStyle/>
          <a:p>
            <a:r>
              <a:rPr lang="en-US" sz="3600" b="1" u="sng" dirty="0">
                <a:solidFill>
                  <a:srgbClr val="0070C0"/>
                </a:solidFill>
              </a:rPr>
              <a:t>Product</a:t>
            </a:r>
            <a:r>
              <a:rPr lang="en-US" sz="3600" b="1" u="sng" dirty="0">
                <a:solidFill>
                  <a:srgbClr val="FF0000"/>
                </a:solidFill>
              </a:rPr>
              <a:t>/</a:t>
            </a:r>
            <a:r>
              <a:rPr lang="en-US" sz="3600" b="1" u="sng" dirty="0">
                <a:solidFill>
                  <a:srgbClr val="00B050"/>
                </a:solidFill>
              </a:rPr>
              <a:t>Service</a:t>
            </a:r>
            <a:r>
              <a:rPr lang="en-US" sz="3600" b="1" u="sng" dirty="0">
                <a:solidFill>
                  <a:schemeClr val="accent2">
                    <a:lumMod val="50000"/>
                  </a:schemeClr>
                </a:solidFill>
              </a:rPr>
              <a:t> </a:t>
            </a:r>
            <a:r>
              <a:rPr lang="en-US" sz="3600" b="1" u="sng" dirty="0">
                <a:solidFill>
                  <a:srgbClr val="FFC000"/>
                </a:solidFill>
              </a:rPr>
              <a:t>differentiator</a:t>
            </a:r>
          </a:p>
        </p:txBody>
      </p:sp>
      <p:sp>
        <p:nvSpPr>
          <p:cNvPr id="3" name="TextBox 2">
            <a:extLst>
              <a:ext uri="{FF2B5EF4-FFF2-40B4-BE49-F238E27FC236}">
                <a16:creationId xmlns:a16="http://schemas.microsoft.com/office/drawing/2014/main" id="{564CD540-ABDC-4D5D-A99A-F1C10EE81493}"/>
              </a:ext>
            </a:extLst>
          </p:cNvPr>
          <p:cNvSpPr txBox="1"/>
          <p:nvPr/>
        </p:nvSpPr>
        <p:spPr>
          <a:xfrm>
            <a:off x="1171575" y="1885950"/>
            <a:ext cx="6229350" cy="2308324"/>
          </a:xfrm>
          <a:prstGeom prst="rect">
            <a:avLst/>
          </a:prstGeom>
          <a:noFill/>
        </p:spPr>
        <p:txBody>
          <a:bodyPr wrap="square" rtlCol="0">
            <a:spAutoFit/>
          </a:bodyPr>
          <a:lstStyle/>
          <a:p>
            <a:r>
              <a:rPr lang="en-US" sz="2400" dirty="0">
                <a:solidFill>
                  <a:srgbClr val="FFC000"/>
                </a:solidFill>
              </a:rPr>
              <a:t>Exclusive and fresh vegetables and fruits.</a:t>
            </a:r>
          </a:p>
          <a:p>
            <a:endParaRPr lang="en-US" sz="2400" dirty="0">
              <a:solidFill>
                <a:srgbClr val="FFC000"/>
              </a:solidFill>
            </a:endParaRPr>
          </a:p>
          <a:p>
            <a:r>
              <a:rPr lang="en-US" sz="2400" dirty="0">
                <a:solidFill>
                  <a:srgbClr val="0070C0"/>
                </a:solidFill>
              </a:rPr>
              <a:t>Assured high quality-chlorinated and washed fruits and vegetables.</a:t>
            </a:r>
          </a:p>
          <a:p>
            <a:endParaRPr lang="en-US" sz="2400" dirty="0"/>
          </a:p>
          <a:p>
            <a:r>
              <a:rPr lang="en-US" sz="2400" dirty="0">
                <a:solidFill>
                  <a:srgbClr val="00B050"/>
                </a:solidFill>
              </a:rPr>
              <a:t>Cash back facility</a:t>
            </a:r>
            <a:r>
              <a:rPr lang="en-US" sz="2000" dirty="0">
                <a:solidFill>
                  <a:srgbClr val="00B050"/>
                </a:solidFill>
              </a:rPr>
              <a:t>.</a:t>
            </a:r>
          </a:p>
        </p:txBody>
      </p:sp>
      <p:sp>
        <p:nvSpPr>
          <p:cNvPr id="4" name="Arrow: Right 3">
            <a:extLst>
              <a:ext uri="{FF2B5EF4-FFF2-40B4-BE49-F238E27FC236}">
                <a16:creationId xmlns:a16="http://schemas.microsoft.com/office/drawing/2014/main" id="{5C2608B5-8ED8-4CCD-A55E-BB0AE7FD7963}"/>
              </a:ext>
            </a:extLst>
          </p:cNvPr>
          <p:cNvSpPr/>
          <p:nvPr/>
        </p:nvSpPr>
        <p:spPr>
          <a:xfrm>
            <a:off x="514350" y="2019300"/>
            <a:ext cx="40005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948F19F-A471-4837-B149-B7F7AF755BDC}"/>
              </a:ext>
            </a:extLst>
          </p:cNvPr>
          <p:cNvSpPr/>
          <p:nvPr/>
        </p:nvSpPr>
        <p:spPr>
          <a:xfrm>
            <a:off x="476250" y="2990850"/>
            <a:ext cx="40005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C6142E8-AD58-441A-9E7F-1C1AA3665E2C}"/>
              </a:ext>
            </a:extLst>
          </p:cNvPr>
          <p:cNvSpPr/>
          <p:nvPr/>
        </p:nvSpPr>
        <p:spPr>
          <a:xfrm>
            <a:off x="476250" y="3810000"/>
            <a:ext cx="40005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35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B3926-64D7-4F47-A72C-F8FE8AC9CDBF}"/>
              </a:ext>
            </a:extLst>
          </p:cNvPr>
          <p:cNvSpPr txBox="1"/>
          <p:nvPr/>
        </p:nvSpPr>
        <p:spPr>
          <a:xfrm>
            <a:off x="1047750" y="657224"/>
            <a:ext cx="3495675" cy="646331"/>
          </a:xfrm>
          <a:prstGeom prst="rect">
            <a:avLst/>
          </a:prstGeom>
          <a:noFill/>
        </p:spPr>
        <p:txBody>
          <a:bodyPr wrap="square" rtlCol="0">
            <a:spAutoFit/>
          </a:bodyPr>
          <a:lstStyle/>
          <a:p>
            <a:r>
              <a:rPr lang="en-US" sz="3600" b="1" u="sng" dirty="0">
                <a:solidFill>
                  <a:srgbClr val="0070C0"/>
                </a:solidFill>
              </a:rPr>
              <a:t>Ability</a:t>
            </a:r>
            <a:r>
              <a:rPr lang="en-US" sz="3600" b="1" u="sng" dirty="0"/>
              <a:t> </a:t>
            </a:r>
            <a:r>
              <a:rPr lang="en-US" sz="3600" b="1" u="sng" dirty="0">
                <a:solidFill>
                  <a:srgbClr val="00B050"/>
                </a:solidFill>
              </a:rPr>
              <a:t>(TEAM)</a:t>
            </a:r>
          </a:p>
        </p:txBody>
      </p:sp>
      <p:sp>
        <p:nvSpPr>
          <p:cNvPr id="3" name="TextBox 2">
            <a:extLst>
              <a:ext uri="{FF2B5EF4-FFF2-40B4-BE49-F238E27FC236}">
                <a16:creationId xmlns:a16="http://schemas.microsoft.com/office/drawing/2014/main" id="{DE0C03BC-D7C2-412B-B1D1-CB25587E2DE1}"/>
              </a:ext>
            </a:extLst>
          </p:cNvPr>
          <p:cNvSpPr txBox="1"/>
          <p:nvPr/>
        </p:nvSpPr>
        <p:spPr>
          <a:xfrm>
            <a:off x="1047750" y="1685925"/>
            <a:ext cx="7962900" cy="461665"/>
          </a:xfrm>
          <a:prstGeom prst="rect">
            <a:avLst/>
          </a:prstGeom>
          <a:noFill/>
        </p:spPr>
        <p:txBody>
          <a:bodyPr wrap="square" rtlCol="0">
            <a:spAutoFit/>
          </a:bodyPr>
          <a:lstStyle/>
          <a:p>
            <a:r>
              <a:rPr lang="en-US" sz="2400" dirty="0">
                <a:solidFill>
                  <a:srgbClr val="C00000"/>
                </a:solidFill>
              </a:rPr>
              <a:t>Founder members for strategizing and decision making.</a:t>
            </a:r>
          </a:p>
        </p:txBody>
      </p:sp>
      <p:sp>
        <p:nvSpPr>
          <p:cNvPr id="4" name="TextBox 3">
            <a:extLst>
              <a:ext uri="{FF2B5EF4-FFF2-40B4-BE49-F238E27FC236}">
                <a16:creationId xmlns:a16="http://schemas.microsoft.com/office/drawing/2014/main" id="{7DC15DCD-3CCE-4769-A95D-1DCCE140B11A}"/>
              </a:ext>
            </a:extLst>
          </p:cNvPr>
          <p:cNvSpPr txBox="1"/>
          <p:nvPr/>
        </p:nvSpPr>
        <p:spPr>
          <a:xfrm>
            <a:off x="190498" y="3933050"/>
            <a:ext cx="1143001"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Managing Director</a:t>
            </a:r>
          </a:p>
        </p:txBody>
      </p:sp>
      <p:sp>
        <p:nvSpPr>
          <p:cNvPr id="5" name="TextBox 4">
            <a:extLst>
              <a:ext uri="{FF2B5EF4-FFF2-40B4-BE49-F238E27FC236}">
                <a16:creationId xmlns:a16="http://schemas.microsoft.com/office/drawing/2014/main" id="{830252A6-3905-4260-9CC6-E9655DC7E075}"/>
              </a:ext>
            </a:extLst>
          </p:cNvPr>
          <p:cNvSpPr txBox="1"/>
          <p:nvPr/>
        </p:nvSpPr>
        <p:spPr>
          <a:xfrm>
            <a:off x="1847850" y="3933050"/>
            <a:ext cx="1143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Manager</a:t>
            </a:r>
          </a:p>
        </p:txBody>
      </p:sp>
      <p:sp>
        <p:nvSpPr>
          <p:cNvPr id="6" name="TextBox 5">
            <a:extLst>
              <a:ext uri="{FF2B5EF4-FFF2-40B4-BE49-F238E27FC236}">
                <a16:creationId xmlns:a16="http://schemas.microsoft.com/office/drawing/2014/main" id="{5152A250-7743-46AC-AC77-E3EEAA7874D9}"/>
              </a:ext>
            </a:extLst>
          </p:cNvPr>
          <p:cNvSpPr txBox="1"/>
          <p:nvPr/>
        </p:nvSpPr>
        <p:spPr>
          <a:xfrm>
            <a:off x="3476625" y="3028950"/>
            <a:ext cx="2619375"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Sales &amp; Marketing Head</a:t>
            </a:r>
          </a:p>
        </p:txBody>
      </p:sp>
      <p:sp>
        <p:nvSpPr>
          <p:cNvPr id="7" name="TextBox 6">
            <a:extLst>
              <a:ext uri="{FF2B5EF4-FFF2-40B4-BE49-F238E27FC236}">
                <a16:creationId xmlns:a16="http://schemas.microsoft.com/office/drawing/2014/main" id="{E5806873-4216-481E-BDF5-BAF47C9BCBD6}"/>
              </a:ext>
            </a:extLst>
          </p:cNvPr>
          <p:cNvSpPr txBox="1"/>
          <p:nvPr/>
        </p:nvSpPr>
        <p:spPr>
          <a:xfrm>
            <a:off x="3476625" y="3718262"/>
            <a:ext cx="309562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Customer Service &amp; Medical</a:t>
            </a:r>
          </a:p>
        </p:txBody>
      </p:sp>
      <p:sp>
        <p:nvSpPr>
          <p:cNvPr id="8" name="TextBox 7">
            <a:extLst>
              <a:ext uri="{FF2B5EF4-FFF2-40B4-BE49-F238E27FC236}">
                <a16:creationId xmlns:a16="http://schemas.microsoft.com/office/drawing/2014/main" id="{9DF7C089-D7D4-4089-8692-BBCF7CB000FB}"/>
              </a:ext>
            </a:extLst>
          </p:cNvPr>
          <p:cNvSpPr txBox="1"/>
          <p:nvPr/>
        </p:nvSpPr>
        <p:spPr>
          <a:xfrm>
            <a:off x="3476626" y="4467225"/>
            <a:ext cx="185737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Head of IT</a:t>
            </a:r>
          </a:p>
        </p:txBody>
      </p:sp>
      <p:sp>
        <p:nvSpPr>
          <p:cNvPr id="9" name="TextBox 8">
            <a:extLst>
              <a:ext uri="{FF2B5EF4-FFF2-40B4-BE49-F238E27FC236}">
                <a16:creationId xmlns:a16="http://schemas.microsoft.com/office/drawing/2014/main" id="{105E3E5F-10E1-45E4-B422-78B1FCA73AF2}"/>
              </a:ext>
            </a:extLst>
          </p:cNvPr>
          <p:cNvSpPr txBox="1"/>
          <p:nvPr/>
        </p:nvSpPr>
        <p:spPr>
          <a:xfrm>
            <a:off x="3476625" y="5172074"/>
            <a:ext cx="249555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Head of finance</a:t>
            </a:r>
          </a:p>
        </p:txBody>
      </p:sp>
      <p:sp>
        <p:nvSpPr>
          <p:cNvPr id="10" name="Arrow: Right 9">
            <a:extLst>
              <a:ext uri="{FF2B5EF4-FFF2-40B4-BE49-F238E27FC236}">
                <a16:creationId xmlns:a16="http://schemas.microsoft.com/office/drawing/2014/main" id="{FBDBA1E2-46A2-465D-8DB3-F3849B9E0450}"/>
              </a:ext>
            </a:extLst>
          </p:cNvPr>
          <p:cNvSpPr/>
          <p:nvPr/>
        </p:nvSpPr>
        <p:spPr>
          <a:xfrm>
            <a:off x="1438275" y="4071550"/>
            <a:ext cx="36195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675E7DD-6C37-4B22-82DC-238A4BE8322C}"/>
              </a:ext>
            </a:extLst>
          </p:cNvPr>
          <p:cNvCxnSpPr/>
          <p:nvPr/>
        </p:nvCxnSpPr>
        <p:spPr>
          <a:xfrm flipV="1">
            <a:off x="2795587" y="3398282"/>
            <a:ext cx="681038" cy="53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75E3ED-1D86-4BA3-8EF4-8E48E4EFE271}"/>
              </a:ext>
            </a:extLst>
          </p:cNvPr>
          <p:cNvCxnSpPr>
            <a:endCxn id="7" idx="1"/>
          </p:cNvCxnSpPr>
          <p:nvPr/>
        </p:nvCxnSpPr>
        <p:spPr>
          <a:xfrm flipV="1">
            <a:off x="2795587" y="3902928"/>
            <a:ext cx="681038" cy="21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448DB0-AD6E-4417-9E4D-803E9A64C987}"/>
              </a:ext>
            </a:extLst>
          </p:cNvPr>
          <p:cNvCxnSpPr>
            <a:endCxn id="8" idx="1"/>
          </p:cNvCxnSpPr>
          <p:nvPr/>
        </p:nvCxnSpPr>
        <p:spPr>
          <a:xfrm>
            <a:off x="2795587" y="4256216"/>
            <a:ext cx="681039" cy="39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B557EF0-1CFD-4263-836D-0B9B7F090ADD}"/>
              </a:ext>
            </a:extLst>
          </p:cNvPr>
          <p:cNvCxnSpPr/>
          <p:nvPr/>
        </p:nvCxnSpPr>
        <p:spPr>
          <a:xfrm>
            <a:off x="2676525" y="4302382"/>
            <a:ext cx="800100" cy="86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62450C-6CC6-4B24-8C29-D22428B649C7}"/>
              </a:ext>
            </a:extLst>
          </p:cNvPr>
          <p:cNvSpPr txBox="1"/>
          <p:nvPr/>
        </p:nvSpPr>
        <p:spPr>
          <a:xfrm>
            <a:off x="7253287" y="3028950"/>
            <a:ext cx="133826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Employees</a:t>
            </a:r>
          </a:p>
        </p:txBody>
      </p:sp>
      <p:sp>
        <p:nvSpPr>
          <p:cNvPr id="21" name="TextBox 20">
            <a:extLst>
              <a:ext uri="{FF2B5EF4-FFF2-40B4-BE49-F238E27FC236}">
                <a16:creationId xmlns:a16="http://schemas.microsoft.com/office/drawing/2014/main" id="{39F5955F-3ED5-4A82-9E14-101BAAA84EDA}"/>
              </a:ext>
            </a:extLst>
          </p:cNvPr>
          <p:cNvSpPr txBox="1"/>
          <p:nvPr/>
        </p:nvSpPr>
        <p:spPr>
          <a:xfrm>
            <a:off x="7253287" y="3718262"/>
            <a:ext cx="146209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Employees</a:t>
            </a:r>
          </a:p>
        </p:txBody>
      </p:sp>
      <p:sp>
        <p:nvSpPr>
          <p:cNvPr id="22" name="TextBox 21">
            <a:extLst>
              <a:ext uri="{FF2B5EF4-FFF2-40B4-BE49-F238E27FC236}">
                <a16:creationId xmlns:a16="http://schemas.microsoft.com/office/drawing/2014/main" id="{63CD22FB-321F-41D4-ADB7-1182481117B6}"/>
              </a:ext>
            </a:extLst>
          </p:cNvPr>
          <p:cNvSpPr txBox="1"/>
          <p:nvPr/>
        </p:nvSpPr>
        <p:spPr>
          <a:xfrm>
            <a:off x="7253287" y="4467225"/>
            <a:ext cx="162401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Employees</a:t>
            </a:r>
          </a:p>
        </p:txBody>
      </p:sp>
      <p:sp>
        <p:nvSpPr>
          <p:cNvPr id="23" name="TextBox 22">
            <a:extLst>
              <a:ext uri="{FF2B5EF4-FFF2-40B4-BE49-F238E27FC236}">
                <a16:creationId xmlns:a16="http://schemas.microsoft.com/office/drawing/2014/main" id="{4B75FE23-4375-4853-BD5C-5714344236A6}"/>
              </a:ext>
            </a:extLst>
          </p:cNvPr>
          <p:cNvSpPr txBox="1"/>
          <p:nvPr/>
        </p:nvSpPr>
        <p:spPr>
          <a:xfrm>
            <a:off x="7253287" y="5238750"/>
            <a:ext cx="146209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Employees</a:t>
            </a:r>
          </a:p>
        </p:txBody>
      </p:sp>
      <p:cxnSp>
        <p:nvCxnSpPr>
          <p:cNvPr id="25" name="Straight Arrow Connector 24">
            <a:extLst>
              <a:ext uri="{FF2B5EF4-FFF2-40B4-BE49-F238E27FC236}">
                <a16:creationId xmlns:a16="http://schemas.microsoft.com/office/drawing/2014/main" id="{CA55E036-60CD-461A-9F69-E2FC1B9F1956}"/>
              </a:ext>
            </a:extLst>
          </p:cNvPr>
          <p:cNvCxnSpPr>
            <a:cxnSpLocks/>
            <a:endCxn id="19" idx="1"/>
          </p:cNvCxnSpPr>
          <p:nvPr/>
        </p:nvCxnSpPr>
        <p:spPr>
          <a:xfrm>
            <a:off x="6286500" y="3213616"/>
            <a:ext cx="966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28BD60A-F5ED-4882-B9A2-05F127FF5E1F}"/>
              </a:ext>
            </a:extLst>
          </p:cNvPr>
          <p:cNvCxnSpPr>
            <a:cxnSpLocks/>
          </p:cNvCxnSpPr>
          <p:nvPr/>
        </p:nvCxnSpPr>
        <p:spPr>
          <a:xfrm>
            <a:off x="5429250" y="4651891"/>
            <a:ext cx="1695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606A3A-1177-48A4-A5EC-346F8252BBBA}"/>
              </a:ext>
            </a:extLst>
          </p:cNvPr>
          <p:cNvCxnSpPr>
            <a:cxnSpLocks/>
            <a:endCxn id="23" idx="1"/>
          </p:cNvCxnSpPr>
          <p:nvPr/>
        </p:nvCxnSpPr>
        <p:spPr>
          <a:xfrm>
            <a:off x="6096000" y="5423415"/>
            <a:ext cx="1157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D4530F-A6CA-4C82-87BD-AFC7445CB549}"/>
              </a:ext>
            </a:extLst>
          </p:cNvPr>
          <p:cNvCxnSpPr>
            <a:cxnSpLocks/>
            <a:endCxn id="21" idx="1"/>
          </p:cNvCxnSpPr>
          <p:nvPr/>
        </p:nvCxnSpPr>
        <p:spPr>
          <a:xfrm>
            <a:off x="6677025" y="3902928"/>
            <a:ext cx="576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72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12E82-83D6-42AC-88FB-74CABD51C1DA}"/>
              </a:ext>
            </a:extLst>
          </p:cNvPr>
          <p:cNvSpPr txBox="1"/>
          <p:nvPr/>
        </p:nvSpPr>
        <p:spPr>
          <a:xfrm>
            <a:off x="1143000" y="657225"/>
            <a:ext cx="8115300" cy="4524315"/>
          </a:xfrm>
          <a:prstGeom prst="rect">
            <a:avLst/>
          </a:prstGeom>
          <a:noFill/>
        </p:spPr>
        <p:txBody>
          <a:bodyPr wrap="square" rtlCol="0">
            <a:spAutoFit/>
          </a:bodyPr>
          <a:lstStyle/>
          <a:p>
            <a:r>
              <a:rPr lang="en-US" sz="3200" b="1" u="sng" dirty="0">
                <a:solidFill>
                  <a:srgbClr val="FF0000"/>
                </a:solidFill>
              </a:rPr>
              <a:t>Business Mode ( How to make money )</a:t>
            </a:r>
          </a:p>
          <a:p>
            <a:endParaRPr lang="en-US" sz="3200" b="1" dirty="0">
              <a:solidFill>
                <a:srgbClr val="FF0000"/>
              </a:solidFill>
            </a:endParaRPr>
          </a:p>
          <a:p>
            <a:endParaRPr lang="en-US" sz="3200" b="1" dirty="0">
              <a:solidFill>
                <a:srgbClr val="FF0000"/>
              </a:solidFill>
            </a:endParaRPr>
          </a:p>
          <a:p>
            <a:r>
              <a:rPr lang="en-US" sz="2400" dirty="0">
                <a:solidFill>
                  <a:srgbClr val="00B050"/>
                </a:solidFill>
              </a:rPr>
              <a:t>Charge customer with prices lower than in market.</a:t>
            </a:r>
          </a:p>
          <a:p>
            <a:endParaRPr lang="en-US" sz="2400" dirty="0"/>
          </a:p>
          <a:p>
            <a:r>
              <a:rPr lang="en-US" sz="2400" dirty="0">
                <a:solidFill>
                  <a:srgbClr val="FFC000"/>
                </a:solidFill>
              </a:rPr>
              <a:t>Facility of cash on delivery and online payment.</a:t>
            </a:r>
          </a:p>
          <a:p>
            <a:endParaRPr lang="en-US" sz="2400" dirty="0"/>
          </a:p>
          <a:p>
            <a:r>
              <a:rPr lang="en-US" sz="2400" dirty="0">
                <a:solidFill>
                  <a:srgbClr val="0070C0"/>
                </a:solidFill>
              </a:rPr>
              <a:t>Once our app will be downloaded it will flash on connected (incoming and outgoing)</a:t>
            </a:r>
          </a:p>
          <a:p>
            <a:endParaRPr lang="en-US" sz="2400" dirty="0">
              <a:solidFill>
                <a:srgbClr val="0070C0"/>
              </a:solidFill>
            </a:endParaRPr>
          </a:p>
          <a:p>
            <a:r>
              <a:rPr lang="en-US" sz="2400" dirty="0">
                <a:solidFill>
                  <a:srgbClr val="C00000"/>
                </a:solidFill>
              </a:rPr>
              <a:t>Google Ad words is the source of revenue.</a:t>
            </a:r>
          </a:p>
        </p:txBody>
      </p:sp>
      <p:sp>
        <p:nvSpPr>
          <p:cNvPr id="3" name="Arrow: Right 2">
            <a:extLst>
              <a:ext uri="{FF2B5EF4-FFF2-40B4-BE49-F238E27FC236}">
                <a16:creationId xmlns:a16="http://schemas.microsoft.com/office/drawing/2014/main" id="{148288BD-D903-4F5E-921E-BF7483A5F2EA}"/>
              </a:ext>
            </a:extLst>
          </p:cNvPr>
          <p:cNvSpPr/>
          <p:nvPr/>
        </p:nvSpPr>
        <p:spPr>
          <a:xfrm>
            <a:off x="361950" y="2162175"/>
            <a:ext cx="5905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EF9C099C-C3B9-4D1B-9BA5-4BE1BF549FDA}"/>
              </a:ext>
            </a:extLst>
          </p:cNvPr>
          <p:cNvSpPr/>
          <p:nvPr/>
        </p:nvSpPr>
        <p:spPr>
          <a:xfrm>
            <a:off x="314325" y="2895600"/>
            <a:ext cx="5905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D229559-179E-46C4-8403-070A3D86A153}"/>
              </a:ext>
            </a:extLst>
          </p:cNvPr>
          <p:cNvSpPr/>
          <p:nvPr/>
        </p:nvSpPr>
        <p:spPr>
          <a:xfrm>
            <a:off x="285750" y="3857625"/>
            <a:ext cx="5905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03C28CF-3304-4938-8E5E-5AD89BB00396}"/>
              </a:ext>
            </a:extLst>
          </p:cNvPr>
          <p:cNvSpPr/>
          <p:nvPr/>
        </p:nvSpPr>
        <p:spPr>
          <a:xfrm>
            <a:off x="314325" y="4733925"/>
            <a:ext cx="5905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48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41C0-4225-4A46-A20E-59409212D56E}"/>
              </a:ext>
            </a:extLst>
          </p:cNvPr>
          <p:cNvSpPr>
            <a:spLocks noGrp="1"/>
          </p:cNvSpPr>
          <p:nvPr>
            <p:ph type="title"/>
          </p:nvPr>
        </p:nvSpPr>
        <p:spPr>
          <a:xfrm>
            <a:off x="295275" y="609599"/>
            <a:ext cx="9829800" cy="809626"/>
          </a:xfrm>
        </p:spPr>
        <p:txBody>
          <a:bodyPr>
            <a:normAutofit/>
          </a:bodyPr>
          <a:lstStyle/>
          <a:p>
            <a:r>
              <a:rPr lang="en-US" sz="4000" b="1" u="sng" dirty="0">
                <a:solidFill>
                  <a:srgbClr val="C00000"/>
                </a:solidFill>
              </a:rPr>
              <a:t>Marketing Strategies</a:t>
            </a:r>
            <a:r>
              <a:rPr lang="en-US" sz="4000" b="1" dirty="0">
                <a:solidFill>
                  <a:srgbClr val="C00000"/>
                </a:solidFill>
              </a:rPr>
              <a:t> </a:t>
            </a:r>
            <a:r>
              <a:rPr lang="en-US" sz="2800" b="1" u="sng" dirty="0">
                <a:solidFill>
                  <a:srgbClr val="0070C0"/>
                </a:solidFill>
              </a:rPr>
              <a:t>(How to get customers)</a:t>
            </a:r>
            <a:endParaRPr lang="en-US" sz="4000" b="1" u="sng" dirty="0">
              <a:solidFill>
                <a:srgbClr val="0070C0"/>
              </a:solidFill>
            </a:endParaRPr>
          </a:p>
        </p:txBody>
      </p:sp>
      <p:sp>
        <p:nvSpPr>
          <p:cNvPr id="3" name="TextBox 2">
            <a:extLst>
              <a:ext uri="{FF2B5EF4-FFF2-40B4-BE49-F238E27FC236}">
                <a16:creationId xmlns:a16="http://schemas.microsoft.com/office/drawing/2014/main" id="{E7D3E9B1-1DCF-4E72-A815-EFE2232DF670}"/>
              </a:ext>
            </a:extLst>
          </p:cNvPr>
          <p:cNvSpPr txBox="1"/>
          <p:nvPr/>
        </p:nvSpPr>
        <p:spPr>
          <a:xfrm>
            <a:off x="1153741" y="1981199"/>
            <a:ext cx="4123109" cy="3970318"/>
          </a:xfrm>
          <a:prstGeom prst="rect">
            <a:avLst/>
          </a:prstGeom>
          <a:noFill/>
        </p:spPr>
        <p:txBody>
          <a:bodyPr wrap="square" rtlCol="0">
            <a:spAutoFit/>
          </a:bodyPr>
          <a:lstStyle/>
          <a:p>
            <a:r>
              <a:rPr lang="en-US" sz="2800" dirty="0">
                <a:solidFill>
                  <a:srgbClr val="7030A0"/>
                </a:solidFill>
              </a:rPr>
              <a:t>Radio marketing</a:t>
            </a:r>
          </a:p>
          <a:p>
            <a:endParaRPr lang="en-US" sz="2800" dirty="0"/>
          </a:p>
          <a:p>
            <a:r>
              <a:rPr lang="en-US" sz="2800" dirty="0">
                <a:solidFill>
                  <a:srgbClr val="FFC000"/>
                </a:solidFill>
              </a:rPr>
              <a:t>Social media marketing</a:t>
            </a:r>
          </a:p>
          <a:p>
            <a:endParaRPr lang="en-US" sz="2800" dirty="0"/>
          </a:p>
          <a:p>
            <a:r>
              <a:rPr lang="en-US" sz="2800" dirty="0">
                <a:solidFill>
                  <a:srgbClr val="0070C0"/>
                </a:solidFill>
              </a:rPr>
              <a:t>Pamphlets</a:t>
            </a:r>
          </a:p>
          <a:p>
            <a:endParaRPr lang="en-US" sz="2800" dirty="0"/>
          </a:p>
          <a:p>
            <a:r>
              <a:rPr lang="en-US" sz="2800" dirty="0">
                <a:solidFill>
                  <a:srgbClr val="FF0000"/>
                </a:solidFill>
              </a:rPr>
              <a:t>Print advertising</a:t>
            </a:r>
          </a:p>
          <a:p>
            <a:endParaRPr lang="en-US" sz="2800" dirty="0"/>
          </a:p>
          <a:p>
            <a:r>
              <a:rPr lang="en-US" sz="2800" dirty="0">
                <a:solidFill>
                  <a:srgbClr val="002060"/>
                </a:solidFill>
              </a:rPr>
              <a:t>Hoardings</a:t>
            </a:r>
          </a:p>
        </p:txBody>
      </p:sp>
      <p:sp>
        <p:nvSpPr>
          <p:cNvPr id="4" name="Arrow: Right 3">
            <a:extLst>
              <a:ext uri="{FF2B5EF4-FFF2-40B4-BE49-F238E27FC236}">
                <a16:creationId xmlns:a16="http://schemas.microsoft.com/office/drawing/2014/main" id="{7BFC8C48-BE52-49F7-AEBB-1EAFE450B05A}"/>
              </a:ext>
            </a:extLst>
          </p:cNvPr>
          <p:cNvSpPr/>
          <p:nvPr/>
        </p:nvSpPr>
        <p:spPr>
          <a:xfrm>
            <a:off x="523875" y="2105025"/>
            <a:ext cx="457200"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3288B89-B0EC-4E0B-B8D1-B00BFF4E3181}"/>
              </a:ext>
            </a:extLst>
          </p:cNvPr>
          <p:cNvSpPr/>
          <p:nvPr/>
        </p:nvSpPr>
        <p:spPr>
          <a:xfrm>
            <a:off x="495300" y="2952750"/>
            <a:ext cx="457200"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972D1E1-375B-4970-9E4C-B08E80302D4C}"/>
              </a:ext>
            </a:extLst>
          </p:cNvPr>
          <p:cNvSpPr/>
          <p:nvPr/>
        </p:nvSpPr>
        <p:spPr>
          <a:xfrm>
            <a:off x="485775" y="3790950"/>
            <a:ext cx="457200"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04F2D40-A62B-411D-A082-E9D1F7A1A36E}"/>
              </a:ext>
            </a:extLst>
          </p:cNvPr>
          <p:cNvSpPr/>
          <p:nvPr/>
        </p:nvSpPr>
        <p:spPr>
          <a:xfrm>
            <a:off x="495300" y="4657725"/>
            <a:ext cx="457200"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209A868-933B-4132-96B7-08A6E7C84CB7}"/>
              </a:ext>
            </a:extLst>
          </p:cNvPr>
          <p:cNvSpPr/>
          <p:nvPr/>
        </p:nvSpPr>
        <p:spPr>
          <a:xfrm>
            <a:off x="523875" y="5534025"/>
            <a:ext cx="457200"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7BD98CE-6B4F-4E9F-A1D2-C66E9968F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651312">
            <a:off x="7607336" y="2819326"/>
            <a:ext cx="2880804" cy="2888024"/>
          </a:xfrm>
          <a:prstGeom prst="rect">
            <a:avLst/>
          </a:prstGeom>
        </p:spPr>
      </p:pic>
      <p:pic>
        <p:nvPicPr>
          <p:cNvPr id="12" name="Picture 11">
            <a:extLst>
              <a:ext uri="{FF2B5EF4-FFF2-40B4-BE49-F238E27FC236}">
                <a16:creationId xmlns:a16="http://schemas.microsoft.com/office/drawing/2014/main" id="{6D06F1B2-7CF7-4746-B676-EF46F4035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965" y="4824412"/>
            <a:ext cx="2990069" cy="1963817"/>
          </a:xfrm>
          <a:prstGeom prst="rect">
            <a:avLst/>
          </a:prstGeom>
        </p:spPr>
      </p:pic>
    </p:spTree>
    <p:extLst>
      <p:ext uri="{BB962C8B-B14F-4D97-AF65-F5344CB8AC3E}">
        <p14:creationId xmlns:p14="http://schemas.microsoft.com/office/powerpoint/2010/main" val="232867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0EB1-29D6-4499-9AFA-047DE8C0CE58}"/>
              </a:ext>
            </a:extLst>
          </p:cNvPr>
          <p:cNvSpPr>
            <a:spLocks noGrp="1"/>
          </p:cNvSpPr>
          <p:nvPr>
            <p:ph type="title"/>
          </p:nvPr>
        </p:nvSpPr>
        <p:spPr>
          <a:xfrm>
            <a:off x="2543175" y="1685925"/>
            <a:ext cx="4895850" cy="3381375"/>
          </a:xfrm>
        </p:spPr>
        <p:txBody>
          <a:bodyPr>
            <a:normAutofit/>
          </a:bodyPr>
          <a:lstStyle/>
          <a:p>
            <a:pPr algn="ctr"/>
            <a:r>
              <a:rPr lang="en-US" sz="8800" b="1" u="sng" dirty="0">
                <a:solidFill>
                  <a:schemeClr val="accent4"/>
                </a:solidFill>
              </a:rPr>
              <a:t>Thank</a:t>
            </a:r>
            <a:r>
              <a:rPr lang="en-US" sz="8800" b="1" u="sng" dirty="0"/>
              <a:t> </a:t>
            </a:r>
            <a:br>
              <a:rPr lang="en-US" sz="8800" b="1" u="sng" dirty="0"/>
            </a:br>
            <a:r>
              <a:rPr lang="en-US" sz="8800" b="1" u="sng" dirty="0">
                <a:solidFill>
                  <a:srgbClr val="00B050"/>
                </a:solidFill>
              </a:rPr>
              <a:t>You</a:t>
            </a:r>
          </a:p>
        </p:txBody>
      </p:sp>
    </p:spTree>
    <p:extLst>
      <p:ext uri="{BB962C8B-B14F-4D97-AF65-F5344CB8AC3E}">
        <p14:creationId xmlns:p14="http://schemas.microsoft.com/office/powerpoint/2010/main" val="1011243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TotalTime>
  <Words>332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vt:lpstr>
      <vt:lpstr>Trebuchet MS</vt:lpstr>
      <vt:lpstr>Wingdings 3</vt:lpstr>
      <vt:lpstr>Facet</vt:lpstr>
      <vt:lpstr>Online vegetables and Fruits Kart </vt:lpstr>
      <vt:lpstr>PowerPoint Presentation</vt:lpstr>
      <vt:lpstr>Need</vt:lpstr>
      <vt:lpstr>PowerPoint Presentation</vt:lpstr>
      <vt:lpstr>PowerPoint Presentation</vt:lpstr>
      <vt:lpstr>PowerPoint Presentation</vt:lpstr>
      <vt:lpstr>PowerPoint Presentation</vt:lpstr>
      <vt:lpstr>Marketing Strategies (How to get customers)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vegetables and Fruits</dc:title>
  <dc:creator>Niharika Singh</dc:creator>
  <cp:lastModifiedBy>Niharika Singh</cp:lastModifiedBy>
  <cp:revision>4</cp:revision>
  <dcterms:created xsi:type="dcterms:W3CDTF">2021-08-19T10:20:53Z</dcterms:created>
  <dcterms:modified xsi:type="dcterms:W3CDTF">2021-08-21T07:57:28Z</dcterms:modified>
</cp:coreProperties>
</file>