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81" r:id="rId4"/>
    <p:sldId id="257" r:id="rId5"/>
    <p:sldId id="264" r:id="rId6"/>
    <p:sldId id="263" r:id="rId7"/>
    <p:sldId id="262" r:id="rId8"/>
    <p:sldId id="261" r:id="rId9"/>
    <p:sldId id="270" r:id="rId10"/>
    <p:sldId id="272" r:id="rId11"/>
    <p:sldId id="273" r:id="rId12"/>
    <p:sldId id="276" r:id="rId13"/>
    <p:sldId id="278" r:id="rId14"/>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2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microsoft.com/office/2007/relationships/media" Target="../media/media2.mp4"/><Relationship Id="rId1" Type="http://schemas.openxmlformats.org/officeDocument/2006/relationships/video" Target="../media/media2.mp4"/></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7146" y="2010410"/>
            <a:ext cx="9211733" cy="1082675"/>
          </a:xfrm>
        </p:spPr>
        <p:txBody>
          <a:bodyPr/>
          <a:lstStyle/>
          <a:p>
            <a:r>
              <a:rPr lang="en-US" sz="6000" b="1" dirty="0">
                <a:solidFill>
                  <a:srgbClr val="BB120F"/>
                </a:solidFill>
                <a:latin typeface="Comic Sans MS" panose="030F0702030302020204" charset="0"/>
                <a:cs typeface="Comic Sans MS" panose="030F0702030302020204" charset="0"/>
              </a:rPr>
              <a:t>DIGIDOC</a:t>
            </a:r>
            <a:endParaRPr lang="en-US" sz="6000" b="1" dirty="0">
              <a:solidFill>
                <a:srgbClr val="BB120F"/>
              </a:solidFill>
              <a:latin typeface="Comic Sans MS" panose="030F0702030302020204" charset="0"/>
              <a:cs typeface="Comic Sans MS" panose="030F0702030302020204" charset="0"/>
            </a:endParaRPr>
          </a:p>
        </p:txBody>
      </p:sp>
      <p:sp>
        <p:nvSpPr>
          <p:cNvPr id="3" name="Subtitle 2"/>
          <p:cNvSpPr>
            <a:spLocks noGrp="1"/>
          </p:cNvSpPr>
          <p:nvPr>
            <p:ph type="subTitle" idx="1"/>
          </p:nvPr>
        </p:nvSpPr>
        <p:spPr>
          <a:xfrm>
            <a:off x="1146176" y="3430905"/>
            <a:ext cx="9218083" cy="1752600"/>
          </a:xfrm>
        </p:spPr>
        <p:txBody>
          <a:bodyPr/>
          <a:lstStyle/>
          <a:p>
            <a:r>
              <a:rPr lang="en-US" sz="4000" b="1" dirty="0">
                <a:solidFill>
                  <a:srgbClr val="BB120F"/>
                </a:solidFill>
                <a:latin typeface="Comic Sans MS" panose="030F0702030302020204" charset="0"/>
                <a:ea typeface="+mj-ea"/>
                <a:cs typeface="Comic Sans MS" panose="030F0702030302020204" charset="0"/>
              </a:rPr>
              <a:t>Hospital management window app</a:t>
            </a:r>
            <a:endParaRPr lang="en-US" sz="4000" b="1" dirty="0">
              <a:solidFill>
                <a:srgbClr val="BB120F"/>
              </a:solidFill>
              <a:latin typeface="Comic Sans MS" panose="030F0702030302020204" charset="0"/>
              <a:ea typeface="+mj-ea"/>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No_Copyright,_Copyright_Free_Videos,_Motion_Graphics,_Movies,_Background,_Animation,_Clips,_Download(240p)(6)">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0" y="635"/>
            <a:ext cx="12277090" cy="6857365"/>
          </a:xfrm>
          <a:prstGeom prst="rect">
            <a:avLst/>
          </a:prstGeom>
          <a:noFill/>
          <a:ln w="9525">
            <a:noFill/>
          </a:ln>
        </p:spPr>
      </p:pic>
      <p:sp>
        <p:nvSpPr>
          <p:cNvPr id="2" name="Title 1"/>
          <p:cNvSpPr>
            <a:spLocks noGrp="1"/>
          </p:cNvSpPr>
          <p:nvPr>
            <p:ph type="title"/>
          </p:nvPr>
        </p:nvSpPr>
        <p:spPr/>
        <p:txBody>
          <a:bodyPr/>
          <a:p>
            <a:r>
              <a:rPr lang="en-US">
                <a:solidFill>
                  <a:schemeClr val="bg1"/>
                </a:solidFill>
              </a:rPr>
              <a:t>PAYEMENT GATE</a:t>
            </a:r>
            <a:endParaRPr lang="en-US">
              <a:solidFill>
                <a:schemeClr val="bg1"/>
              </a:solidFill>
            </a:endParaRPr>
          </a:p>
        </p:txBody>
      </p:sp>
      <p:sp>
        <p:nvSpPr>
          <p:cNvPr id="3" name="Content Placeholder 2"/>
          <p:cNvSpPr>
            <a:spLocks noGrp="1"/>
          </p:cNvSpPr>
          <p:nvPr>
            <p:ph idx="1"/>
          </p:nvPr>
        </p:nvSpPr>
        <p:spPr/>
        <p:txBody>
          <a:bodyPr/>
          <a:p>
            <a:r>
              <a:rPr lang="en-US">
                <a:solidFill>
                  <a:schemeClr val="bg1"/>
                </a:solidFill>
              </a:rPr>
              <a:t>THE PAYEMENT GATE provides user to pay by online transactions or he can pay cash</a:t>
            </a:r>
            <a:endParaRPr lang="en-US">
              <a:solidFill>
                <a:schemeClr val="bg1"/>
              </a:solidFill>
            </a:endParaRPr>
          </a:p>
          <a:p>
            <a:r>
              <a:rPr lang="en-US">
                <a:solidFill>
                  <a:schemeClr val="bg1"/>
                </a:solidFill>
              </a:rPr>
              <a:t>ensuring the security of the server the user need to pay </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No_Copyright,_Copyright_Free_Videos,_Motion_Graphics,_Movies,_Background,_Animation,_Clips,_Download(240p)(6)">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0" y="635"/>
            <a:ext cx="12277090" cy="6857365"/>
          </a:xfrm>
          <a:prstGeom prst="rect">
            <a:avLst/>
          </a:prstGeom>
          <a:noFill/>
          <a:ln w="9525">
            <a:noFill/>
          </a:ln>
        </p:spPr>
      </p:pic>
      <p:sp>
        <p:nvSpPr>
          <p:cNvPr id="2" name="Title 1"/>
          <p:cNvSpPr>
            <a:spLocks noGrp="1"/>
          </p:cNvSpPr>
          <p:nvPr>
            <p:ph type="title"/>
          </p:nvPr>
        </p:nvSpPr>
        <p:spPr/>
        <p:txBody>
          <a:bodyPr/>
          <a:p>
            <a:r>
              <a:rPr lang="en-US">
                <a:solidFill>
                  <a:schemeClr val="bg1"/>
                </a:solidFill>
              </a:rPr>
              <a:t>Blood availability</a:t>
            </a:r>
            <a:endParaRPr lang="en-US">
              <a:solidFill>
                <a:schemeClr val="bg1"/>
              </a:solidFill>
            </a:endParaRPr>
          </a:p>
        </p:txBody>
      </p:sp>
      <p:sp>
        <p:nvSpPr>
          <p:cNvPr id="3" name="Content Placeholder 2"/>
          <p:cNvSpPr>
            <a:spLocks noGrp="1"/>
          </p:cNvSpPr>
          <p:nvPr>
            <p:ph idx="1"/>
          </p:nvPr>
        </p:nvSpPr>
        <p:spPr/>
        <p:txBody>
          <a:bodyPr/>
          <a:p>
            <a:r>
              <a:rPr lang="en-US">
                <a:solidFill>
                  <a:schemeClr val="bg1"/>
                </a:solidFill>
              </a:rPr>
              <a:t>to keep a check over the available type of blood in the hospital and manage its data accordingly</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823522" y="201589"/>
            <a:ext cx="10292715" cy="768350"/>
          </a:xfrm>
          <a:prstGeom prst="rect">
            <a:avLst/>
          </a:prstGeom>
        </p:spPr>
        <p:txBody>
          <a:bodyPr wrap="none">
            <a:spAutoFit/>
          </a:bodyPr>
          <a:lstStyle/>
          <a:p>
            <a:pPr algn="ctr"/>
            <a:r>
              <a:rPr lang="en-US" sz="4400" b="1" u="sng" dirty="0">
                <a:ln w="0"/>
                <a:solidFill>
                  <a:srgbClr val="FFC000"/>
                </a:solidFill>
                <a:effectLst>
                  <a:outerShdw blurRad="38100" dist="25400" dir="5400000" algn="ctr" rotWithShape="0">
                    <a:srgbClr val="6E747A">
                      <a:alpha val="43000"/>
                    </a:srgbClr>
                  </a:outerShdw>
                </a:effectLst>
              </a:rPr>
              <a:t>WHAT IS THE WORK METHODOLOGY</a:t>
            </a:r>
            <a:endParaRPr lang="en-US" sz="4400" b="1" u="sng" dirty="0">
              <a:ln w="0"/>
              <a:solidFill>
                <a:srgbClr val="FFC000"/>
              </a:solidFill>
              <a:effectLst>
                <a:outerShdw blurRad="38100" dist="25400" dir="5400000" algn="ctr" rotWithShape="0">
                  <a:srgbClr val="6E747A">
                    <a:alpha val="43000"/>
                  </a:srgbClr>
                </a:outerShdw>
              </a:effectLst>
            </a:endParaRPr>
          </a:p>
        </p:txBody>
      </p:sp>
      <p:sp>
        <p:nvSpPr>
          <p:cNvPr id="5" name="32-Point Star 4"/>
          <p:cNvSpPr/>
          <p:nvPr/>
        </p:nvSpPr>
        <p:spPr>
          <a:xfrm>
            <a:off x="0" y="1127233"/>
            <a:ext cx="1481959" cy="1194840"/>
          </a:xfrm>
          <a:prstGeom prst="star3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6" name="Rectangle 5"/>
          <p:cNvSpPr/>
          <p:nvPr/>
        </p:nvSpPr>
        <p:spPr>
          <a:xfrm>
            <a:off x="2371474" y="2183573"/>
            <a:ext cx="2785241" cy="922020"/>
          </a:xfrm>
          <a:prstGeom prst="rect">
            <a:avLst/>
          </a:prstGeom>
        </p:spPr>
        <p:txBody>
          <a:bodyPr wrap="square">
            <a:spAutoFit/>
          </a:bodyPr>
          <a:lstStyle/>
          <a:p>
            <a:r>
              <a:rPr lang="en-US" b="1" dirty="0">
                <a:solidFill>
                  <a:schemeClr val="bg1"/>
                </a:solidFill>
              </a:rPr>
              <a:t> </a:t>
            </a:r>
            <a:endParaRPr lang="en-US" b="1" i="1" u="sng" dirty="0">
              <a:solidFill>
                <a:schemeClr val="bg1"/>
              </a:solidFill>
            </a:endParaRPr>
          </a:p>
          <a:p>
            <a:r>
              <a:rPr lang="en-US" dirty="0">
                <a:solidFill>
                  <a:schemeClr val="bg1"/>
                </a:solidFill>
                <a:sym typeface="+mn-ea"/>
              </a:rPr>
              <a:t>2 weeks -:the frontend design</a:t>
            </a:r>
            <a:endParaRPr lang="en-US" dirty="0">
              <a:solidFill>
                <a:schemeClr val="bg1"/>
              </a:solidFill>
            </a:endParaRPr>
          </a:p>
        </p:txBody>
      </p:sp>
      <p:sp>
        <p:nvSpPr>
          <p:cNvPr id="7" name="Rectangle 6"/>
          <p:cNvSpPr/>
          <p:nvPr/>
        </p:nvSpPr>
        <p:spPr>
          <a:xfrm>
            <a:off x="5789964" y="2551751"/>
            <a:ext cx="3005959" cy="1198880"/>
          </a:xfrm>
          <a:prstGeom prst="rect">
            <a:avLst/>
          </a:prstGeom>
        </p:spPr>
        <p:txBody>
          <a:bodyPr wrap="square">
            <a:spAutoFit/>
          </a:bodyPr>
          <a:lstStyle/>
          <a:p>
            <a:r>
              <a:rPr lang="en-US" dirty="0">
                <a:solidFill>
                  <a:schemeClr val="bg1"/>
                </a:solidFill>
                <a:sym typeface="+mn-ea"/>
              </a:rPr>
              <a:t>4 weeks -:chatbot building recommendations</a:t>
            </a:r>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8" name="Rectangle 7"/>
          <p:cNvSpPr/>
          <p:nvPr/>
        </p:nvSpPr>
        <p:spPr>
          <a:xfrm>
            <a:off x="9438292" y="2322073"/>
            <a:ext cx="2564524" cy="1476375"/>
          </a:xfrm>
          <a:prstGeom prst="rect">
            <a:avLst/>
          </a:prstGeom>
        </p:spPr>
        <p:txBody>
          <a:bodyPr wrap="square">
            <a:spAutoFit/>
          </a:bodyPr>
          <a:lstStyle/>
          <a:p>
            <a:endParaRPr lang="en-US" b="1" i="1" u="sng" dirty="0">
              <a:solidFill>
                <a:schemeClr val="bg1"/>
              </a:solidFill>
            </a:endParaRPr>
          </a:p>
          <a:p>
            <a:r>
              <a:rPr lang="en-US" dirty="0">
                <a:solidFill>
                  <a:schemeClr val="bg1"/>
                </a:solidFill>
                <a:sym typeface="+mn-ea"/>
              </a:rPr>
              <a:t>1 weeks for login and category building</a:t>
            </a:r>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9" name="Rectangle 8"/>
          <p:cNvSpPr/>
          <p:nvPr/>
        </p:nvSpPr>
        <p:spPr>
          <a:xfrm>
            <a:off x="3499947" y="4745449"/>
            <a:ext cx="2469931" cy="1198880"/>
          </a:xfrm>
          <a:prstGeom prst="rect">
            <a:avLst/>
          </a:prstGeom>
        </p:spPr>
        <p:txBody>
          <a:bodyPr wrap="square">
            <a:spAutoFit/>
          </a:bodyPr>
          <a:lstStyle/>
          <a:p>
            <a:endParaRPr lang="en-US" b="1" i="1" u="sng" dirty="0">
              <a:solidFill>
                <a:schemeClr val="bg1"/>
              </a:solidFill>
            </a:endParaRPr>
          </a:p>
          <a:p>
            <a:r>
              <a:rPr lang="en-US" b="1" dirty="0">
                <a:solidFill>
                  <a:schemeClr val="bg1"/>
                </a:solidFill>
              </a:rPr>
              <a:t> </a:t>
            </a:r>
            <a:r>
              <a:rPr lang="en-US" dirty="0">
                <a:solidFill>
                  <a:schemeClr val="bg1"/>
                </a:solidFill>
                <a:sym typeface="+mn-ea"/>
              </a:rPr>
              <a:t>2 weeks backend linkage and database</a:t>
            </a:r>
            <a:endParaRPr lang="en-US" dirty="0">
              <a:solidFill>
                <a:schemeClr val="bg1"/>
              </a:solidFill>
            </a:endParaRPr>
          </a:p>
          <a:p>
            <a:endParaRPr lang="en-US" dirty="0">
              <a:solidFill>
                <a:schemeClr val="bg1"/>
              </a:solidFill>
            </a:endParaRPr>
          </a:p>
        </p:txBody>
      </p:sp>
      <p:sp>
        <p:nvSpPr>
          <p:cNvPr id="10" name="Rectangle 9"/>
          <p:cNvSpPr/>
          <p:nvPr/>
        </p:nvSpPr>
        <p:spPr>
          <a:xfrm>
            <a:off x="8213766" y="5001837"/>
            <a:ext cx="2898229" cy="1198880"/>
          </a:xfrm>
          <a:prstGeom prst="rect">
            <a:avLst/>
          </a:prstGeom>
        </p:spPr>
        <p:txBody>
          <a:bodyPr wrap="square">
            <a:spAutoFit/>
          </a:bodyPr>
          <a:lstStyle/>
          <a:p>
            <a:endParaRPr lang="en-US" b="1" i="1" u="sng" dirty="0" smtClean="0">
              <a:solidFill>
                <a:schemeClr val="bg1"/>
              </a:solidFill>
            </a:endParaRPr>
          </a:p>
          <a:p>
            <a:r>
              <a:rPr lang="en-US" b="1" dirty="0">
                <a:solidFill>
                  <a:schemeClr val="bg1"/>
                </a:solidFill>
              </a:rPr>
              <a:t> 2 </a:t>
            </a:r>
            <a:r>
              <a:rPr lang="en-US" dirty="0">
                <a:solidFill>
                  <a:schemeClr val="bg1"/>
                </a:solidFill>
                <a:sym typeface="+mn-ea"/>
              </a:rPr>
              <a:t>weeks combining all modules</a:t>
            </a:r>
            <a:endParaRPr lang="en-US" dirty="0">
              <a:solidFill>
                <a:schemeClr val="bg1"/>
              </a:solidFill>
            </a:endParaRPr>
          </a:p>
          <a:p>
            <a:endParaRPr lang="en-US" dirty="0">
              <a:solidFill>
                <a:schemeClr val="bg1"/>
              </a:solidFill>
            </a:endParaRPr>
          </a:p>
        </p:txBody>
      </p:sp>
      <p:sp>
        <p:nvSpPr>
          <p:cNvPr id="11" name="Oval 10"/>
          <p:cNvSpPr/>
          <p:nvPr/>
        </p:nvSpPr>
        <p:spPr>
          <a:xfrm>
            <a:off x="1577247" y="2531490"/>
            <a:ext cx="698939" cy="686851"/>
          </a:xfrm>
          <a:prstGeom prst="ellipse">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a:t>
            </a:r>
            <a:endParaRPr lang="en-US" sz="2400" b="1" dirty="0">
              <a:solidFill>
                <a:schemeClr val="tx1"/>
              </a:solidFill>
            </a:endParaRPr>
          </a:p>
        </p:txBody>
      </p:sp>
      <p:sp>
        <p:nvSpPr>
          <p:cNvPr id="12" name="Oval 11"/>
          <p:cNvSpPr/>
          <p:nvPr/>
        </p:nvSpPr>
        <p:spPr>
          <a:xfrm>
            <a:off x="8721038" y="2440311"/>
            <a:ext cx="698939" cy="686851"/>
          </a:xfrm>
          <a:prstGeom prst="ellipse">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3</a:t>
            </a:r>
            <a:endParaRPr lang="en-US" sz="2400" b="1" dirty="0">
              <a:solidFill>
                <a:schemeClr val="tx1"/>
              </a:solidFill>
            </a:endParaRPr>
          </a:p>
        </p:txBody>
      </p:sp>
      <p:sp>
        <p:nvSpPr>
          <p:cNvPr id="13" name="Oval 12"/>
          <p:cNvSpPr/>
          <p:nvPr/>
        </p:nvSpPr>
        <p:spPr>
          <a:xfrm>
            <a:off x="5091025" y="2486466"/>
            <a:ext cx="698939" cy="686851"/>
          </a:xfrm>
          <a:prstGeom prst="ellipse">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2</a:t>
            </a:r>
            <a:endParaRPr lang="en-US" sz="2400" b="1" dirty="0">
              <a:solidFill>
                <a:schemeClr val="tx1"/>
              </a:solidFill>
            </a:endParaRPr>
          </a:p>
        </p:txBody>
      </p:sp>
      <p:sp>
        <p:nvSpPr>
          <p:cNvPr id="14" name="Oval 13"/>
          <p:cNvSpPr/>
          <p:nvPr/>
        </p:nvSpPr>
        <p:spPr>
          <a:xfrm>
            <a:off x="2676274" y="5020893"/>
            <a:ext cx="698939" cy="686851"/>
          </a:xfrm>
          <a:prstGeom prst="ellipse">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4</a:t>
            </a:r>
            <a:endParaRPr lang="en-US" sz="2400" b="1" dirty="0">
              <a:solidFill>
                <a:schemeClr val="tx1"/>
              </a:solidFill>
            </a:endParaRPr>
          </a:p>
        </p:txBody>
      </p:sp>
      <p:sp>
        <p:nvSpPr>
          <p:cNvPr id="15" name="Oval 14"/>
          <p:cNvSpPr/>
          <p:nvPr/>
        </p:nvSpPr>
        <p:spPr>
          <a:xfrm>
            <a:off x="7267903" y="5020893"/>
            <a:ext cx="698939" cy="686851"/>
          </a:xfrm>
          <a:prstGeom prst="ellipse">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5</a:t>
            </a:r>
            <a:endParaRPr lang="en-US" sz="2400"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par>
                          <p:cTn id="13" fill="hold">
                            <p:stCondLst>
                              <p:cond delay="2500"/>
                            </p:stCondLst>
                            <p:childTnLst>
                              <p:par>
                                <p:cTn id="14" presetID="63" presetClass="path" presetSubtype="0" accel="50000" decel="50000" fill="hold" grpId="3" nodeType="afterEffect">
                                  <p:stCondLst>
                                    <p:cond delay="0"/>
                                  </p:stCondLst>
                                  <p:childTnLst>
                                    <p:animMotion origin="layout" path="M 0 0 L 0.25 0 E" pathEditMode="relative" ptsTypes="">
                                      <p:cBhvr>
                                        <p:cTn id="15" dur="2000" fill="hold"/>
                                        <p:tgtEl>
                                          <p:spTgt spid="5"/>
                                        </p:tgtEl>
                                        <p:attrNameLst>
                                          <p:attrName>ppt_x</p:attrName>
                                          <p:attrName>ppt_y</p:attrName>
                                        </p:attrNameLst>
                                      </p:cBhvr>
                                    </p:animMotion>
                                  </p:childTnLst>
                                </p:cTn>
                              </p:par>
                            </p:childTnLst>
                          </p:cTn>
                        </p:par>
                        <p:par>
                          <p:cTn id="16" fill="hold">
                            <p:stCondLst>
                              <p:cond delay="4500"/>
                            </p:stCondLst>
                            <p:childTnLst>
                              <p:par>
                                <p:cTn id="17" presetID="6"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par>
                          <p:cTn id="20" fill="hold">
                            <p:stCondLst>
                              <p:cond delay="6500"/>
                            </p:stCondLst>
                            <p:childTnLst>
                              <p:par>
                                <p:cTn id="21" presetID="14" presetClass="entr" presetSubtype="10" fill="hold"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3" dur="500"/>
                                        <p:tgtEl>
                                          <p:spTgt spid="6">
                                            <p:txEl>
                                              <p:pRg st="0" end="0"/>
                                            </p:txEl>
                                          </p:spTgt>
                                        </p:tgtEl>
                                      </p:cBhvr>
                                    </p:animEffect>
                                  </p:childTnLst>
                                </p:cTn>
                              </p:par>
                            </p:childTnLst>
                          </p:cTn>
                        </p:par>
                        <p:par>
                          <p:cTn id="24" fill="hold">
                            <p:stCondLst>
                              <p:cond delay="7000"/>
                            </p:stCondLst>
                            <p:childTnLst>
                              <p:par>
                                <p:cTn id="25" presetID="14" presetClass="entr" presetSubtype="10" fill="hold"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7" dur="500"/>
                                        <p:tgtEl>
                                          <p:spTgt spid="6">
                                            <p:txEl>
                                              <p:pRg st="1" end="1"/>
                                            </p:txEl>
                                          </p:spTgt>
                                        </p:tgtEl>
                                      </p:cBhvr>
                                    </p:animEffect>
                                  </p:childTnLst>
                                </p:cTn>
                              </p:par>
                            </p:childTnLst>
                          </p:cTn>
                        </p:par>
                        <p:par>
                          <p:cTn id="28" fill="hold">
                            <p:stCondLst>
                              <p:cond delay="7500"/>
                            </p:stCondLst>
                            <p:childTnLst>
                              <p:par>
                                <p:cTn id="29" presetID="63" presetClass="path" presetSubtype="0" accel="50000" decel="50000" fill="hold" grpId="2" nodeType="afterEffect">
                                  <p:stCondLst>
                                    <p:cond delay="0"/>
                                  </p:stCondLst>
                                  <p:childTnLst>
                                    <p:animMotion origin="layout" path="M 0.25 3.7037E-6 L 0.46679 0.00347 " pathEditMode="relative" rAng="0" ptsTypes="AA">
                                      <p:cBhvr>
                                        <p:cTn id="30" dur="2000" fill="hold"/>
                                        <p:tgtEl>
                                          <p:spTgt spid="5"/>
                                        </p:tgtEl>
                                        <p:attrNameLst>
                                          <p:attrName>ppt_x</p:attrName>
                                          <p:attrName>ppt_y</p:attrName>
                                        </p:attrNameLst>
                                      </p:cBhvr>
                                      <p:rCtr x="10716" y="116"/>
                                    </p:animMotion>
                                  </p:childTnLst>
                                </p:cTn>
                              </p:par>
                            </p:childTnLst>
                          </p:cTn>
                        </p:par>
                        <p:par>
                          <p:cTn id="31" fill="hold">
                            <p:stCondLst>
                              <p:cond delay="9500"/>
                            </p:stCondLst>
                            <p:childTnLst>
                              <p:par>
                                <p:cTn id="32" presetID="6" presetClass="entr" presetSubtype="16"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ircle(in)">
                                      <p:cBhvr>
                                        <p:cTn id="34" dur="2000"/>
                                        <p:tgtEl>
                                          <p:spTgt spid="13"/>
                                        </p:tgtEl>
                                      </p:cBhvr>
                                    </p:animEffect>
                                  </p:childTnLst>
                                </p:cTn>
                              </p:par>
                            </p:childTnLst>
                          </p:cTn>
                        </p:par>
                        <p:par>
                          <p:cTn id="35" fill="hold">
                            <p:stCondLst>
                              <p:cond delay="11500"/>
                            </p:stCondLst>
                            <p:childTnLst>
                              <p:par>
                                <p:cTn id="36" presetID="2" presetClass="entr" presetSubtype="4" fill="hold" nodeType="after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 calcmode="lin" valueType="num">
                                      <p:cBhvr additive="base">
                                        <p:cTn id="3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12000"/>
                            </p:stCondLst>
                            <p:childTnLst>
                              <p:par>
                                <p:cTn id="41" presetID="63" presetClass="path" presetSubtype="0" accel="50000" decel="50000" fill="hold" grpId="1" nodeType="afterEffect">
                                  <p:stCondLst>
                                    <p:cond delay="0"/>
                                  </p:stCondLst>
                                  <p:childTnLst>
                                    <p:animMotion origin="layout" path="M 0.4668 0.00347 L 0.75495 0.00347 " pathEditMode="relative" rAng="0" ptsTypes="AA">
                                      <p:cBhvr>
                                        <p:cTn id="42" dur="2000" fill="hold"/>
                                        <p:tgtEl>
                                          <p:spTgt spid="5"/>
                                        </p:tgtEl>
                                        <p:attrNameLst>
                                          <p:attrName>ppt_x</p:attrName>
                                          <p:attrName>ppt_y</p:attrName>
                                        </p:attrNameLst>
                                      </p:cBhvr>
                                      <p:rCtr x="14401" y="0"/>
                                    </p:animMotion>
                                  </p:childTnLst>
                                </p:cTn>
                              </p:par>
                            </p:childTnLst>
                          </p:cTn>
                        </p:par>
                        <p:par>
                          <p:cTn id="43" fill="hold">
                            <p:stCondLst>
                              <p:cond delay="14000"/>
                            </p:stCondLst>
                            <p:childTnLst>
                              <p:par>
                                <p:cTn id="44" presetID="6"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ircle(in)">
                                      <p:cBhvr>
                                        <p:cTn id="46" dur="2000"/>
                                        <p:tgtEl>
                                          <p:spTgt spid="12"/>
                                        </p:tgtEl>
                                      </p:cBhvr>
                                    </p:animEffect>
                                  </p:childTnLst>
                                </p:cTn>
                              </p:par>
                            </p:childTnLst>
                          </p:cTn>
                        </p:par>
                        <p:par>
                          <p:cTn id="47" fill="hold">
                            <p:stCondLst>
                              <p:cond delay="16000"/>
                            </p:stCondLst>
                            <p:childTnLst>
                              <p:par>
                                <p:cTn id="48" presetID="42" presetClass="entr" presetSubtype="0" fill="hold" nodeType="afterEffect">
                                  <p:stCondLst>
                                    <p:cond delay="0"/>
                                  </p:stCondLst>
                                  <p:childTnLst>
                                    <p:set>
                                      <p:cBhvr>
                                        <p:cTn id="49" dur="1" fill="hold">
                                          <p:stCondLst>
                                            <p:cond delay="0"/>
                                          </p:stCondLst>
                                        </p:cTn>
                                        <p:tgtEl>
                                          <p:spTgt spid="8">
                                            <p:txEl>
                                              <p:pRg st="1" end="1"/>
                                            </p:txEl>
                                          </p:spTgt>
                                        </p:tgtEl>
                                        <p:attrNameLst>
                                          <p:attrName>style.visibility</p:attrName>
                                        </p:attrNameLst>
                                      </p:cBhvr>
                                      <p:to>
                                        <p:strVal val="visible"/>
                                      </p:to>
                                    </p:set>
                                    <p:animEffect transition="in" filter="fade">
                                      <p:cBhvr>
                                        <p:cTn id="50" dur="1000"/>
                                        <p:tgtEl>
                                          <p:spTgt spid="8">
                                            <p:txEl>
                                              <p:pRg st="1" end="1"/>
                                            </p:txEl>
                                          </p:spTgt>
                                        </p:tgtEl>
                                      </p:cBhvr>
                                    </p:animEffect>
                                    <p:anim calcmode="lin" valueType="num">
                                      <p:cBhvr>
                                        <p:cTn id="5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53" fill="hold">
                            <p:stCondLst>
                              <p:cond delay="17000"/>
                            </p:stCondLst>
                            <p:childTnLst>
                              <p:par>
                                <p:cTn id="54" presetID="56" presetClass="path" presetSubtype="0" accel="50000" decel="50000" fill="hold" grpId="4" nodeType="afterEffect">
                                  <p:stCondLst>
                                    <p:cond delay="0"/>
                                  </p:stCondLst>
                                  <p:childTnLst>
                                    <p:animMotion origin="layout" path="M 0.75494 0.00347 L 0.2263 0.38958 " pathEditMode="relative" rAng="0" ptsTypes="AA">
                                      <p:cBhvr>
                                        <p:cTn id="55" dur="2000" fill="hold"/>
                                        <p:tgtEl>
                                          <p:spTgt spid="5"/>
                                        </p:tgtEl>
                                        <p:attrNameLst>
                                          <p:attrName>ppt_x</p:attrName>
                                          <p:attrName>ppt_y</p:attrName>
                                        </p:attrNameLst>
                                      </p:cBhvr>
                                      <p:rCtr x="-26706" y="19167"/>
                                    </p:animMotion>
                                  </p:childTnLst>
                                </p:cTn>
                              </p:par>
                            </p:childTnLst>
                          </p:cTn>
                        </p:par>
                        <p:par>
                          <p:cTn id="56" fill="hold">
                            <p:stCondLst>
                              <p:cond delay="19000"/>
                            </p:stCondLst>
                            <p:childTnLst>
                              <p:par>
                                <p:cTn id="57" presetID="6" presetClass="entr" presetSubtype="16"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ircle(in)">
                                      <p:cBhvr>
                                        <p:cTn id="59" dur="2000"/>
                                        <p:tgtEl>
                                          <p:spTgt spid="14"/>
                                        </p:tgtEl>
                                      </p:cBhvr>
                                    </p:animEffect>
                                  </p:childTnLst>
                                </p:cTn>
                              </p:par>
                            </p:childTnLst>
                          </p:cTn>
                        </p:par>
                        <p:par>
                          <p:cTn id="60" fill="hold">
                            <p:stCondLst>
                              <p:cond delay="21000"/>
                            </p:stCondLst>
                            <p:childTnLst>
                              <p:par>
                                <p:cTn id="61" presetID="2" presetClass="entr" presetSubtype="4" fill="hold" nodeType="afterEffect">
                                  <p:stCondLst>
                                    <p:cond delay="0"/>
                                  </p:stCondLst>
                                  <p:childTnLst>
                                    <p:set>
                                      <p:cBhvr>
                                        <p:cTn id="62" dur="1" fill="hold">
                                          <p:stCondLst>
                                            <p:cond delay="0"/>
                                          </p:stCondLst>
                                        </p:cTn>
                                        <p:tgtEl>
                                          <p:spTgt spid="9">
                                            <p:txEl>
                                              <p:pRg st="1" end="1"/>
                                            </p:txEl>
                                          </p:spTgt>
                                        </p:tgtEl>
                                        <p:attrNameLst>
                                          <p:attrName>style.visibility</p:attrName>
                                        </p:attrNameLst>
                                      </p:cBhvr>
                                      <p:to>
                                        <p:strVal val="visible"/>
                                      </p:to>
                                    </p:set>
                                    <p:anim calcmode="lin" valueType="num">
                                      <p:cBhvr additive="base">
                                        <p:cTn id="6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65" fill="hold">
                            <p:stCondLst>
                              <p:cond delay="21500"/>
                            </p:stCondLst>
                            <p:childTnLst>
                              <p:par>
                                <p:cTn id="66" presetID="63" presetClass="path" presetSubtype="0" accel="50000" decel="50000" fill="hold" grpId="5" nodeType="afterEffect">
                                  <p:stCondLst>
                                    <p:cond delay="0"/>
                                  </p:stCondLst>
                                  <p:childTnLst>
                                    <p:animMotion origin="layout" path="M 0.2263 0.38958 L 0.69844 0.41991 " pathEditMode="relative" rAng="0" ptsTypes="AA">
                                      <p:cBhvr>
                                        <p:cTn id="67" dur="2000" fill="hold"/>
                                        <p:tgtEl>
                                          <p:spTgt spid="5"/>
                                        </p:tgtEl>
                                        <p:attrNameLst>
                                          <p:attrName>ppt_x</p:attrName>
                                          <p:attrName>ppt_y</p:attrName>
                                        </p:attrNameLst>
                                      </p:cBhvr>
                                      <p:rCtr x="23607" y="1505"/>
                                    </p:animMotion>
                                  </p:childTnLst>
                                </p:cTn>
                              </p:par>
                            </p:childTnLst>
                          </p:cTn>
                        </p:par>
                        <p:par>
                          <p:cTn id="68" fill="hold">
                            <p:stCondLst>
                              <p:cond delay="23500"/>
                            </p:stCondLst>
                            <p:childTnLst>
                              <p:par>
                                <p:cTn id="69" presetID="6" presetClass="entr" presetSubtype="16"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childTnLst>
                          </p:cTn>
                        </p:par>
                        <p:par>
                          <p:cTn id="72" fill="hold">
                            <p:stCondLst>
                              <p:cond delay="25500"/>
                            </p:stCondLst>
                            <p:childTnLst>
                              <p:par>
                                <p:cTn id="73" presetID="2" presetClass="entr" presetSubtype="4" fill="hold" nodeType="afterEffect">
                                  <p:stCondLst>
                                    <p:cond delay="0"/>
                                  </p:stCondLst>
                                  <p:childTnLst>
                                    <p:set>
                                      <p:cBhvr>
                                        <p:cTn id="74" dur="1" fill="hold">
                                          <p:stCondLst>
                                            <p:cond delay="0"/>
                                          </p:stCondLst>
                                        </p:cTn>
                                        <p:tgtEl>
                                          <p:spTgt spid="10">
                                            <p:txEl>
                                              <p:pRg st="1" end="1"/>
                                            </p:txEl>
                                          </p:spTgt>
                                        </p:tgtEl>
                                        <p:attrNameLst>
                                          <p:attrName>style.visibility</p:attrName>
                                        </p:attrNameLst>
                                      </p:cBhvr>
                                      <p:to>
                                        <p:strVal val="visible"/>
                                      </p:to>
                                    </p:set>
                                    <p:anim calcmode="lin" valueType="num">
                                      <p:cBhvr additive="base">
                                        <p:cTn id="7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5" grpId="1" bldLvl="0" animBg="1"/>
      <p:bldP spid="5" grpId="2" bldLvl="0" animBg="1"/>
      <p:bldP spid="5" grpId="3" bldLvl="0" animBg="1"/>
      <p:bldP spid="5" grpId="4" bldLvl="0" animBg="1"/>
      <p:bldP spid="5" grpId="5" bldLvl="0" animBg="1"/>
      <p:bldP spid="11" grpId="0" bldLvl="0" animBg="1"/>
      <p:bldP spid="12" grpId="0" bldLvl="0" animBg="1"/>
      <p:bldP spid="13" grpId="0" bldLvl="0" animBg="1"/>
      <p:bldP spid="14" grpId="0" bldLvl="0" animBg="1"/>
      <p:bldP spid="1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utterfly_Animation_Test__Cinema_4d__After_Effects_(360p)">
            <a:hlinkClick r:id="" action="ppaction://media"/>
          </p:cNvPr>
          <p:cNvPicPr>
            <a:picLocks noGrp="1" noChangeAspect="1"/>
          </p:cNvPicPr>
          <p:nvPr>
            <p:ph idx="1"/>
            <a:videoFile r:link="rId1"/>
            <p:extLst>
              <p:ext uri="{DAA4B4D4-6D71-4841-9C94-3DE7FCFB9230}">
                <p14:media xmlns:p14="http://schemas.microsoft.com/office/powerpoint/2010/main" r:embed="rId2"/>
              </p:ext>
            </p:extLst>
          </p:nvPr>
        </p:nvPicPr>
        <p:blipFill>
          <a:blip r:embed="rId3"/>
          <a:stretch>
            <a:fillRect/>
          </a:stretch>
        </p:blipFill>
        <p:spPr>
          <a:xfrm>
            <a:off x="-923925" y="0"/>
            <a:ext cx="12192000" cy="6858000"/>
          </a:xfrm>
        </p:spPr>
      </p:pic>
      <p:sp>
        <p:nvSpPr>
          <p:cNvPr id="2" name="Title 1"/>
          <p:cNvSpPr>
            <a:spLocks noGrp="1"/>
          </p:cNvSpPr>
          <p:nvPr>
            <p:ph type="title"/>
          </p:nvPr>
        </p:nvSpPr>
        <p:spPr>
          <a:xfrm>
            <a:off x="-2159000" y="4006850"/>
            <a:ext cx="16817340" cy="1325880"/>
          </a:xfrm>
        </p:spPr>
        <p:txBody>
          <a:bodyPr>
            <a:noAutofit/>
          </a:bodyPr>
          <a:lstStyle/>
          <a:p>
            <a:r>
              <a:rPr lang="en-US" sz="9600" b="1" dirty="0" smtClean="0">
                <a:ln w="57150">
                  <a:solidFill>
                    <a:schemeClr val="bg1"/>
                  </a:solidFill>
                </a:ln>
                <a:solidFill>
                  <a:srgbClr val="FF0000"/>
                </a:solidFill>
                <a:latin typeface="Forte" panose="03060902040502070203" pitchFamily="66" charset="0"/>
              </a:rPr>
              <a:t>THANK YOU</a:t>
            </a:r>
            <a:endParaRPr lang="en-US" sz="9600" b="1" dirty="0">
              <a:ln w="57150">
                <a:solidFill>
                  <a:schemeClr val="bg1"/>
                </a:solidFill>
              </a:ln>
              <a:solidFill>
                <a:srgbClr val="FF0000"/>
              </a:solidFill>
              <a:latin typeface="Forte" panose="03060902040502070203"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986" fill="hold"/>
                                        <p:tgtEl>
                                          <p:spTgt spid="4"/>
                                        </p:tgtEl>
                                      </p:cBhvr>
                                    </p:cmd>
                                  </p:childTnLst>
                                </p:cTn>
                              </p:par>
                              <p:par>
                                <p:cTn id="7" presetID="26"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wipe(down)">
                                      <p:cBhvr>
                                        <p:cTn id="9" dur="580">
                                          <p:stCondLst>
                                            <p:cond delay="0"/>
                                          </p:stCondLst>
                                        </p:cTn>
                                        <p:tgtEl>
                                          <p:spTgt spid="2"/>
                                        </p:tgtEl>
                                      </p:cBhvr>
                                    </p:animEffect>
                                    <p:anim calcmode="lin" valueType="num">
                                      <p:cBhvr>
                                        <p:cTn id="1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5" dur="26">
                                          <p:stCondLst>
                                            <p:cond delay="650"/>
                                          </p:stCondLst>
                                        </p:cTn>
                                        <p:tgtEl>
                                          <p:spTgt spid="2"/>
                                        </p:tgtEl>
                                      </p:cBhvr>
                                      <p:to x="100000" y="60000"/>
                                    </p:animScale>
                                    <p:animScale>
                                      <p:cBhvr>
                                        <p:cTn id="16" dur="166" decel="50000">
                                          <p:stCondLst>
                                            <p:cond delay="676"/>
                                          </p:stCondLst>
                                        </p:cTn>
                                        <p:tgtEl>
                                          <p:spTgt spid="2"/>
                                        </p:tgtEl>
                                      </p:cBhvr>
                                      <p:to x="100000" y="100000"/>
                                    </p:animScale>
                                    <p:animScale>
                                      <p:cBhvr>
                                        <p:cTn id="17" dur="26">
                                          <p:stCondLst>
                                            <p:cond delay="1312"/>
                                          </p:stCondLst>
                                        </p:cTn>
                                        <p:tgtEl>
                                          <p:spTgt spid="2"/>
                                        </p:tgtEl>
                                      </p:cBhvr>
                                      <p:to x="100000" y="80000"/>
                                    </p:animScale>
                                    <p:animScale>
                                      <p:cBhvr>
                                        <p:cTn id="18" dur="166" decel="50000">
                                          <p:stCondLst>
                                            <p:cond delay="1338"/>
                                          </p:stCondLst>
                                        </p:cTn>
                                        <p:tgtEl>
                                          <p:spTgt spid="2"/>
                                        </p:tgtEl>
                                      </p:cBhvr>
                                      <p:to x="100000" y="100000"/>
                                    </p:animScale>
                                    <p:animScale>
                                      <p:cBhvr>
                                        <p:cTn id="19" dur="26">
                                          <p:stCondLst>
                                            <p:cond delay="1642"/>
                                          </p:stCondLst>
                                        </p:cTn>
                                        <p:tgtEl>
                                          <p:spTgt spid="2"/>
                                        </p:tgtEl>
                                      </p:cBhvr>
                                      <p:to x="100000" y="90000"/>
                                    </p:animScale>
                                    <p:animScale>
                                      <p:cBhvr>
                                        <p:cTn id="20" dur="166" decel="50000">
                                          <p:stCondLst>
                                            <p:cond delay="1668"/>
                                          </p:stCondLst>
                                        </p:cTn>
                                        <p:tgtEl>
                                          <p:spTgt spid="2"/>
                                        </p:tgtEl>
                                      </p:cBhvr>
                                      <p:to x="100000" y="100000"/>
                                    </p:animScale>
                                    <p:animScale>
                                      <p:cBhvr>
                                        <p:cTn id="21" dur="26">
                                          <p:stCondLst>
                                            <p:cond delay="1808"/>
                                          </p:stCondLst>
                                        </p:cTn>
                                        <p:tgtEl>
                                          <p:spTgt spid="2"/>
                                        </p:tgtEl>
                                      </p:cBhvr>
                                      <p:to x="100000" y="95000"/>
                                    </p:animScale>
                                    <p:animScale>
                                      <p:cBhvr>
                                        <p:cTn id="2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23" fill="hold" display="0">
                  <p:stCondLst>
                    <p:cond delay="indefinite"/>
                  </p:stCondLst>
                </p:cTn>
                <p:tgtEl>
                  <p:spTgt spid="4"/>
                </p:tgtEl>
              </p:cMediaNode>
            </p:video>
            <p:seq concurrent="1" nextAc="seek">
              <p:cTn id="24" restart="whenNotActive" fill="hold" evtFilter="cancelBubble" nodeType="interactiveSeq">
                <p:stCondLst>
                  <p:cond evt="onClick" delay="0">
                    <p:tgtEl>
                      <p:spTgt spid="4"/>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4"/>
                                        </p:tgtEl>
                                      </p:cBhvr>
                                    </p:cmd>
                                  </p:childTnLst>
                                </p:cTn>
                              </p:par>
                            </p:childTnLst>
                          </p:cTn>
                        </p:par>
                      </p:childTnLst>
                    </p:cTn>
                  </p:par>
                </p:childTnLst>
              </p:cTn>
              <p:nextCondLst>
                <p:cond evt="onClick" delay="0">
                  <p:tgtEl>
                    <p:spTgt spid="4"/>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No_Copyright,_Copyright_Free_Videos,_Motion_Graphics,_Movies,_Background,_Animation,_Clips,_Download(240p)(6)">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0" y="635"/>
            <a:ext cx="12277090" cy="6857365"/>
          </a:xfrm>
          <a:prstGeom prst="rect">
            <a:avLst/>
          </a:prstGeom>
          <a:noFill/>
          <a:ln w="9525">
            <a:noFill/>
          </a:ln>
        </p:spPr>
      </p:pic>
      <p:sp>
        <p:nvSpPr>
          <p:cNvPr id="2" name="Title 1"/>
          <p:cNvSpPr>
            <a:spLocks noGrp="1"/>
          </p:cNvSpPr>
          <p:nvPr>
            <p:ph type="title"/>
          </p:nvPr>
        </p:nvSpPr>
        <p:spPr/>
        <p:txBody>
          <a:bodyPr/>
          <a:p>
            <a:r>
              <a:rPr lang="en-US">
                <a:solidFill>
                  <a:schemeClr val="bg1"/>
                </a:solidFill>
              </a:rPr>
              <a:t>Problem Statement</a:t>
            </a:r>
            <a:endParaRPr lang="en-US">
              <a:solidFill>
                <a:schemeClr val="bg1"/>
              </a:solidFill>
            </a:endParaRPr>
          </a:p>
        </p:txBody>
      </p:sp>
      <p:sp>
        <p:nvSpPr>
          <p:cNvPr id="3" name="Content Placeholder 2"/>
          <p:cNvSpPr>
            <a:spLocks noGrp="1"/>
          </p:cNvSpPr>
          <p:nvPr>
            <p:ph idx="1"/>
          </p:nvPr>
        </p:nvSpPr>
        <p:spPr/>
        <p:txBody>
          <a:bodyPr/>
          <a:p>
            <a:r>
              <a:rPr lang="en-US">
                <a:solidFill>
                  <a:schemeClr val="bg1"/>
                </a:solidFill>
              </a:rPr>
              <a:t>in the hospital we have aaps to manage medicine data patient data blood data all these are over diffrent software</a:t>
            </a:r>
            <a:endParaRPr lang="en-US">
              <a:solidFill>
                <a:schemeClr val="bg1"/>
              </a:solidFill>
            </a:endParaRPr>
          </a:p>
          <a:p>
            <a:r>
              <a:rPr lang="en-US">
                <a:solidFill>
                  <a:schemeClr val="bg1"/>
                </a:solidFill>
              </a:rPr>
              <a:t>so we have made a software that contains all the three features and also allows the seller to generate bill on every sell of medicine</a:t>
            </a:r>
            <a:endParaRPr lang="en-US">
              <a:solidFill>
                <a:schemeClr val="bg1"/>
              </a:solidFill>
            </a:endParaRPr>
          </a:p>
          <a:p>
            <a:r>
              <a:rPr lang="en-US">
                <a:solidFill>
                  <a:schemeClr val="bg1"/>
                </a:solidFill>
              </a:rPr>
              <a:t>also instead of waiting in long queue the patient or customer can buy and pay for medicine online by just uploading the prescreption with proper authentication</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No_Copyright,_Copyright_Free_Videos,_Motion_Graphics,_Movies,_Background,_Animation,_Clips,_Download(240p)(6)">
            <a:hlinkClick r:id="" action="ppaction://media"/>
          </p:cNvPr>
          <p:cNvPicPr>
            <a:picLocks noChangeAspect="1"/>
          </p:cNvPicPr>
          <p:nvPr>
            <p:ph idx="1"/>
            <a:videoFile r:link="rId1"/>
            <p:extLst>
              <p:ext uri="{DAA4B4D4-6D71-4841-9C94-3DE7FCFB9230}">
                <p14:media xmlns:p14="http://schemas.microsoft.com/office/powerpoint/2010/main" r:embed="rId2"/>
              </p:ext>
            </p:extLst>
          </p:nvPr>
        </p:nvPicPr>
        <p:blipFill>
          <a:blip r:embed="rId3"/>
          <a:stretch>
            <a:fillRect/>
          </a:stretch>
        </p:blipFill>
        <p:spPr>
          <a:xfrm>
            <a:off x="-60325" y="635"/>
            <a:ext cx="12251690" cy="6857365"/>
          </a:xfrm>
          <a:prstGeom prst="rect">
            <a:avLst/>
          </a:prstGeom>
        </p:spPr>
      </p:pic>
      <p:sp>
        <p:nvSpPr>
          <p:cNvPr id="13" name="Title 12"/>
          <p:cNvSpPr>
            <a:spLocks noGrp="1"/>
          </p:cNvSpPr>
          <p:nvPr>
            <p:ph type="title"/>
          </p:nvPr>
        </p:nvSpPr>
        <p:spPr/>
        <p:txBody>
          <a:bodyPr/>
          <a:p>
            <a:endParaRPr lang="en-US"/>
          </a:p>
        </p:txBody>
      </p:sp>
      <p:sp>
        <p:nvSpPr>
          <p:cNvPr id="4" name="Rectangles 3"/>
          <p:cNvSpPr/>
          <p:nvPr/>
        </p:nvSpPr>
        <p:spPr>
          <a:xfrm>
            <a:off x="4178935" y="624205"/>
            <a:ext cx="3502660" cy="993140"/>
          </a:xfrm>
          <a:prstGeom prst="rect">
            <a:avLst/>
          </a:prstGeom>
          <a:solidFill>
            <a:srgbClr val="FF0000"/>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3600" b="0"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FEATURES</a:t>
            </a:r>
            <a:endParaRPr kumimoji="0" lang="en-US" altLang="zh-CN" sz="3600" b="0"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5" name="Rounded Rectangle 4"/>
          <p:cNvSpPr/>
          <p:nvPr/>
        </p:nvSpPr>
        <p:spPr>
          <a:xfrm>
            <a:off x="777875" y="2325370"/>
            <a:ext cx="2767330" cy="1057275"/>
          </a:xfrm>
          <a:prstGeom prst="roundRect">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CHAT BOT</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ounded Rectangle 6"/>
          <p:cNvSpPr/>
          <p:nvPr/>
        </p:nvSpPr>
        <p:spPr>
          <a:xfrm>
            <a:off x="4712335" y="3923030"/>
            <a:ext cx="2767330" cy="1057275"/>
          </a:xfrm>
          <a:prstGeom prst="roundRect">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PAYMENT GATE</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ounded Rectangle 7"/>
          <p:cNvSpPr/>
          <p:nvPr/>
        </p:nvSpPr>
        <p:spPr>
          <a:xfrm>
            <a:off x="777875" y="3855720"/>
            <a:ext cx="2767330" cy="1057275"/>
          </a:xfrm>
          <a:prstGeom prst="roundRect">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Blood Availability</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Rounded Rectangle 8"/>
          <p:cNvSpPr/>
          <p:nvPr/>
        </p:nvSpPr>
        <p:spPr>
          <a:xfrm>
            <a:off x="8622030" y="3855720"/>
            <a:ext cx="2767330" cy="1057275"/>
          </a:xfrm>
          <a:prstGeom prst="roundRect">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CUSTOMIZABLE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Accesories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Rounded Rectangle 9"/>
          <p:cNvSpPr/>
          <p:nvPr/>
        </p:nvSpPr>
        <p:spPr>
          <a:xfrm>
            <a:off x="7991475" y="2241550"/>
            <a:ext cx="3397885" cy="1057275"/>
          </a:xfrm>
          <a:prstGeom prst="roundRect">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CATEGORIES OF MEDICINES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Rounded Rectangle 10"/>
          <p:cNvSpPr/>
          <p:nvPr/>
        </p:nvSpPr>
        <p:spPr>
          <a:xfrm>
            <a:off x="4712335" y="2241550"/>
            <a:ext cx="2767330" cy="1057275"/>
          </a:xfrm>
          <a:prstGeom prst="roundRect">
            <a:avLst/>
          </a:prstGeom>
          <a:solidFill>
            <a:srgbClr val="FFFF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LOGIN AUTHENTICATE</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Rounded Rectangle 13"/>
          <p:cNvSpPr/>
          <p:nvPr/>
        </p:nvSpPr>
        <p:spPr>
          <a:xfrm>
            <a:off x="3675380" y="5307965"/>
            <a:ext cx="5491480" cy="95694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solidFill>
                  <a:schemeClr val="tx1">
                    <a:lumMod val="95000"/>
                    <a:lumOff val="5000"/>
                  </a:schemeClr>
                </a:solidFill>
              </a:rPr>
              <a:t>Manage Patient Data</a:t>
            </a:r>
            <a:endParaRPr lang="en-US" sz="3600" b="1">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par>
                          <p:cTn id="38" fill="hold">
                            <p:stCondLst>
                              <p:cond delay="500"/>
                            </p:stCondLst>
                            <p:childTnLst>
                              <p:par>
                                <p:cTn id="39" presetID="1" presetClass="mediacall" presetSubtype="0" fill="hold" nodeType="afterEffect">
                                  <p:stCondLst>
                                    <p:cond delay="0"/>
                                  </p:stCondLst>
                                  <p:childTnLst>
                                    <p:cmd type="call" cmd="playFrom(0.0)">
                                      <p:cBhvr additive="base">
                                        <p:cTn id="40" dur="indefinite" fill="hold"/>
                                        <p:tgtEl>
                                          <p:spTgt spid="12"/>
                                        </p:tgtEl>
                                      </p:cBhvr>
                                    </p:cmd>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ircle(in)">
                                      <p:cBhvr>
                                        <p:cTn id="4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46" repeatCount="indefinite" fill="hold" display="0">
                  <p:stCondLst>
                    <p:cond delay="indefinite"/>
                  </p:stCondLst>
                </p:cTn>
                <p:tgtEl>
                  <p:spTgt spid="12"/>
                </p:tgtEl>
              </p:cMediaNode>
            </p:video>
            <p:seq concurrent="1" nextAc="seek">
              <p:cTn id="47" restart="whenNotActive" fill="hold" evtFilter="cancelBubble" nodeType="interactiveSeq">
                <p:stCondLst>
                  <p:cond evt="onClick" delay="0">
                    <p:tgtEl>
                      <p:spTgt spid="12"/>
                    </p:tgtEl>
                  </p:cond>
                </p:stCondLst>
                <p:endSync evt="end" delay="0">
                  <p:rtn val="all"/>
                </p:endSync>
                <p:childTnLst>
                  <p:par>
                    <p:cTn id="48" fill="hold">
                      <p:stCondLst>
                        <p:cond delay="0"/>
                      </p:stCondLst>
                      <p:childTnLst>
                        <p:par>
                          <p:cTn id="49" fill="hold">
                            <p:stCondLst>
                              <p:cond delay="0"/>
                            </p:stCondLst>
                            <p:childTnLst>
                              <p:par>
                                <p:cTn id="50" presetID="2" presetClass="mediacall" presetSubtype="0" fill="hold" nodeType="clickEffect">
                                  <p:stCondLst>
                                    <p:cond delay="0"/>
                                  </p:stCondLst>
                                  <p:childTnLst>
                                    <p:cmd type="call" cmd="togglePause">
                                      <p:cBhvr additive="base">
                                        <p:cTn id="51" dur="1" fill="hold"/>
                                        <p:tgtEl>
                                          <p:spTgt spid="12"/>
                                        </p:tgtEl>
                                      </p:cBhvr>
                                    </p:cmd>
                                  </p:childTnLst>
                                </p:cTn>
                              </p:par>
                            </p:childTnLst>
                          </p:cTn>
                        </p:par>
                      </p:childTnLst>
                    </p:cTn>
                  </p:par>
                </p:childTnLst>
              </p:cTn>
              <p:nextCondLst>
                <p:cond evt="onClick" delay="0">
                  <p:tgtEl>
                    <p:spTgt spid="12"/>
                  </p:tgtEl>
                </p:cond>
              </p:nextCondLst>
            </p:seq>
          </p:childTnLst>
        </p:cTn>
      </p:par>
    </p:tnLst>
    <p:bldLst>
      <p:bldP spid="4" grpId="0" animBg="1"/>
      <p:bldP spid="4" grpId="1" animBg="1"/>
      <p:bldP spid="5" grpId="0" animBg="1"/>
      <p:bldP spid="5" grpId="1" animBg="1"/>
      <p:bldP spid="11" grpId="0" animBg="1"/>
      <p:bldP spid="11" grpId="1" animBg="1"/>
      <p:bldP spid="10" grpId="0" bldLvl="0" animBg="1"/>
      <p:bldP spid="10" grpId="1" animBg="1"/>
      <p:bldP spid="8" grpId="0" animBg="1"/>
      <p:bldP spid="8" grpId="1" animBg="1"/>
      <p:bldP spid="7" grpId="0" animBg="1"/>
      <p:bldP spid="7" grpId="1" animBg="1"/>
      <p:bldP spid="9" grpId="0" animBg="1"/>
      <p:bldP spid="9" grpId="1" animBg="1"/>
      <p:bldP spid="14" grpId="0" animBg="1"/>
      <p:bldP spid="1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No_Copyright,_Copyright_Free_Videos,_Motion_Graphics,_Movies,_Background,_Animation,_Clips,_Download(240p)(6)">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635" y="0"/>
            <a:ext cx="12277090" cy="6857365"/>
          </a:xfrm>
          <a:prstGeom prst="rect">
            <a:avLst/>
          </a:prstGeom>
          <a:noFill/>
          <a:ln w="9525">
            <a:noFill/>
          </a:ln>
        </p:spPr>
      </p:pic>
      <p:sp>
        <p:nvSpPr>
          <p:cNvPr id="2" name="Title 1"/>
          <p:cNvSpPr>
            <a:spLocks noGrp="1"/>
          </p:cNvSpPr>
          <p:nvPr>
            <p:ph type="title"/>
          </p:nvPr>
        </p:nvSpPr>
        <p:spPr>
          <a:xfrm>
            <a:off x="457200" y="708025"/>
            <a:ext cx="10972800" cy="582613"/>
          </a:xfrm>
        </p:spPr>
        <p:txBody>
          <a:bodyPr/>
          <a:p>
            <a:pPr algn="ctr"/>
            <a:r>
              <a:rPr lang="en-US" sz="4400">
                <a:solidFill>
                  <a:schemeClr val="bg1"/>
                </a:solidFill>
              </a:rPr>
              <a:t>TECHNOLOGIES FOR CREATING PAGE LAYOUT</a:t>
            </a:r>
            <a:endParaRPr lang="en-US" sz="4400">
              <a:solidFill>
                <a:schemeClr val="bg1"/>
              </a:solidFill>
            </a:endParaRPr>
          </a:p>
        </p:txBody>
      </p:sp>
      <p:sp>
        <p:nvSpPr>
          <p:cNvPr id="3" name="Content Placeholder 2"/>
          <p:cNvSpPr>
            <a:spLocks noGrp="1"/>
          </p:cNvSpPr>
          <p:nvPr>
            <p:ph sz="half" idx="1"/>
          </p:nvPr>
        </p:nvSpPr>
        <p:spPr/>
        <p:txBody>
          <a:bodyPr/>
          <a:p>
            <a:endParaRPr lang="en-US">
              <a:solidFill>
                <a:schemeClr val="bg1"/>
              </a:solidFill>
            </a:endParaRPr>
          </a:p>
          <a:p>
            <a:endParaRPr lang="en-US">
              <a:solidFill>
                <a:schemeClr val="bg1"/>
              </a:solidFill>
            </a:endParaRPr>
          </a:p>
          <a:p>
            <a:r>
              <a:rPr lang="en-US">
                <a:solidFill>
                  <a:schemeClr val="bg1"/>
                </a:solidFill>
              </a:rPr>
              <a:t>for frontend-:</a:t>
            </a:r>
            <a:endParaRPr lang="en-US">
              <a:solidFill>
                <a:schemeClr val="bg1"/>
              </a:solidFill>
            </a:endParaRPr>
          </a:p>
          <a:p>
            <a:pPr marL="2743200" lvl="6" indent="0">
              <a:buNone/>
            </a:pPr>
            <a:r>
              <a:rPr lang="en-US" sz="3200" b="1">
                <a:solidFill>
                  <a:schemeClr val="bg1"/>
                </a:solidFill>
              </a:rPr>
              <a:t>Python (tikinter)</a:t>
            </a:r>
            <a:endParaRPr lang="en-US" sz="3200" b="1">
              <a:solidFill>
                <a:schemeClr val="bg1"/>
              </a:solidFill>
            </a:endParaRPr>
          </a:p>
          <a:p>
            <a:pPr marL="2743200" lvl="6" indent="0">
              <a:buNone/>
            </a:pPr>
            <a:r>
              <a:rPr lang="en-US" sz="3200" b="1">
                <a:solidFill>
                  <a:schemeClr val="bg1"/>
                </a:solidFill>
              </a:rPr>
              <a:t>Python (matplotlib)</a:t>
            </a:r>
            <a:endParaRPr lang="en-US" sz="3200" b="1">
              <a:solidFill>
                <a:schemeClr val="bg1"/>
              </a:solidFill>
            </a:endParaRPr>
          </a:p>
          <a:p>
            <a:pPr marL="2743200" lvl="6" indent="0">
              <a:buNone/>
            </a:pPr>
            <a:r>
              <a:rPr lang="en-US" sz="3200" b="1">
                <a:solidFill>
                  <a:schemeClr val="bg1"/>
                </a:solidFill>
              </a:rPr>
              <a:t>Python (pandas)</a:t>
            </a:r>
            <a:endParaRPr lang="en-US" sz="3200" b="1">
              <a:solidFill>
                <a:schemeClr val="bg1"/>
              </a:solidFill>
            </a:endParaRPr>
          </a:p>
          <a:p>
            <a:pPr lvl="5"/>
            <a:endParaRPr lang="en-US" sz="3200" b="1">
              <a:solidFill>
                <a:schemeClr val="bg1"/>
              </a:solidFill>
            </a:endParaRPr>
          </a:p>
        </p:txBody>
      </p:sp>
      <p:sp>
        <p:nvSpPr>
          <p:cNvPr id="4" name="Text Box 3"/>
          <p:cNvSpPr txBox="1"/>
          <p:nvPr/>
        </p:nvSpPr>
        <p:spPr>
          <a:xfrm>
            <a:off x="6362065" y="2490470"/>
            <a:ext cx="6326505" cy="1568450"/>
          </a:xfrm>
          <a:prstGeom prst="rect">
            <a:avLst/>
          </a:prstGeom>
          <a:noFill/>
        </p:spPr>
        <p:txBody>
          <a:bodyPr wrap="square" rtlCol="0">
            <a:spAutoFit/>
          </a:bodyPr>
          <a:p>
            <a:r>
              <a:rPr lang="en-US" sz="3200" b="1">
                <a:solidFill>
                  <a:schemeClr val="bg1"/>
                </a:solidFill>
                <a:sym typeface="+mn-ea"/>
              </a:rPr>
              <a:t>for designing-:</a:t>
            </a:r>
            <a:endParaRPr lang="en-US" sz="3200" b="1">
              <a:solidFill>
                <a:schemeClr val="bg1"/>
              </a:solidFill>
              <a:sym typeface="+mn-ea"/>
            </a:endParaRPr>
          </a:p>
          <a:p>
            <a:r>
              <a:rPr lang="en-US" sz="3200" b="1">
                <a:solidFill>
                  <a:schemeClr val="bg1"/>
                </a:solidFill>
                <a:sym typeface="+mn-ea"/>
              </a:rPr>
              <a:t>                        CANVA</a:t>
            </a:r>
            <a:endParaRPr lang="en-US" sz="3200" b="1">
              <a:solidFill>
                <a:schemeClr val="bg1"/>
              </a:solidFill>
            </a:endParaRPr>
          </a:p>
          <a:p>
            <a:pPr marL="0" indent="0">
              <a:buNone/>
            </a:pPr>
            <a:r>
              <a:rPr lang="en-US" sz="3200" b="1">
                <a:solidFill>
                  <a:schemeClr val="bg1"/>
                </a:solidFill>
                <a:sym typeface="+mn-ea"/>
              </a:rPr>
              <a:t>                        STUDLOGO</a:t>
            </a:r>
            <a:endParaRPr lang="en-US" sz="3200" b="1">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pic>
        <p:nvPicPr>
          <p:cNvPr id="12" name="No_Copyright,_Copyright_Free_Videos,_Motion_Graphics,_Movies,_Background,_Animation,_Clips,_Download(240p)(6)">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635" y="0"/>
            <a:ext cx="12277090" cy="6857365"/>
          </a:xfrm>
          <a:prstGeom prst="rect">
            <a:avLst/>
          </a:prstGeom>
          <a:noFill/>
          <a:ln w="9525">
            <a:noFill/>
          </a:ln>
        </p:spPr>
      </p:pic>
      <p:sp>
        <p:nvSpPr>
          <p:cNvPr id="3" name="Content Placeholder 2"/>
          <p:cNvSpPr>
            <a:spLocks noGrp="1"/>
          </p:cNvSpPr>
          <p:nvPr>
            <p:ph idx="1"/>
          </p:nvPr>
        </p:nvSpPr>
        <p:spPr>
          <a:xfrm>
            <a:off x="692785" y="925195"/>
            <a:ext cx="10892790" cy="5473065"/>
          </a:xfrm>
        </p:spPr>
        <p:txBody>
          <a:bodyPr/>
          <a:p>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rPr>
              <a:t>For BACKEND-:</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endParaRPr>
          </a:p>
          <a:p>
            <a:pPr lvl="7"/>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rPr>
              <a:t>JSON</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endParaRPr>
          </a:p>
          <a:p>
            <a:pPr lvl="7" indent="-342900" algn="l" fontAlgn="base">
              <a:lnSpc>
                <a:spcPct val="100000"/>
              </a:lnSpc>
              <a:spcBef>
                <a:spcPct val="20000"/>
              </a:spcBef>
              <a:buClrTx/>
              <a:buSzTx/>
              <a:buFontTx/>
            </a:pP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rPr>
              <a:t>PHP</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endParaRPr>
          </a:p>
          <a:p>
            <a:pPr lvl="7" indent="-342900" algn="l" fontAlgn="base">
              <a:lnSpc>
                <a:spcPct val="100000"/>
              </a:lnSpc>
              <a:spcBef>
                <a:spcPct val="20000"/>
              </a:spcBef>
              <a:buClrTx/>
              <a:buSzTx/>
              <a:buFontTx/>
            </a:pP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rPr>
              <a:t>AJAX</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endParaRPr>
          </a:p>
          <a:p>
            <a:pPr lvl="7" indent="-342900" algn="l" fontAlgn="base">
              <a:lnSpc>
                <a:spcPct val="100000"/>
              </a:lnSpc>
              <a:spcBef>
                <a:spcPct val="20000"/>
              </a:spcBef>
              <a:buClrTx/>
              <a:buSzTx/>
              <a:buFontTx/>
            </a:pP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rPr>
              <a:t>PYTHON</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endParaRPr>
          </a:p>
          <a:p>
            <a:pPr lvl="7" indent="-342900" algn="l" fontAlgn="base">
              <a:lnSpc>
                <a:spcPct val="100000"/>
              </a:lnSpc>
              <a:spcBef>
                <a:spcPct val="20000"/>
              </a:spcBef>
              <a:buClrTx/>
              <a:buSzTx/>
              <a:buFontTx/>
            </a:pP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rPr>
              <a:t>MY SQL</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mic Sans MS" panose="030F0702030302020204" charset="0"/>
              <a:ea typeface="+mj-ea"/>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No_Copyright,_Copyright_Free_Videos,_Motion_Graphics,_Movies,_Background,_Animation,_Clips,_Download(240p)(6)">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635" y="0"/>
            <a:ext cx="12277090" cy="6857365"/>
          </a:xfrm>
          <a:prstGeom prst="rect">
            <a:avLst/>
          </a:prstGeom>
          <a:noFill/>
          <a:ln w="9525">
            <a:noFill/>
          </a:ln>
        </p:spPr>
      </p:pic>
      <p:sp>
        <p:nvSpPr>
          <p:cNvPr id="2" name="Title 1"/>
          <p:cNvSpPr>
            <a:spLocks noGrp="1"/>
          </p:cNvSpPr>
          <p:nvPr>
            <p:ph type="title"/>
          </p:nvPr>
        </p:nvSpPr>
        <p:spPr/>
        <p:txBody>
          <a:bodyPr/>
          <a:p>
            <a:r>
              <a:rPr lang="en-US">
                <a:solidFill>
                  <a:schemeClr val="bg1"/>
                </a:solidFill>
              </a:rPr>
              <a:t>CHATBOT</a:t>
            </a:r>
            <a:endParaRPr lang="en-US">
              <a:solidFill>
                <a:schemeClr val="bg1"/>
              </a:solidFill>
            </a:endParaRPr>
          </a:p>
        </p:txBody>
      </p:sp>
      <p:sp>
        <p:nvSpPr>
          <p:cNvPr id="3" name="Content Placeholder 2"/>
          <p:cNvSpPr>
            <a:spLocks noGrp="1"/>
          </p:cNvSpPr>
          <p:nvPr>
            <p:ph idx="1"/>
          </p:nvPr>
        </p:nvSpPr>
        <p:spPr/>
        <p:txBody>
          <a:bodyPr/>
          <a:p>
            <a:r>
              <a:rPr lang="en-US">
                <a:solidFill>
                  <a:schemeClr val="bg1"/>
                </a:solidFill>
              </a:rPr>
              <a:t>creating our own chatbot using python</a:t>
            </a:r>
            <a:endParaRPr lang="en-US">
              <a:solidFill>
                <a:schemeClr val="bg1"/>
              </a:solidFill>
            </a:endParaRPr>
          </a:p>
          <a:p>
            <a:r>
              <a:rPr lang="en-US">
                <a:solidFill>
                  <a:schemeClr val="bg1"/>
                </a:solidFill>
              </a:rPr>
              <a:t>the chatbot would answer the user automatically</a:t>
            </a:r>
            <a:endParaRPr lang="en-US">
              <a:solidFill>
                <a:schemeClr val="bg1"/>
              </a:solidFill>
            </a:endParaRPr>
          </a:p>
          <a:p>
            <a:r>
              <a:rPr lang="en-US">
                <a:solidFill>
                  <a:schemeClr val="bg1"/>
                </a:solidFill>
              </a:rPr>
              <a:t>in case the user is not happy or satisfied with the service and explanation of the chat bot then according to the users choice he or she can leave the message on the bot that he is not satisfied the chatbot on the response of the user will ping the company and then the user will be talking to the company mate. </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No_Copyright,_Copyright_Free_Videos,_Motion_Graphics,_Movies,_Background,_Animation,_Clips,_Download(240p)(6)">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0" y="635"/>
            <a:ext cx="12277090" cy="6857365"/>
          </a:xfrm>
          <a:prstGeom prst="rect">
            <a:avLst/>
          </a:prstGeom>
          <a:noFill/>
          <a:ln w="9525">
            <a:noFill/>
          </a:ln>
        </p:spPr>
      </p:pic>
      <p:sp>
        <p:nvSpPr>
          <p:cNvPr id="2" name="Title 1"/>
          <p:cNvSpPr>
            <a:spLocks noGrp="1"/>
          </p:cNvSpPr>
          <p:nvPr>
            <p:ph type="title"/>
          </p:nvPr>
        </p:nvSpPr>
        <p:spPr/>
        <p:txBody>
          <a:bodyPr/>
          <a:p>
            <a:r>
              <a:rPr lang="en-US" altLang="zh-CN"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sym typeface="+mn-ea"/>
              </a:rPr>
              <a:t>CATEGORIES OF MEDICINES </a:t>
            </a:r>
            <a:br>
              <a:rPr kumimoji="0" lang="en-US" altLang="zh-CN" b="0" i="0" u="none" strike="noStrike" cap="none" normalizeH="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br>
            <a:endParaRPr kumimoji="0" lang="en-US" altLang="zh-CN" b="0" i="0" u="none" strike="noStrike" cap="none" normalizeH="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endParaRPr>
          </a:p>
        </p:txBody>
      </p:sp>
      <p:sp>
        <p:nvSpPr>
          <p:cNvPr id="3" name="Content Placeholder 2"/>
          <p:cNvSpPr>
            <a:spLocks noGrp="1"/>
          </p:cNvSpPr>
          <p:nvPr>
            <p:ph idx="1"/>
          </p:nvPr>
        </p:nvSpPr>
        <p:spPr/>
        <p:txBody>
          <a:bodyPr/>
          <a:p>
            <a:r>
              <a:rPr lang="en-US">
                <a:solidFill>
                  <a:schemeClr val="bg1"/>
                </a:solidFill>
              </a:rPr>
              <a:t>AS per the user brings the medicine in case the particular medicine is not available the related medicines are suggested to buy</a:t>
            </a:r>
            <a:endParaRPr lang="en-US">
              <a:solidFill>
                <a:schemeClr val="bg1"/>
              </a:solidFill>
            </a:endParaRPr>
          </a:p>
          <a:p>
            <a:r>
              <a:rPr lang="en-US">
                <a:solidFill>
                  <a:schemeClr val="bg1"/>
                </a:solidFill>
              </a:rPr>
              <a:t>it identifies the users choice and give him more choice accordingly.</a:t>
            </a:r>
            <a:endParaRPr lang="en-US">
              <a:solidFill>
                <a:schemeClr val="bg1"/>
              </a:solidFill>
            </a:endParaRPr>
          </a:p>
          <a:p>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No_Copyright,_Copyright_Free_Videos,_Motion_Graphics,_Movies,_Background,_Animation,_Clips,_Download(240p)(6)">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0" y="635"/>
            <a:ext cx="12277090" cy="6857365"/>
          </a:xfrm>
          <a:prstGeom prst="rect">
            <a:avLst/>
          </a:prstGeom>
          <a:noFill/>
          <a:ln w="9525">
            <a:noFill/>
          </a:ln>
        </p:spPr>
      </p:pic>
      <p:sp>
        <p:nvSpPr>
          <p:cNvPr id="2" name="Title 1"/>
          <p:cNvSpPr>
            <a:spLocks noGrp="1"/>
          </p:cNvSpPr>
          <p:nvPr>
            <p:ph type="title"/>
          </p:nvPr>
        </p:nvSpPr>
        <p:spPr/>
        <p:txBody>
          <a:bodyPr/>
          <a:p>
            <a:r>
              <a:rPr lang="en-US">
                <a:solidFill>
                  <a:schemeClr val="bg1"/>
                </a:solidFill>
              </a:rPr>
              <a:t>Manage Patient data</a:t>
            </a:r>
            <a:endParaRPr lang="en-US">
              <a:solidFill>
                <a:schemeClr val="bg1"/>
              </a:solidFill>
            </a:endParaRPr>
          </a:p>
        </p:txBody>
      </p:sp>
      <p:sp>
        <p:nvSpPr>
          <p:cNvPr id="3" name="Content Placeholder 2"/>
          <p:cNvSpPr>
            <a:spLocks noGrp="1"/>
          </p:cNvSpPr>
          <p:nvPr>
            <p:ph idx="1"/>
          </p:nvPr>
        </p:nvSpPr>
        <p:spPr/>
        <p:txBody>
          <a:bodyPr/>
          <a:p>
            <a:r>
              <a:rPr lang="en-US">
                <a:solidFill>
                  <a:schemeClr val="bg1"/>
                </a:solidFill>
              </a:rPr>
              <a:t>the window app provide the window app to manage the customer data of the hospital</a:t>
            </a:r>
            <a:endParaRPr lang="en-US">
              <a:solidFill>
                <a:schemeClr val="bg1"/>
              </a:solidFill>
            </a:endParaRPr>
          </a:p>
          <a:p>
            <a:pPr marL="0" indent="0">
              <a:buNone/>
            </a:pPr>
            <a:r>
              <a:rPr lang="en-US">
                <a:solidFill>
                  <a:schemeClr val="bg1"/>
                </a:solidFill>
              </a:rPr>
              <a:t>\</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No_Copyright,_Copyright_Free_Videos,_Motion_Graphics,_Movies,_Background,_Animation,_Clips,_Download(240p)(6)">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0" y="635"/>
            <a:ext cx="12277090" cy="6857365"/>
          </a:xfrm>
          <a:prstGeom prst="rect">
            <a:avLst/>
          </a:prstGeom>
          <a:noFill/>
          <a:ln w="9525">
            <a:noFill/>
          </a:ln>
        </p:spPr>
      </p:pic>
      <p:sp>
        <p:nvSpPr>
          <p:cNvPr id="2" name="Title 1"/>
          <p:cNvSpPr>
            <a:spLocks noGrp="1"/>
          </p:cNvSpPr>
          <p:nvPr>
            <p:ph type="title"/>
          </p:nvPr>
        </p:nvSpPr>
        <p:spPr/>
        <p:txBody>
          <a:bodyPr/>
          <a:p>
            <a:r>
              <a:rPr lang="en-US">
                <a:solidFill>
                  <a:schemeClr val="bg1"/>
                </a:solidFill>
              </a:rPr>
              <a:t>LOGIN AUTHENTICATION</a:t>
            </a:r>
            <a:endParaRPr lang="en-US">
              <a:solidFill>
                <a:schemeClr val="bg1"/>
              </a:solidFill>
            </a:endParaRPr>
          </a:p>
        </p:txBody>
      </p:sp>
      <p:sp>
        <p:nvSpPr>
          <p:cNvPr id="3" name="Content Placeholder 2"/>
          <p:cNvSpPr>
            <a:spLocks noGrp="1"/>
          </p:cNvSpPr>
          <p:nvPr>
            <p:ph idx="1"/>
          </p:nvPr>
        </p:nvSpPr>
        <p:spPr/>
        <p:txBody>
          <a:bodyPr/>
          <a:p>
            <a:r>
              <a:rPr lang="en-US">
                <a:solidFill>
                  <a:schemeClr val="bg1"/>
                </a:solidFill>
              </a:rPr>
              <a:t>the user by this would get the complete privacy of his data encrypted </a:t>
            </a:r>
            <a:endParaRPr lang="en-US">
              <a:solidFill>
                <a:schemeClr val="bg1"/>
              </a:solidFill>
            </a:endParaRPr>
          </a:p>
          <a:p>
            <a:r>
              <a:rPr lang="en-US">
                <a:solidFill>
                  <a:schemeClr val="bg1"/>
                </a:solidFill>
              </a:rPr>
              <a:t>the account would be secured by possword following one step authentication</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indefinite"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2179</Words>
  <Application>WPS Presentation</Application>
  <PresentationFormat>Widescreen</PresentationFormat>
  <Paragraphs>109</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Comic Sans MS</vt:lpstr>
      <vt:lpstr>Eras Bold ITC</vt:lpstr>
      <vt:lpstr>Yu Gothic UI Semibold</vt:lpstr>
      <vt:lpstr>Forte</vt:lpstr>
      <vt:lpstr>Mongolian Baiti</vt:lpstr>
      <vt:lpstr>Microsoft YaHei</vt:lpstr>
      <vt:lpstr>Arial Unicode MS</vt:lpstr>
      <vt:lpstr>Calibri</vt:lpstr>
      <vt:lpstr>Default Design</vt:lpstr>
      <vt:lpstr>CAKES FOR YOU</vt:lpstr>
      <vt:lpstr>Blood availability</vt:lpstr>
      <vt:lpstr>PowerPoint 演示文稿</vt:lpstr>
      <vt:lpstr>TECHNOLOGIES FOR CREATING PAGE LAYOUT</vt:lpstr>
      <vt:lpstr>PowerPoint 演示文稿</vt:lpstr>
      <vt:lpstr>CHATBOT</vt:lpstr>
      <vt:lpstr>RECOMMENDS</vt:lpstr>
      <vt:lpstr>CATEGORIES</vt:lpstr>
      <vt:lpstr>LOGIN AUTHENTICATION</vt:lpstr>
      <vt:lpstr>PAYEMENT GATE</vt:lpstr>
      <vt:lpstr>THE SUPER BOARD</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CAKES FOR YOU</dc:title>
  <dc:creator/>
  <cp:lastModifiedBy>mystorious sparkle</cp:lastModifiedBy>
  <cp:revision>4</cp:revision>
  <dcterms:created xsi:type="dcterms:W3CDTF">2021-01-26T17:45:00Z</dcterms:created>
  <dcterms:modified xsi:type="dcterms:W3CDTF">2021-03-06T09:20:34Z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