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5" r:id="rId5"/>
    <p:sldId id="266" r:id="rId6"/>
    <p:sldId id="267" r:id="rId7"/>
    <p:sldId id="260" r:id="rId8"/>
    <p:sldId id="262" r:id="rId9"/>
    <p:sldId id="263" r:id="rId10"/>
    <p:sldId id="269" r:id="rId11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9" d="100"/>
          <a:sy n="69" d="100"/>
        </p:scale>
        <p:origin x="67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25372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4431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6157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7096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0250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1C4E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00C35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5" name="Text 2"/>
          <p:cNvSpPr/>
          <p:nvPr/>
        </p:nvSpPr>
        <p:spPr>
          <a:xfrm>
            <a:off x="6208087" y="610472"/>
            <a:ext cx="7139923" cy="191643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7545"/>
              </a:lnSpc>
              <a:buNone/>
            </a:pPr>
            <a:r>
              <a:rPr lang="en-US" sz="6036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Introduction to Hashing</a:t>
            </a:r>
            <a:endParaRPr lang="en-US" sz="6036" dirty="0"/>
          </a:p>
        </p:txBody>
      </p:sp>
      <p:sp>
        <p:nvSpPr>
          <p:cNvPr id="6" name="Text 3"/>
          <p:cNvSpPr/>
          <p:nvPr/>
        </p:nvSpPr>
        <p:spPr>
          <a:xfrm>
            <a:off x="6319599" y="3137374"/>
            <a:ext cx="7477601" cy="234902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400" dirty="0">
                <a:solidFill>
                  <a:srgbClr val="D9E1FF"/>
                </a:solidFill>
                <a:latin typeface="Times New Roman" panose="02020603050405020304" pitchFamily="18" charset="0"/>
                <a:ea typeface="Martel Sans" pitchFamily="34" charset="-122"/>
                <a:cs typeface="Times New Roman" panose="02020603050405020304" pitchFamily="18" charset="0"/>
              </a:rPr>
              <a:t> Hashing is a fundamental data structure that uses a hash function to efficiently store and retrieve data. It is a powerful technique used in various computer science applications, from caching to database indexing.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hape 4"/>
          <p:cNvSpPr/>
          <p:nvPr/>
        </p:nvSpPr>
        <p:spPr>
          <a:xfrm>
            <a:off x="6319599" y="5897642"/>
            <a:ext cx="355402" cy="355402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9" name="Text 5"/>
          <p:cNvSpPr/>
          <p:nvPr/>
        </p:nvSpPr>
        <p:spPr>
          <a:xfrm>
            <a:off x="6786086" y="5880973"/>
            <a:ext cx="2670148" cy="175761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62"/>
              </a:lnSpc>
              <a:buNone/>
            </a:pPr>
            <a:r>
              <a:rPr lang="en-US" sz="2400" b="1" dirty="0">
                <a:solidFill>
                  <a:srgbClr val="D9E1FF"/>
                </a:solidFill>
                <a:latin typeface="Times New Roman" panose="02020603050405020304" pitchFamily="18" charset="0"/>
                <a:ea typeface="Martel Sans" pitchFamily="34" charset="-122"/>
                <a:cs typeface="Times New Roman" panose="02020603050405020304" pitchFamily="18" charset="0"/>
              </a:rPr>
              <a:t>By</a:t>
            </a:r>
          </a:p>
          <a:p>
            <a:pPr marL="0" indent="0" algn="ctr">
              <a:lnSpc>
                <a:spcPts val="3062"/>
              </a:lnSpc>
              <a:buNone/>
            </a:pPr>
            <a:r>
              <a:rPr lang="en-US" sz="2400" b="1" dirty="0">
                <a:solidFill>
                  <a:srgbClr val="D9E1FF"/>
                </a:solidFill>
                <a:latin typeface="Times New Roman" panose="02020603050405020304" pitchFamily="18" charset="0"/>
                <a:ea typeface="Martel Sans" pitchFamily="34" charset="-122"/>
                <a:cs typeface="Times New Roman" panose="02020603050405020304" pitchFamily="18" charset="0"/>
              </a:rPr>
              <a:t>	K Nihar</a:t>
            </a:r>
          </a:p>
          <a:p>
            <a:pPr marL="0" indent="0" algn="ctr">
              <a:lnSpc>
                <a:spcPts val="3062"/>
              </a:lnSpc>
              <a:buNone/>
            </a:pPr>
            <a:r>
              <a:rPr lang="en-US" sz="2400" b="1" dirty="0">
                <a:solidFill>
                  <a:srgbClr val="D9E1FF"/>
                </a:solidFill>
                <a:latin typeface="Times New Roman" panose="02020603050405020304" pitchFamily="18" charset="0"/>
                <a:ea typeface="Martel Sans" pitchFamily="34" charset="-122"/>
                <a:cs typeface="Times New Roman" panose="02020603050405020304" pitchFamily="18" charset="0"/>
              </a:rPr>
              <a:t>	22B81A6231</a:t>
            </a:r>
          </a:p>
          <a:p>
            <a:pPr marL="0" indent="0" algn="ctr">
              <a:lnSpc>
                <a:spcPts val="3062"/>
              </a:lnSpc>
              <a:buNone/>
            </a:pPr>
            <a:r>
              <a:rPr lang="en-US" sz="2400" b="1" dirty="0">
                <a:solidFill>
                  <a:srgbClr val="D9E1FF"/>
                </a:solidFill>
                <a:latin typeface="Times New Roman" panose="02020603050405020304" pitchFamily="18" charset="0"/>
                <a:ea typeface="Martel Sans" pitchFamily="34" charset="-122"/>
                <a:cs typeface="Times New Roman" panose="02020603050405020304" pitchFamily="18" charset="0"/>
              </a:rPr>
              <a:t>	CSE CS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Hash Function in Data Structure - GATE CSE Notes">
            <a:extLst>
              <a:ext uri="{FF2B5EF4-FFF2-40B4-BE49-F238E27FC236}">
                <a16:creationId xmlns:a16="http://schemas.microsoft.com/office/drawing/2014/main" id="{B21E5DBC-6A46-6130-4600-4173B98FAA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707"/>
          <a:stretch/>
        </p:blipFill>
        <p:spPr bwMode="auto">
          <a:xfrm>
            <a:off x="649033" y="2716411"/>
            <a:ext cx="5021533" cy="291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1C4E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00C35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50B734D-2BD4-628E-5239-A1722B573CF7}"/>
              </a:ext>
            </a:extLst>
          </p:cNvPr>
          <p:cNvSpPr txBox="1"/>
          <p:nvPr/>
        </p:nvSpPr>
        <p:spPr>
          <a:xfrm>
            <a:off x="3757961" y="3100038"/>
            <a:ext cx="5977054" cy="1631216"/>
          </a:xfrm>
          <a:prstGeom prst="rect">
            <a:avLst/>
          </a:prstGeom>
          <a:noFill/>
          <a:effectLst>
            <a:reflection blurRad="6350" stA="50000" endA="300" endPos="55500" dist="1016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en-IN" sz="10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79732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1C4E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00C35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5" name="Text 2"/>
          <p:cNvSpPr/>
          <p:nvPr/>
        </p:nvSpPr>
        <p:spPr>
          <a:xfrm>
            <a:off x="940333" y="541172"/>
            <a:ext cx="7888248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just">
              <a:lnSpc>
                <a:spcPts val="5468"/>
              </a:lnSpc>
              <a:buNone/>
            </a:pPr>
            <a:r>
              <a:rPr lang="en-US" sz="4400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Collision Resolution Techniques</a:t>
            </a:r>
            <a:endParaRPr lang="en-US" sz="4400" dirty="0"/>
          </a:p>
        </p:txBody>
      </p:sp>
      <p:sp>
        <p:nvSpPr>
          <p:cNvPr id="6" name="Shape 3"/>
          <p:cNvSpPr/>
          <p:nvPr/>
        </p:nvSpPr>
        <p:spPr>
          <a:xfrm>
            <a:off x="1449348" y="1863891"/>
            <a:ext cx="27742" cy="5351026"/>
          </a:xfrm>
          <a:prstGeom prst="rect">
            <a:avLst/>
          </a:prstGeom>
          <a:solidFill>
            <a:srgbClr val="FA2F5C"/>
          </a:solidFill>
          <a:ln/>
        </p:spPr>
        <p:txBody>
          <a:bodyPr/>
          <a:lstStyle/>
          <a:p>
            <a:pPr algn="just"/>
            <a:endParaRPr lang="en-IN" sz="2000"/>
          </a:p>
        </p:txBody>
      </p:sp>
      <p:sp>
        <p:nvSpPr>
          <p:cNvPr id="7" name="Shape 4"/>
          <p:cNvSpPr/>
          <p:nvPr/>
        </p:nvSpPr>
        <p:spPr>
          <a:xfrm>
            <a:off x="1713131" y="2273526"/>
            <a:ext cx="777597" cy="27742"/>
          </a:xfrm>
          <a:prstGeom prst="rect">
            <a:avLst/>
          </a:prstGeom>
          <a:solidFill>
            <a:srgbClr val="FA2F5C"/>
          </a:solidFill>
          <a:ln/>
        </p:spPr>
        <p:txBody>
          <a:bodyPr/>
          <a:lstStyle/>
          <a:p>
            <a:pPr algn="just"/>
            <a:endParaRPr lang="en-IN" sz="2000"/>
          </a:p>
        </p:txBody>
      </p:sp>
      <p:sp>
        <p:nvSpPr>
          <p:cNvPr id="8" name="Shape 5"/>
          <p:cNvSpPr/>
          <p:nvPr/>
        </p:nvSpPr>
        <p:spPr>
          <a:xfrm>
            <a:off x="1213188" y="2037484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221D4C"/>
          </a:solidFill>
          <a:ln/>
        </p:spPr>
        <p:txBody>
          <a:bodyPr/>
          <a:lstStyle/>
          <a:p>
            <a:pPr algn="just"/>
            <a:endParaRPr lang="en-IN" sz="2000"/>
          </a:p>
        </p:txBody>
      </p:sp>
      <p:sp>
        <p:nvSpPr>
          <p:cNvPr id="9" name="Text 6"/>
          <p:cNvSpPr/>
          <p:nvPr/>
        </p:nvSpPr>
        <p:spPr>
          <a:xfrm>
            <a:off x="1376660" y="2086062"/>
            <a:ext cx="139661" cy="40957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just">
              <a:lnSpc>
                <a:spcPts val="3281"/>
              </a:lnSpc>
              <a:buNone/>
            </a:pPr>
            <a:r>
              <a:rPr lang="en-US" sz="2800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1</a:t>
            </a:r>
            <a:endParaRPr lang="en-US" sz="2800" dirty="0"/>
          </a:p>
        </p:txBody>
      </p:sp>
      <p:sp>
        <p:nvSpPr>
          <p:cNvPr id="10" name="Text 7"/>
          <p:cNvSpPr/>
          <p:nvPr/>
        </p:nvSpPr>
        <p:spPr>
          <a:xfrm>
            <a:off x="2685217" y="208606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just">
              <a:lnSpc>
                <a:spcPts val="2734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Chaining</a:t>
            </a:r>
            <a:endParaRPr lang="en-US" sz="2400" dirty="0"/>
          </a:p>
        </p:txBody>
      </p:sp>
      <p:sp>
        <p:nvSpPr>
          <p:cNvPr id="11" name="Text 8"/>
          <p:cNvSpPr/>
          <p:nvPr/>
        </p:nvSpPr>
        <p:spPr>
          <a:xfrm>
            <a:off x="2685217" y="2566479"/>
            <a:ext cx="834333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just">
              <a:lnSpc>
                <a:spcPts val="2799"/>
              </a:lnSpc>
              <a:buNone/>
            </a:pPr>
            <a:r>
              <a:rPr lang="en-US" dirty="0">
                <a:solidFill>
                  <a:srgbClr val="D9E1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Chaining resolves collisions by linking elements that hash to the same index into a linked list.</a:t>
            </a:r>
            <a:endParaRPr lang="en-US" dirty="0"/>
          </a:p>
        </p:txBody>
      </p:sp>
      <p:sp>
        <p:nvSpPr>
          <p:cNvPr id="12" name="Shape 9"/>
          <p:cNvSpPr/>
          <p:nvPr/>
        </p:nvSpPr>
        <p:spPr>
          <a:xfrm>
            <a:off x="1713131" y="4131258"/>
            <a:ext cx="777597" cy="27742"/>
          </a:xfrm>
          <a:prstGeom prst="rect">
            <a:avLst/>
          </a:prstGeom>
          <a:solidFill>
            <a:srgbClr val="FA2F5C"/>
          </a:solidFill>
          <a:ln/>
        </p:spPr>
        <p:txBody>
          <a:bodyPr/>
          <a:lstStyle/>
          <a:p>
            <a:pPr algn="just"/>
            <a:endParaRPr lang="en-IN" sz="2000"/>
          </a:p>
        </p:txBody>
      </p:sp>
      <p:sp>
        <p:nvSpPr>
          <p:cNvPr id="13" name="Shape 10"/>
          <p:cNvSpPr/>
          <p:nvPr/>
        </p:nvSpPr>
        <p:spPr>
          <a:xfrm>
            <a:off x="1213188" y="3895217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221D4C"/>
          </a:solidFill>
          <a:ln/>
        </p:spPr>
        <p:txBody>
          <a:bodyPr/>
          <a:lstStyle/>
          <a:p>
            <a:pPr algn="just"/>
            <a:endParaRPr lang="en-IN" sz="2000"/>
          </a:p>
        </p:txBody>
      </p:sp>
      <p:sp>
        <p:nvSpPr>
          <p:cNvPr id="14" name="Text 11"/>
          <p:cNvSpPr/>
          <p:nvPr/>
        </p:nvSpPr>
        <p:spPr>
          <a:xfrm>
            <a:off x="1378327" y="3936888"/>
            <a:ext cx="169664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just">
              <a:lnSpc>
                <a:spcPts val="3281"/>
              </a:lnSpc>
              <a:buNone/>
            </a:pPr>
            <a:r>
              <a:rPr lang="en-US" sz="2800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2</a:t>
            </a:r>
            <a:endParaRPr lang="en-US" sz="2800" dirty="0"/>
          </a:p>
        </p:txBody>
      </p:sp>
      <p:sp>
        <p:nvSpPr>
          <p:cNvPr id="15" name="Text 12"/>
          <p:cNvSpPr/>
          <p:nvPr/>
        </p:nvSpPr>
        <p:spPr>
          <a:xfrm>
            <a:off x="2685217" y="394379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just">
              <a:lnSpc>
                <a:spcPts val="2734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Open Addressing</a:t>
            </a:r>
            <a:endParaRPr lang="en-US" sz="2400" dirty="0"/>
          </a:p>
        </p:txBody>
      </p:sp>
      <p:sp>
        <p:nvSpPr>
          <p:cNvPr id="16" name="Text 13"/>
          <p:cNvSpPr/>
          <p:nvPr/>
        </p:nvSpPr>
        <p:spPr>
          <a:xfrm>
            <a:off x="2685217" y="4424211"/>
            <a:ext cx="8343338" cy="10136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just">
              <a:lnSpc>
                <a:spcPts val="2799"/>
              </a:lnSpc>
              <a:buNone/>
            </a:pPr>
            <a:r>
              <a:rPr lang="en-US" dirty="0">
                <a:solidFill>
                  <a:srgbClr val="D9E1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Open addressing techniques, such as linear probing and quadratic probing, resolve collisions by finding the next available slot in the hash table.</a:t>
            </a:r>
            <a:endParaRPr lang="en-US" dirty="0"/>
          </a:p>
        </p:txBody>
      </p:sp>
      <p:sp>
        <p:nvSpPr>
          <p:cNvPr id="17" name="Shape 14"/>
          <p:cNvSpPr/>
          <p:nvPr/>
        </p:nvSpPr>
        <p:spPr>
          <a:xfrm>
            <a:off x="1713131" y="5988990"/>
            <a:ext cx="777597" cy="27742"/>
          </a:xfrm>
          <a:prstGeom prst="rect">
            <a:avLst/>
          </a:prstGeom>
          <a:solidFill>
            <a:srgbClr val="FA2F5C"/>
          </a:solidFill>
          <a:ln/>
        </p:spPr>
        <p:txBody>
          <a:bodyPr/>
          <a:lstStyle/>
          <a:p>
            <a:pPr algn="just"/>
            <a:endParaRPr lang="en-IN" sz="2000"/>
          </a:p>
        </p:txBody>
      </p:sp>
      <p:sp>
        <p:nvSpPr>
          <p:cNvPr id="18" name="Shape 15"/>
          <p:cNvSpPr/>
          <p:nvPr/>
        </p:nvSpPr>
        <p:spPr>
          <a:xfrm>
            <a:off x="1213188" y="5752949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221D4C"/>
          </a:solidFill>
          <a:ln/>
        </p:spPr>
        <p:txBody>
          <a:bodyPr/>
          <a:lstStyle/>
          <a:p>
            <a:pPr algn="just"/>
            <a:endParaRPr lang="en-IN" sz="2000"/>
          </a:p>
        </p:txBody>
      </p:sp>
      <p:sp>
        <p:nvSpPr>
          <p:cNvPr id="19" name="Text 16"/>
          <p:cNvSpPr/>
          <p:nvPr/>
        </p:nvSpPr>
        <p:spPr>
          <a:xfrm>
            <a:off x="1376660" y="5794621"/>
            <a:ext cx="172998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just">
              <a:lnSpc>
                <a:spcPts val="3281"/>
              </a:lnSpc>
              <a:buNone/>
            </a:pPr>
            <a:r>
              <a:rPr lang="en-US" sz="2800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3</a:t>
            </a:r>
            <a:endParaRPr lang="en-US" sz="2800" dirty="0"/>
          </a:p>
        </p:txBody>
      </p:sp>
      <p:sp>
        <p:nvSpPr>
          <p:cNvPr id="20" name="Text 17"/>
          <p:cNvSpPr/>
          <p:nvPr/>
        </p:nvSpPr>
        <p:spPr>
          <a:xfrm>
            <a:off x="2685217" y="5801526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just">
              <a:lnSpc>
                <a:spcPts val="2734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Double Hashing</a:t>
            </a:r>
            <a:endParaRPr lang="en-US" sz="2400" dirty="0"/>
          </a:p>
        </p:txBody>
      </p:sp>
      <p:sp>
        <p:nvSpPr>
          <p:cNvPr id="21" name="Text 18"/>
          <p:cNvSpPr/>
          <p:nvPr/>
        </p:nvSpPr>
        <p:spPr>
          <a:xfrm>
            <a:off x="2685216" y="6281943"/>
            <a:ext cx="8343339" cy="10136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just">
              <a:lnSpc>
                <a:spcPts val="2799"/>
              </a:lnSpc>
              <a:buNone/>
            </a:pPr>
            <a:r>
              <a:rPr lang="en-US" dirty="0">
                <a:solidFill>
                  <a:srgbClr val="D9E1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Double hashing uses a second hash function to determine the next probe location, providing a more sophisticated collision resolution mechanism.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1C4E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00C35"/>
          </a:solidFill>
          <a:ln/>
        </p:spPr>
        <p:txBody>
          <a:bodyPr/>
          <a:lstStyle/>
          <a:p>
            <a:endParaRPr lang="en-IN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00C35">
              <a:alpha val="80000"/>
            </a:srgbClr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6" name="Text 3"/>
          <p:cNvSpPr/>
          <p:nvPr/>
        </p:nvSpPr>
        <p:spPr>
          <a:xfrm>
            <a:off x="2471053" y="2165509"/>
            <a:ext cx="6680121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400" dirty="0">
                <a:solidFill>
                  <a:srgbClr val="FFFFFF"/>
                </a:solidFill>
                <a:latin typeface="Times New Roman" panose="02020603050405020304" pitchFamily="18" charset="0"/>
                <a:ea typeface="Kanit" pitchFamily="34" charset="-122"/>
                <a:cs typeface="Times New Roman" panose="02020603050405020304" pitchFamily="18" charset="0"/>
              </a:rPr>
              <a:t>Quadratic Probing Concept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hape 4"/>
          <p:cNvSpPr/>
          <p:nvPr/>
        </p:nvSpPr>
        <p:spPr>
          <a:xfrm>
            <a:off x="3153542" y="3484672"/>
            <a:ext cx="584900" cy="499943"/>
          </a:xfrm>
          <a:prstGeom prst="roundRect">
            <a:avLst>
              <a:gd name="adj" fmla="val 13333"/>
            </a:avLst>
          </a:prstGeom>
          <a:solidFill>
            <a:srgbClr val="221D4C"/>
          </a:solidFill>
          <a:ln/>
        </p:spPr>
        <p:txBody>
          <a:bodyPr/>
          <a:lstStyle/>
          <a:p>
            <a:endParaRPr lang="en-I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 5"/>
          <p:cNvSpPr/>
          <p:nvPr/>
        </p:nvSpPr>
        <p:spPr>
          <a:xfrm>
            <a:off x="3350352" y="3526344"/>
            <a:ext cx="124391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800" dirty="0">
                <a:solidFill>
                  <a:srgbClr val="FFFFFF"/>
                </a:solidFill>
                <a:latin typeface="Times New Roman" panose="02020603050405020304" pitchFamily="18" charset="0"/>
                <a:ea typeface="Kanit" pitchFamily="34" charset="-122"/>
                <a:cs typeface="Times New Roman" panose="02020603050405020304" pitchFamily="18" charset="0"/>
              </a:rPr>
              <a:t>1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6"/>
          <p:cNvSpPr/>
          <p:nvPr/>
        </p:nvSpPr>
        <p:spPr>
          <a:xfrm>
            <a:off x="3875656" y="3560991"/>
            <a:ext cx="2855688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Times New Roman" panose="02020603050405020304" pitchFamily="18" charset="0"/>
                <a:ea typeface="Kanit" pitchFamily="34" charset="-122"/>
                <a:cs typeface="Times New Roman" panose="02020603050405020304" pitchFamily="18" charset="0"/>
              </a:rPr>
              <a:t>Quadratic Probing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7"/>
          <p:cNvSpPr/>
          <p:nvPr/>
        </p:nvSpPr>
        <p:spPr>
          <a:xfrm>
            <a:off x="3875655" y="4041408"/>
            <a:ext cx="3087360" cy="248781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just">
              <a:lnSpc>
                <a:spcPts val="2799"/>
              </a:lnSpc>
              <a:buNone/>
            </a:pPr>
            <a:r>
              <a:rPr lang="en-US" sz="2000" dirty="0">
                <a:solidFill>
                  <a:srgbClr val="D9E1FF"/>
                </a:solidFill>
                <a:latin typeface="Times New Roman" panose="02020603050405020304" pitchFamily="18" charset="0"/>
                <a:ea typeface="Martel Sans" pitchFamily="34" charset="-122"/>
                <a:cs typeface="Times New Roman" panose="02020603050405020304" pitchFamily="18" charset="0"/>
              </a:rPr>
              <a:t>Quadratic probing is an open addressing collision resolution technique that uses a quadratic function to determine the next probe location.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Shape 8"/>
          <p:cNvSpPr/>
          <p:nvPr/>
        </p:nvSpPr>
        <p:spPr>
          <a:xfrm>
            <a:off x="7693079" y="3478466"/>
            <a:ext cx="584900" cy="499943"/>
          </a:xfrm>
          <a:prstGeom prst="roundRect">
            <a:avLst>
              <a:gd name="adj" fmla="val 13333"/>
            </a:avLst>
          </a:prstGeom>
          <a:solidFill>
            <a:srgbClr val="221D4C"/>
          </a:solidFill>
          <a:ln/>
        </p:spPr>
        <p:txBody>
          <a:bodyPr/>
          <a:lstStyle/>
          <a:p>
            <a:endParaRPr lang="en-I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 9"/>
          <p:cNvSpPr/>
          <p:nvPr/>
        </p:nvSpPr>
        <p:spPr>
          <a:xfrm>
            <a:off x="7858217" y="3520138"/>
            <a:ext cx="19849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800" dirty="0">
                <a:solidFill>
                  <a:srgbClr val="FFFFFF"/>
                </a:solidFill>
                <a:latin typeface="Times New Roman" panose="02020603050405020304" pitchFamily="18" charset="0"/>
                <a:ea typeface="Kanit" pitchFamily="34" charset="-122"/>
                <a:cs typeface="Times New Roman" panose="02020603050405020304" pitchFamily="18" charset="0"/>
              </a:rPr>
              <a:t>2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 10"/>
          <p:cNvSpPr/>
          <p:nvPr/>
        </p:nvSpPr>
        <p:spPr>
          <a:xfrm>
            <a:off x="8415193" y="3554785"/>
            <a:ext cx="2855688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Times New Roman" panose="02020603050405020304" pitchFamily="18" charset="0"/>
                <a:ea typeface="Kanit" pitchFamily="34" charset="-122"/>
                <a:cs typeface="Times New Roman" panose="02020603050405020304" pitchFamily="18" charset="0"/>
              </a:rPr>
              <a:t>Probe Sequence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 11"/>
          <p:cNvSpPr/>
          <p:nvPr/>
        </p:nvSpPr>
        <p:spPr>
          <a:xfrm>
            <a:off x="8415192" y="4035202"/>
            <a:ext cx="3592726" cy="248781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just">
              <a:lnSpc>
                <a:spcPts val="2799"/>
              </a:lnSpc>
              <a:buNone/>
            </a:pPr>
            <a:r>
              <a:rPr lang="en-US" sz="2000" dirty="0">
                <a:solidFill>
                  <a:srgbClr val="D9E1FF"/>
                </a:solidFill>
                <a:latin typeface="Times New Roman" panose="02020603050405020304" pitchFamily="18" charset="0"/>
                <a:ea typeface="Martel Sans" pitchFamily="34" charset="-122"/>
                <a:cs typeface="Times New Roman" panose="02020603050405020304" pitchFamily="18" charset="0"/>
              </a:rPr>
              <a:t>The probe sequence follows a quadratic function, i.e., the offset from the original hash index increases quadratically with each probe.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1C4E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00C35"/>
          </a:solidFill>
          <a:ln/>
        </p:spPr>
        <p:txBody>
          <a:bodyPr/>
          <a:lstStyle/>
          <a:p>
            <a:endParaRPr lang="en-IN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00C35">
              <a:alpha val="80000"/>
            </a:srgbClr>
          </a:solidFill>
          <a:ln/>
        </p:spPr>
        <p:txBody>
          <a:bodyPr/>
          <a:lstStyle/>
          <a:p>
            <a:endParaRPr lang="en-IN"/>
          </a:p>
        </p:txBody>
      </p:sp>
      <p:pic>
        <p:nvPicPr>
          <p:cNvPr id="1028" name="Picture 4" descr="Lightbox">
            <a:extLst>
              <a:ext uri="{FF2B5EF4-FFF2-40B4-BE49-F238E27FC236}">
                <a16:creationId xmlns:a16="http://schemas.microsoft.com/office/drawing/2014/main" id="{9A5F22BC-AE61-DF5A-A2FA-8705EDC082C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5" t="213" b="65096"/>
          <a:stretch/>
        </p:blipFill>
        <p:spPr bwMode="auto">
          <a:xfrm>
            <a:off x="9155151" y="2273659"/>
            <a:ext cx="5143980" cy="4072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DE6648D-AA36-BDE8-C497-F699AB48E4C6}"/>
              </a:ext>
            </a:extLst>
          </p:cNvPr>
          <p:cNvSpPr txBox="1"/>
          <p:nvPr/>
        </p:nvSpPr>
        <p:spPr>
          <a:xfrm>
            <a:off x="544102" y="821803"/>
            <a:ext cx="1035736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Example : Let us consider a simple hash function as “key mod 7” and  sequence of keys as 50, 700, 76, 85, 92, 73, 101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C987393-8741-BF95-C82E-48BAAEEDC779}"/>
              </a:ext>
            </a:extLst>
          </p:cNvPr>
          <p:cNvSpPr txBox="1"/>
          <p:nvPr/>
        </p:nvSpPr>
        <p:spPr>
          <a:xfrm>
            <a:off x="544102" y="3088887"/>
            <a:ext cx="8279780" cy="1883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the slot hash(x) % S is full, then we try (hash(x) + 1*1)% S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the slot (hash(x) + 1*1)% S is full, then we try (hash(x) + 2*2)% S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the slot try (hash(x) + 2*2)% S is full, then we try (hash(x) + 3*3)% S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process is repeated for all the values of </a:t>
            </a:r>
            <a:r>
              <a:rPr lang="en-IN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until an empty slot is found</a:t>
            </a:r>
          </a:p>
        </p:txBody>
      </p:sp>
    </p:spTree>
    <p:extLst>
      <p:ext uri="{BB962C8B-B14F-4D97-AF65-F5344CB8AC3E}">
        <p14:creationId xmlns:p14="http://schemas.microsoft.com/office/powerpoint/2010/main" val="3111883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1C4E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00C35"/>
          </a:solidFill>
          <a:ln/>
        </p:spPr>
        <p:txBody>
          <a:bodyPr/>
          <a:lstStyle/>
          <a:p>
            <a:endParaRPr lang="en-IN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00C35">
              <a:alpha val="80000"/>
            </a:srgbClr>
          </a:solidFill>
          <a:ln/>
        </p:spPr>
        <p:txBody>
          <a:bodyPr/>
          <a:lstStyle/>
          <a:p>
            <a:endParaRPr lang="en-IN"/>
          </a:p>
        </p:txBody>
      </p:sp>
      <p:pic>
        <p:nvPicPr>
          <p:cNvPr id="2050" name="Picture 2" descr="Lightbox">
            <a:extLst>
              <a:ext uri="{FF2B5EF4-FFF2-40B4-BE49-F238E27FC236}">
                <a16:creationId xmlns:a16="http://schemas.microsoft.com/office/drawing/2014/main" id="{FB18B830-5FEB-F466-BA99-16D8D0877B0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782" r="66176"/>
          <a:stretch/>
        </p:blipFill>
        <p:spPr bwMode="auto">
          <a:xfrm>
            <a:off x="8364114" y="1221057"/>
            <a:ext cx="4839629" cy="5642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Lightbox">
            <a:extLst>
              <a:ext uri="{FF2B5EF4-FFF2-40B4-BE49-F238E27FC236}">
                <a16:creationId xmlns:a16="http://schemas.microsoft.com/office/drawing/2014/main" id="{6DC52063-BE52-4F96-0912-286415AC22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319" b="30403"/>
          <a:stretch/>
        </p:blipFill>
        <p:spPr bwMode="auto">
          <a:xfrm>
            <a:off x="1247539" y="1221057"/>
            <a:ext cx="5163714" cy="5642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5428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1C4E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00C35"/>
          </a:solidFill>
          <a:ln/>
        </p:spPr>
        <p:txBody>
          <a:bodyPr/>
          <a:lstStyle/>
          <a:p>
            <a:endParaRPr lang="en-IN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00C35">
              <a:alpha val="80000"/>
            </a:srgbClr>
          </a:solidFill>
          <a:ln/>
        </p:spPr>
        <p:txBody>
          <a:bodyPr/>
          <a:lstStyle/>
          <a:p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C4EE52E-5AED-6A79-E6D1-E192BD4C91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4709" y="1193179"/>
            <a:ext cx="11118544" cy="662997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44821E9-D4AA-288A-3954-75307E991068}"/>
              </a:ext>
            </a:extLst>
          </p:cNvPr>
          <p:cNvSpPr txBox="1"/>
          <p:nvPr/>
        </p:nvSpPr>
        <p:spPr>
          <a:xfrm>
            <a:off x="691375" y="334537"/>
            <a:ext cx="64342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 for Quadratic Probing</a:t>
            </a:r>
          </a:p>
        </p:txBody>
      </p:sp>
    </p:spTree>
    <p:extLst>
      <p:ext uri="{BB962C8B-B14F-4D97-AF65-F5344CB8AC3E}">
        <p14:creationId xmlns:p14="http://schemas.microsoft.com/office/powerpoint/2010/main" val="2563656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1C4E"/>
          </a:solidFill>
          <a:ln/>
        </p:spPr>
        <p:txBody>
          <a:bodyPr/>
          <a:lstStyle/>
          <a:p>
            <a:pPr algn="just"/>
            <a:endParaRPr lang="en-I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00C35"/>
          </a:solidFill>
          <a:ln/>
        </p:spPr>
        <p:txBody>
          <a:bodyPr/>
          <a:lstStyle/>
          <a:p>
            <a:pPr algn="just"/>
            <a:endParaRPr lang="en-I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2"/>
          <p:cNvSpPr/>
          <p:nvPr/>
        </p:nvSpPr>
        <p:spPr>
          <a:xfrm>
            <a:off x="2348389" y="1443395"/>
            <a:ext cx="9255085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just">
              <a:lnSpc>
                <a:spcPts val="5468"/>
              </a:lnSpc>
              <a:buNone/>
            </a:pPr>
            <a:r>
              <a:rPr lang="en-US" sz="4400" dirty="0">
                <a:solidFill>
                  <a:srgbClr val="FFFFFF"/>
                </a:solidFill>
                <a:latin typeface="Times New Roman" panose="02020603050405020304" pitchFamily="18" charset="0"/>
                <a:ea typeface="Kanit" pitchFamily="34" charset="-122"/>
                <a:cs typeface="Times New Roman" panose="02020603050405020304" pitchFamily="18" charset="0"/>
              </a:rPr>
              <a:t>Implementation of Quadratic Probing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hape 3"/>
          <p:cNvSpPr/>
          <p:nvPr/>
        </p:nvSpPr>
        <p:spPr>
          <a:xfrm>
            <a:off x="2348389" y="2582108"/>
            <a:ext cx="4855726" cy="1990963"/>
          </a:xfrm>
          <a:prstGeom prst="roundRect">
            <a:avLst>
              <a:gd name="adj" fmla="val 3348"/>
            </a:avLst>
          </a:prstGeom>
          <a:solidFill>
            <a:srgbClr val="221D4C"/>
          </a:solidFill>
          <a:ln/>
        </p:spPr>
        <p:txBody>
          <a:bodyPr/>
          <a:lstStyle/>
          <a:p>
            <a:pPr algn="just"/>
            <a:endParaRPr lang="en-I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4"/>
          <p:cNvSpPr/>
          <p:nvPr/>
        </p:nvSpPr>
        <p:spPr>
          <a:xfrm>
            <a:off x="2570559" y="280427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just">
              <a:lnSpc>
                <a:spcPts val="2734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Times New Roman" panose="02020603050405020304" pitchFamily="18" charset="0"/>
                <a:ea typeface="Kanit" pitchFamily="34" charset="-122"/>
                <a:cs typeface="Times New Roman" panose="02020603050405020304" pitchFamily="18" charset="0"/>
              </a:rPr>
              <a:t>Hash Function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5"/>
          <p:cNvSpPr/>
          <p:nvPr/>
        </p:nvSpPr>
        <p:spPr>
          <a:xfrm>
            <a:off x="2570559" y="3284696"/>
            <a:ext cx="4411385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just">
              <a:lnSpc>
                <a:spcPts val="2799"/>
              </a:lnSpc>
              <a:buNone/>
            </a:pPr>
            <a:r>
              <a:rPr lang="en-US" dirty="0">
                <a:solidFill>
                  <a:srgbClr val="D9E1FF"/>
                </a:solidFill>
                <a:latin typeface="Times New Roman" panose="02020603050405020304" pitchFamily="18" charset="0"/>
                <a:ea typeface="Martel Sans" pitchFamily="34" charset="-122"/>
                <a:cs typeface="Times New Roman" panose="02020603050405020304" pitchFamily="18" charset="0"/>
              </a:rPr>
              <a:t>The hash function maps the key to an index in the hash table.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hape 6"/>
          <p:cNvSpPr/>
          <p:nvPr/>
        </p:nvSpPr>
        <p:spPr>
          <a:xfrm>
            <a:off x="7426285" y="2582108"/>
            <a:ext cx="4855726" cy="1990963"/>
          </a:xfrm>
          <a:prstGeom prst="roundRect">
            <a:avLst>
              <a:gd name="adj" fmla="val 3348"/>
            </a:avLst>
          </a:prstGeom>
          <a:solidFill>
            <a:srgbClr val="221D4C"/>
          </a:solidFill>
          <a:ln/>
        </p:spPr>
        <p:txBody>
          <a:bodyPr/>
          <a:lstStyle/>
          <a:p>
            <a:pPr algn="just"/>
            <a:endParaRPr lang="en-I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7"/>
          <p:cNvSpPr/>
          <p:nvPr/>
        </p:nvSpPr>
        <p:spPr>
          <a:xfrm>
            <a:off x="7648456" y="280427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just">
              <a:lnSpc>
                <a:spcPts val="2734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Times New Roman" panose="02020603050405020304" pitchFamily="18" charset="0"/>
                <a:ea typeface="Kanit" pitchFamily="34" charset="-122"/>
                <a:cs typeface="Times New Roman" panose="02020603050405020304" pitchFamily="18" charset="0"/>
              </a:rPr>
              <a:t>Probe Sequence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8"/>
          <p:cNvSpPr/>
          <p:nvPr/>
        </p:nvSpPr>
        <p:spPr>
          <a:xfrm>
            <a:off x="7648456" y="3284696"/>
            <a:ext cx="4411385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just">
              <a:lnSpc>
                <a:spcPts val="2799"/>
              </a:lnSpc>
              <a:buNone/>
            </a:pPr>
            <a:r>
              <a:rPr lang="en-US" dirty="0">
                <a:solidFill>
                  <a:srgbClr val="D9E1FF"/>
                </a:solidFill>
                <a:latin typeface="Times New Roman" panose="02020603050405020304" pitchFamily="18" charset="0"/>
                <a:ea typeface="Martel Sans" pitchFamily="34" charset="-122"/>
                <a:cs typeface="Times New Roman" panose="02020603050405020304" pitchFamily="18" charset="0"/>
              </a:rPr>
              <a:t>The probe sequence is determined by a quadratic function, such as i^2, where i is the number of probes.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Shape 9"/>
          <p:cNvSpPr/>
          <p:nvPr/>
        </p:nvSpPr>
        <p:spPr>
          <a:xfrm>
            <a:off x="2348389" y="4795242"/>
            <a:ext cx="4855726" cy="1990963"/>
          </a:xfrm>
          <a:prstGeom prst="roundRect">
            <a:avLst>
              <a:gd name="adj" fmla="val 3348"/>
            </a:avLst>
          </a:prstGeom>
          <a:solidFill>
            <a:srgbClr val="221D4C"/>
          </a:solidFill>
          <a:ln/>
        </p:spPr>
        <p:txBody>
          <a:bodyPr/>
          <a:lstStyle/>
          <a:p>
            <a:pPr algn="just"/>
            <a:endParaRPr lang="en-I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 10"/>
          <p:cNvSpPr/>
          <p:nvPr/>
        </p:nvSpPr>
        <p:spPr>
          <a:xfrm>
            <a:off x="2570559" y="501741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just">
              <a:lnSpc>
                <a:spcPts val="2734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Times New Roman" panose="02020603050405020304" pitchFamily="18" charset="0"/>
                <a:ea typeface="Kanit" pitchFamily="34" charset="-122"/>
                <a:cs typeface="Times New Roman" panose="02020603050405020304" pitchFamily="18" charset="0"/>
              </a:rPr>
              <a:t>Collision Handling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 11"/>
          <p:cNvSpPr/>
          <p:nvPr/>
        </p:nvSpPr>
        <p:spPr>
          <a:xfrm>
            <a:off x="2570559" y="5497830"/>
            <a:ext cx="4411385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just">
              <a:lnSpc>
                <a:spcPts val="2799"/>
              </a:lnSpc>
              <a:buNone/>
            </a:pPr>
            <a:r>
              <a:rPr lang="en-US" dirty="0">
                <a:solidFill>
                  <a:srgbClr val="D9E1FF"/>
                </a:solidFill>
                <a:latin typeface="Times New Roman" panose="02020603050405020304" pitchFamily="18" charset="0"/>
                <a:ea typeface="Martel Sans" pitchFamily="34" charset="-122"/>
                <a:cs typeface="Times New Roman" panose="02020603050405020304" pitchFamily="18" charset="0"/>
              </a:rPr>
              <a:t>When a collision occurs, the next probe location is calculated using the quadratic probe sequence.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Shape 12"/>
          <p:cNvSpPr/>
          <p:nvPr/>
        </p:nvSpPr>
        <p:spPr>
          <a:xfrm>
            <a:off x="7426285" y="4795242"/>
            <a:ext cx="4855726" cy="1990963"/>
          </a:xfrm>
          <a:prstGeom prst="roundRect">
            <a:avLst>
              <a:gd name="adj" fmla="val 3348"/>
            </a:avLst>
          </a:prstGeom>
          <a:solidFill>
            <a:srgbClr val="221D4C"/>
          </a:solidFill>
          <a:ln/>
        </p:spPr>
        <p:txBody>
          <a:bodyPr/>
          <a:lstStyle/>
          <a:p>
            <a:pPr algn="just"/>
            <a:endParaRPr lang="en-I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 13"/>
          <p:cNvSpPr/>
          <p:nvPr/>
        </p:nvSpPr>
        <p:spPr>
          <a:xfrm>
            <a:off x="7648456" y="501741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just">
              <a:lnSpc>
                <a:spcPts val="2734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Times New Roman" panose="02020603050405020304" pitchFamily="18" charset="0"/>
                <a:ea typeface="Kanit" pitchFamily="34" charset="-122"/>
                <a:cs typeface="Times New Roman" panose="02020603050405020304" pitchFamily="18" charset="0"/>
              </a:rPr>
              <a:t>Handling Full Tables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 14"/>
          <p:cNvSpPr/>
          <p:nvPr/>
        </p:nvSpPr>
        <p:spPr>
          <a:xfrm>
            <a:off x="7648456" y="5497830"/>
            <a:ext cx="4411385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just">
              <a:lnSpc>
                <a:spcPts val="2799"/>
              </a:lnSpc>
              <a:buNone/>
            </a:pPr>
            <a:r>
              <a:rPr lang="en-US" dirty="0">
                <a:solidFill>
                  <a:srgbClr val="D9E1FF"/>
                </a:solidFill>
                <a:latin typeface="Times New Roman" panose="02020603050405020304" pitchFamily="18" charset="0"/>
                <a:ea typeface="Martel Sans" pitchFamily="34" charset="-122"/>
                <a:cs typeface="Times New Roman" panose="02020603050405020304" pitchFamily="18" charset="0"/>
              </a:rPr>
              <a:t>If the hash table becomes full, it may need to be resized to maintain efficient performance.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1C4E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00C35"/>
          </a:solidFill>
          <a:ln/>
        </p:spPr>
        <p:txBody>
          <a:bodyPr/>
          <a:lstStyle/>
          <a:p>
            <a:endParaRPr lang="en-IN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00C35">
              <a:alpha val="80000"/>
            </a:srgbClr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6" name="Text 3"/>
          <p:cNvSpPr/>
          <p:nvPr/>
        </p:nvSpPr>
        <p:spPr>
          <a:xfrm>
            <a:off x="1846584" y="1892214"/>
            <a:ext cx="6699052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Limitations and Drawbacks</a:t>
            </a:r>
            <a:endParaRPr lang="en-US" sz="4374" dirty="0"/>
          </a:p>
        </p:txBody>
      </p:sp>
      <p:sp>
        <p:nvSpPr>
          <p:cNvPr id="7" name="Shape 4"/>
          <p:cNvSpPr/>
          <p:nvPr/>
        </p:nvSpPr>
        <p:spPr>
          <a:xfrm>
            <a:off x="3290813" y="3412900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221D4C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8" name="Text 5"/>
          <p:cNvSpPr/>
          <p:nvPr/>
        </p:nvSpPr>
        <p:spPr>
          <a:xfrm>
            <a:off x="3487623" y="3454572"/>
            <a:ext cx="106323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1</a:t>
            </a:r>
            <a:endParaRPr lang="en-US" sz="2624" dirty="0"/>
          </a:p>
        </p:txBody>
      </p:sp>
      <p:sp>
        <p:nvSpPr>
          <p:cNvPr id="9" name="Text 6"/>
          <p:cNvSpPr/>
          <p:nvPr/>
        </p:nvSpPr>
        <p:spPr>
          <a:xfrm>
            <a:off x="4012927" y="3489219"/>
            <a:ext cx="244090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Inefficient Deletion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4012927" y="3969636"/>
            <a:ext cx="2552790" cy="248781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just">
              <a:lnSpc>
                <a:spcPts val="2799"/>
              </a:lnSpc>
              <a:buNone/>
            </a:pPr>
            <a:r>
              <a:rPr lang="en-US">
                <a:solidFill>
                  <a:srgbClr val="D9E1FF"/>
                </a:solidFill>
                <a:latin typeface="Times New Roman" panose="02020603050405020304" pitchFamily="18" charset="0"/>
                <a:ea typeface="Martel Sans" pitchFamily="34" charset="-122"/>
                <a:cs typeface="Times New Roman" panose="02020603050405020304" pitchFamily="18" charset="0"/>
              </a:rPr>
              <a:t>Deleting elements from a quadratic probing hash table can be complex and inefficient, as it may require restructuring the table.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Shape 8"/>
          <p:cNvSpPr/>
          <p:nvPr/>
        </p:nvSpPr>
        <p:spPr>
          <a:xfrm>
            <a:off x="7005693" y="3411285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221D4C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2" name="Text 9"/>
          <p:cNvSpPr/>
          <p:nvPr/>
        </p:nvSpPr>
        <p:spPr>
          <a:xfrm>
            <a:off x="7170832" y="3452957"/>
            <a:ext cx="169664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2</a:t>
            </a:r>
            <a:endParaRPr lang="en-US" sz="2624" dirty="0"/>
          </a:p>
        </p:txBody>
      </p:sp>
      <p:sp>
        <p:nvSpPr>
          <p:cNvPr id="17" name="Text 14"/>
          <p:cNvSpPr/>
          <p:nvPr/>
        </p:nvSpPr>
        <p:spPr>
          <a:xfrm>
            <a:off x="8057502" y="3408163"/>
            <a:ext cx="3628976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Limited Probe Sequence</a:t>
            </a:r>
            <a:endParaRPr lang="en-US" sz="2187" dirty="0"/>
          </a:p>
        </p:txBody>
      </p:sp>
      <p:sp>
        <p:nvSpPr>
          <p:cNvPr id="18" name="Text 15"/>
          <p:cNvSpPr/>
          <p:nvPr/>
        </p:nvSpPr>
        <p:spPr>
          <a:xfrm>
            <a:off x="8157158" y="4127065"/>
            <a:ext cx="2440900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dirty="0">
                <a:solidFill>
                  <a:srgbClr val="D9E1FF"/>
                </a:solidFill>
                <a:latin typeface="Times New Roman" panose="02020603050405020304" pitchFamily="18" charset="0"/>
                <a:ea typeface="Martel Sans" pitchFamily="34" charset="-122"/>
                <a:cs typeface="Times New Roman" panose="02020603050405020304" pitchFamily="18" charset="0"/>
              </a:rPr>
              <a:t>The quadratic probe sequence may not be sufficient for all hash table sizes, leading to potential performance issues.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1C4E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00C35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4" name="Text 2"/>
          <p:cNvSpPr/>
          <p:nvPr/>
        </p:nvSpPr>
        <p:spPr>
          <a:xfrm>
            <a:off x="2348389" y="2027872"/>
            <a:ext cx="764047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Conclusion and Key Takeaways</a:t>
            </a:r>
            <a:endParaRPr lang="en-US" sz="4374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8389" y="3166586"/>
            <a:ext cx="555427" cy="555427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348389" y="394418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Performance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348389" y="4424601"/>
            <a:ext cx="3088958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D9E1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Quadratic probing provides efficient average-case lookup performance, making it a useful collision resolution technique.</a:t>
            </a:r>
            <a:endParaRPr lang="en-US" sz="175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0602" y="3166586"/>
            <a:ext cx="555427" cy="555427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770602" y="394418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Limitations</a:t>
            </a:r>
            <a:endParaRPr lang="en-US" sz="2187" dirty="0"/>
          </a:p>
        </p:txBody>
      </p:sp>
      <p:sp>
        <p:nvSpPr>
          <p:cNvPr id="10" name="Text 6"/>
          <p:cNvSpPr/>
          <p:nvPr/>
        </p:nvSpPr>
        <p:spPr>
          <a:xfrm>
            <a:off x="5770602" y="4424601"/>
            <a:ext cx="3088958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D9E1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However, it has some limitations, such as inefficient deletion and potential clustering issues at high load factors.</a:t>
            </a:r>
            <a:endParaRPr lang="en-US" sz="1750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92816" y="3166586"/>
            <a:ext cx="555427" cy="555427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9192816" y="394418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FFFFFF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Alternatives</a:t>
            </a:r>
            <a:endParaRPr lang="en-US" sz="2187" dirty="0"/>
          </a:p>
        </p:txBody>
      </p:sp>
      <p:sp>
        <p:nvSpPr>
          <p:cNvPr id="13" name="Text 8"/>
          <p:cNvSpPr/>
          <p:nvPr/>
        </p:nvSpPr>
        <p:spPr>
          <a:xfrm>
            <a:off x="9192816" y="4424601"/>
            <a:ext cx="308907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D9E1FF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Other collision resolution techniques, like double hashing, may be more suitable in certain scenarios or for specific requirements.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526</Words>
  <Application>Microsoft Office PowerPoint</Application>
  <PresentationFormat>Custom</PresentationFormat>
  <Paragraphs>63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Kanit</vt:lpstr>
      <vt:lpstr>Martel Sans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Konda Nihar</cp:lastModifiedBy>
  <cp:revision>12</cp:revision>
  <dcterms:created xsi:type="dcterms:W3CDTF">2024-05-18T06:58:51Z</dcterms:created>
  <dcterms:modified xsi:type="dcterms:W3CDTF">2024-05-18T16:28:50Z</dcterms:modified>
</cp:coreProperties>
</file>